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6" r:id="rId4"/>
  </p:sldMasterIdLst>
  <p:notesMasterIdLst>
    <p:notesMasterId r:id="rId16"/>
  </p:notesMasterIdLst>
  <p:handoutMasterIdLst>
    <p:handoutMasterId r:id="rId17"/>
  </p:handoutMasterIdLst>
  <p:sldIdLst>
    <p:sldId id="256" r:id="rId5"/>
    <p:sldId id="265" r:id="rId6"/>
    <p:sldId id="279" r:id="rId7"/>
    <p:sldId id="273" r:id="rId8"/>
    <p:sldId id="272" r:id="rId9"/>
    <p:sldId id="282" r:id="rId10"/>
    <p:sldId id="283" r:id="rId11"/>
    <p:sldId id="268" r:id="rId12"/>
    <p:sldId id="284" r:id="rId13"/>
    <p:sldId id="270" r:id="rId14"/>
    <p:sldId id="271" r:id="rId1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253" userDrawn="1">
          <p15:clr>
            <a:srgbClr val="A4A3A4"/>
          </p15:clr>
        </p15:guide>
        <p15:guide id="2" pos="3840" userDrawn="1">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70C0"/>
    <a:srgbClr val="005EB8"/>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025" autoAdjust="0"/>
    <p:restoredTop sz="94647" autoAdjust="0"/>
  </p:normalViewPr>
  <p:slideViewPr>
    <p:cSldViewPr snapToGrid="0" snapToObjects="1">
      <p:cViewPr varScale="1">
        <p:scale>
          <a:sx n="86" d="100"/>
          <a:sy n="86" d="100"/>
        </p:scale>
        <p:origin x="422" y="53"/>
      </p:cViewPr>
      <p:guideLst>
        <p:guide orient="horz" pos="1253"/>
        <p:guide pos="3840"/>
      </p:guideLst>
    </p:cSldViewPr>
  </p:slideViewPr>
  <p:outlineViewPr>
    <p:cViewPr>
      <p:scale>
        <a:sx n="33" d="100"/>
        <a:sy n="33" d="100"/>
      </p:scale>
      <p:origin x="0" y="-5892"/>
    </p:cViewPr>
  </p:outlineViewPr>
  <p:notesTextViewPr>
    <p:cViewPr>
      <p:scale>
        <a:sx n="3" d="2"/>
        <a:sy n="3" d="2"/>
      </p:scale>
      <p:origin x="0" y="0"/>
    </p:cViewPr>
  </p:notesTextViewPr>
  <p:sorterViewPr>
    <p:cViewPr>
      <p:scale>
        <a:sx n="100" d="100"/>
        <a:sy n="100" d="100"/>
      </p:scale>
      <p:origin x="0" y="0"/>
    </p:cViewPr>
  </p:sorterViewPr>
  <p:notesViewPr>
    <p:cSldViewPr snapToGrid="0" snapToObjects="1">
      <p:cViewPr varScale="1">
        <p:scale>
          <a:sx n="88" d="100"/>
          <a:sy n="88" d="100"/>
        </p:scale>
        <p:origin x="-3870" y="-108"/>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presProps" Target="presProps.xml"/><Relationship Id="rId3" Type="http://schemas.openxmlformats.org/officeDocument/2006/relationships/customXml" Target="../customXml/item3.xml"/><Relationship Id="rId21" Type="http://schemas.openxmlformats.org/officeDocument/2006/relationships/tableStyles" Target="tableStyle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handoutMaster" Target="handoutMasters/handoutMaster1.xml"/><Relationship Id="rId2" Type="http://schemas.openxmlformats.org/officeDocument/2006/relationships/customXml" Target="../customXml/item2.xml"/><Relationship Id="rId16" Type="http://schemas.openxmlformats.org/officeDocument/2006/relationships/notesMaster" Target="notesMasters/notesMaster1.xml"/><Relationship Id="rId20"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slide" Target="slides/slide11.xml"/><Relationship Id="rId10" Type="http://schemas.openxmlformats.org/officeDocument/2006/relationships/slide" Target="slides/slide6.xml"/><Relationship Id="rId19"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GB" dirty="0"/>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1790A331-7ADD-4391-8CA5-606C9BFD26F5}" type="datetimeFigureOut">
              <a:rPr lang="en-GB" smtClean="0"/>
              <a:t>18/05/2023</a:t>
            </a:fld>
            <a:endParaRPr lang="en-GB" dirty="0"/>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r>
              <a:rPr lang="en-GB" dirty="0"/>
              <a:t>NHS Improvement</a:t>
            </a:r>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0EAE16CE-1862-465F-9912-D0001C1A0F9A}" type="slidenum">
              <a:rPr lang="en-GB" smtClean="0"/>
              <a:t>‹#›</a:t>
            </a:fld>
            <a:endParaRPr lang="en-GB" dirty="0"/>
          </a:p>
        </p:txBody>
      </p:sp>
    </p:spTree>
    <p:extLst>
      <p:ext uri="{BB962C8B-B14F-4D97-AF65-F5344CB8AC3E}">
        <p14:creationId xmlns:p14="http://schemas.microsoft.com/office/powerpoint/2010/main" val="855067482"/>
      </p:ext>
    </p:extLst>
  </p:cSld>
  <p:clrMap bg1="lt1" tx1="dk1" bg2="lt2" tx2="dk2" accent1="accent1" accent2="accent2" accent3="accent3" accent4="accent4" accent5="accent5" accent6="accent6" hlink="hlink" folHlink="folHlink"/>
  <p:hf sldNum="0"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GB"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002AE991-F138-4FD8-982E-957F3CA6A0F6}" type="datetimeFigureOut">
              <a:rPr lang="en-GB" smtClean="0"/>
              <a:t>18/05/2023</a:t>
            </a:fld>
            <a:endParaRPr lang="en-GB" dirty="0"/>
          </a:p>
        </p:txBody>
      </p:sp>
      <p:sp>
        <p:nvSpPr>
          <p:cNvPr id="4" name="Slide Image Placeholder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en-GB"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r>
              <a:rPr lang="en-GB" dirty="0"/>
              <a:t>NHS Improvement</a:t>
            </a:r>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890AB7D-FC04-41BF-88F7-E47891A06283}" type="slidenum">
              <a:rPr lang="en-GB" smtClean="0"/>
              <a:t>‹#›</a:t>
            </a:fld>
            <a:endParaRPr lang="en-GB" dirty="0"/>
          </a:p>
        </p:txBody>
      </p:sp>
    </p:spTree>
    <p:extLst>
      <p:ext uri="{BB962C8B-B14F-4D97-AF65-F5344CB8AC3E}">
        <p14:creationId xmlns:p14="http://schemas.microsoft.com/office/powerpoint/2010/main" val="1189011056"/>
      </p:ext>
    </p:extLst>
  </p:cSld>
  <p:clrMap bg1="lt1" tx1="dk1" bg2="lt2" tx2="dk2" accent1="accent1" accent2="accent2" accent3="accent3" accent4="accent4" accent5="accent5" accent6="accent6" hlink="hlink" folHlink="folHlink"/>
  <p:hf sldNum="0" hdr="0" ftr="0" dt="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0408E90-F652-4B40-BD0B-1F8BC7EBCD06}"/>
              </a:ext>
            </a:extLst>
          </p:cNvPr>
          <p:cNvSpPr>
            <a:spLocks noGrp="1"/>
          </p:cNvSpPr>
          <p:nvPr>
            <p:ph type="ctrTitle"/>
          </p:nvPr>
        </p:nvSpPr>
        <p:spPr>
          <a:xfrm>
            <a:off x="854765" y="4209426"/>
            <a:ext cx="9144000" cy="601111"/>
          </a:xfrm>
        </p:spPr>
        <p:txBody>
          <a:bodyPr anchor="b">
            <a:normAutofit/>
          </a:bodyPr>
          <a:lstStyle>
            <a:lvl1pPr algn="l">
              <a:defRPr sz="3600">
                <a:solidFill>
                  <a:srgbClr val="005EB8"/>
                </a:solidFill>
                <a:latin typeface="Arial" panose="020B0604020202020204" pitchFamily="34" charset="0"/>
                <a:cs typeface="Arial" panose="020B0604020202020204" pitchFamily="34" charset="0"/>
              </a:defRPr>
            </a:lvl1pPr>
          </a:lstStyle>
          <a:p>
            <a:r>
              <a:rPr lang="en-GB"/>
              <a:t>Click to edit Master title style</a:t>
            </a:r>
            <a:endParaRPr lang="en-GB" dirty="0"/>
          </a:p>
        </p:txBody>
      </p:sp>
      <p:sp>
        <p:nvSpPr>
          <p:cNvPr id="3" name="Subtitle 2">
            <a:extLst>
              <a:ext uri="{FF2B5EF4-FFF2-40B4-BE49-F238E27FC236}">
                <a16:creationId xmlns:a16="http://schemas.microsoft.com/office/drawing/2014/main" id="{61F7CE30-6632-4A18-9007-59691A06EF81}"/>
              </a:ext>
            </a:extLst>
          </p:cNvPr>
          <p:cNvSpPr>
            <a:spLocks noGrp="1"/>
          </p:cNvSpPr>
          <p:nvPr>
            <p:ph type="subTitle" idx="1"/>
          </p:nvPr>
        </p:nvSpPr>
        <p:spPr>
          <a:xfrm>
            <a:off x="854765" y="4843667"/>
            <a:ext cx="9144000" cy="466379"/>
          </a:xfrm>
        </p:spPr>
        <p:txBody>
          <a:bodyPr>
            <a:normAutofit/>
          </a:bodyPr>
          <a:lstStyle>
            <a:lvl1pPr marL="0" indent="0" algn="l">
              <a:buNone/>
              <a:defRPr sz="1800">
                <a:solidFill>
                  <a:srgbClr val="005EB8"/>
                </a:solidFill>
                <a:latin typeface="Arial" panose="020B0604020202020204" pitchFamily="34" charset="0"/>
                <a:cs typeface="Arial" panose="020B0604020202020204" pitchFamily="34"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GB"/>
              <a:t>Click to edit Master subtitle style</a:t>
            </a:r>
            <a:endParaRPr lang="en-GB" dirty="0"/>
          </a:p>
        </p:txBody>
      </p:sp>
    </p:spTree>
    <p:extLst>
      <p:ext uri="{BB962C8B-B14F-4D97-AF65-F5344CB8AC3E}">
        <p14:creationId xmlns:p14="http://schemas.microsoft.com/office/powerpoint/2010/main" val="350672334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9FCB08CE-B749-4A34-8E38-256DAB23FDA3}"/>
              </a:ext>
            </a:extLst>
          </p:cNvPr>
          <p:cNvSpPr txBox="1"/>
          <p:nvPr userDrawn="1"/>
        </p:nvSpPr>
        <p:spPr>
          <a:xfrm>
            <a:off x="291314" y="6372536"/>
            <a:ext cx="647362" cy="276999"/>
          </a:xfrm>
          <a:prstGeom prst="rect">
            <a:avLst/>
          </a:prstGeom>
          <a:noFill/>
        </p:spPr>
        <p:txBody>
          <a:bodyPr wrap="square" rtlCol="0">
            <a:spAutoFit/>
          </a:bodyPr>
          <a:lstStyle/>
          <a:p>
            <a:pPr algn="l"/>
            <a:fld id="{34F92BC6-D7C3-584B-87F2-0B845776A5AD}" type="slidenum">
              <a:rPr lang="en-US" sz="1200" smtClean="0">
                <a:solidFill>
                  <a:schemeClr val="accent3">
                    <a:lumMod val="60000"/>
                    <a:lumOff val="40000"/>
                  </a:schemeClr>
                </a:solidFill>
                <a:latin typeface="Arial" panose="020B0604020202020204" pitchFamily="34" charset="0"/>
                <a:cs typeface="Arial" panose="020B0604020202020204" pitchFamily="34" charset="0"/>
              </a:rPr>
              <a:pPr algn="l"/>
              <a:t>‹#›</a:t>
            </a:fld>
            <a:r>
              <a:rPr lang="en-US" sz="1200" dirty="0">
                <a:solidFill>
                  <a:schemeClr val="accent3">
                    <a:lumMod val="60000"/>
                    <a:lumOff val="40000"/>
                  </a:schemeClr>
                </a:solidFill>
                <a:latin typeface="Arial" panose="020B0604020202020204" pitchFamily="34" charset="0"/>
                <a:cs typeface="Arial" panose="020B0604020202020204" pitchFamily="34" charset="0"/>
              </a:rPr>
              <a:t> </a:t>
            </a:r>
            <a:r>
              <a:rPr lang="en-US" sz="1200" dirty="0">
                <a:solidFill>
                  <a:schemeClr val="accent3"/>
                </a:solidFill>
                <a:latin typeface="Arial" panose="020B0604020202020204" pitchFamily="34" charset="0"/>
                <a:cs typeface="Arial" panose="020B0604020202020204" pitchFamily="34" charset="0"/>
              </a:rPr>
              <a:t>  </a:t>
            </a:r>
            <a:r>
              <a:rPr lang="en-US" sz="1200" dirty="0">
                <a:solidFill>
                  <a:srgbClr val="005EB8"/>
                </a:solidFill>
                <a:latin typeface="Arial" panose="020B0604020202020204" pitchFamily="34" charset="0"/>
                <a:cs typeface="Arial" panose="020B0604020202020204" pitchFamily="34" charset="0"/>
              </a:rPr>
              <a:t>|</a:t>
            </a:r>
            <a:endParaRPr lang="en-US" sz="1200" dirty="0">
              <a:solidFill>
                <a:schemeClr val="accent3"/>
              </a:solidFill>
              <a:latin typeface="Arial" panose="020B0604020202020204" pitchFamily="34" charset="0"/>
              <a:cs typeface="Arial" panose="020B0604020202020204" pitchFamily="34" charset="0"/>
            </a:endParaRPr>
          </a:p>
        </p:txBody>
      </p:sp>
      <p:sp>
        <p:nvSpPr>
          <p:cNvPr id="12" name="Title 10">
            <a:extLst>
              <a:ext uri="{FF2B5EF4-FFF2-40B4-BE49-F238E27FC236}">
                <a16:creationId xmlns:a16="http://schemas.microsoft.com/office/drawing/2014/main" id="{22B34758-9E88-47CF-97D6-6500D97D9E41}"/>
              </a:ext>
            </a:extLst>
          </p:cNvPr>
          <p:cNvSpPr>
            <a:spLocks noGrp="1"/>
          </p:cNvSpPr>
          <p:nvPr>
            <p:ph type="title"/>
          </p:nvPr>
        </p:nvSpPr>
        <p:spPr>
          <a:xfrm>
            <a:off x="784109" y="1210682"/>
            <a:ext cx="10641498" cy="611649"/>
          </a:xfrm>
          <a:prstGeom prst="rect">
            <a:avLst/>
          </a:prstGeom>
        </p:spPr>
        <p:txBody>
          <a:bodyPr/>
          <a:lstStyle>
            <a:lvl1pPr>
              <a:defRPr sz="3600" b="0">
                <a:solidFill>
                  <a:srgbClr val="005EB8"/>
                </a:solidFill>
                <a:latin typeface="Arial" panose="020B0604020202020204" pitchFamily="34" charset="0"/>
                <a:cs typeface="Arial" panose="020B0604020202020204" pitchFamily="34" charset="0"/>
              </a:defRPr>
            </a:lvl1pPr>
          </a:lstStyle>
          <a:p>
            <a:r>
              <a:rPr lang="en-GB"/>
              <a:t>Click to edit Master title style</a:t>
            </a:r>
            <a:endParaRPr lang="en-US" sz="2800" dirty="0">
              <a:solidFill>
                <a:srgbClr val="005EB8"/>
              </a:solidFill>
              <a:latin typeface="Arial" charset="0"/>
              <a:ea typeface="Arial" charset="0"/>
              <a:cs typeface="Arial" charset="0"/>
            </a:endParaRPr>
          </a:p>
        </p:txBody>
      </p:sp>
      <p:sp>
        <p:nvSpPr>
          <p:cNvPr id="13" name="Content Placeholder 9">
            <a:extLst>
              <a:ext uri="{FF2B5EF4-FFF2-40B4-BE49-F238E27FC236}">
                <a16:creationId xmlns:a16="http://schemas.microsoft.com/office/drawing/2014/main" id="{34C2919C-3AD4-436F-A0CC-4F48C43AA521}"/>
              </a:ext>
            </a:extLst>
          </p:cNvPr>
          <p:cNvSpPr>
            <a:spLocks noGrp="1"/>
          </p:cNvSpPr>
          <p:nvPr>
            <p:ph sz="quarter" idx="10"/>
          </p:nvPr>
        </p:nvSpPr>
        <p:spPr>
          <a:xfrm>
            <a:off x="784109" y="2141151"/>
            <a:ext cx="10641498" cy="2244128"/>
          </a:xfrm>
          <a:prstGeom prst="rect">
            <a:avLst/>
          </a:prstGeom>
        </p:spPr>
        <p:txBody>
          <a:bodyPr/>
          <a:lstStyle>
            <a:lvl1pPr>
              <a:defRPr sz="1400">
                <a:latin typeface="Arial" panose="020B0604020202020204" pitchFamily="34" charset="0"/>
                <a:cs typeface="Arial" panose="020B0604020202020204" pitchFamily="34" charset="0"/>
              </a:defRPr>
            </a:lvl1pPr>
            <a:lvl2pPr>
              <a:defRPr sz="1400">
                <a:latin typeface="Arial" panose="020B0604020202020204" pitchFamily="34" charset="0"/>
                <a:cs typeface="Arial" panose="020B0604020202020204" pitchFamily="34" charset="0"/>
              </a:defRPr>
            </a:lvl2pPr>
            <a:lvl3pPr>
              <a:defRPr sz="1400">
                <a:latin typeface="Arial" panose="020B0604020202020204" pitchFamily="34" charset="0"/>
                <a:cs typeface="Arial" panose="020B0604020202020204" pitchFamily="34" charset="0"/>
              </a:defRPr>
            </a:lvl3pPr>
            <a:lvl4pPr>
              <a:defRPr sz="1400">
                <a:latin typeface="Arial" panose="020B0604020202020204" pitchFamily="34" charset="0"/>
                <a:cs typeface="Arial" panose="020B0604020202020204" pitchFamily="34" charset="0"/>
              </a:defRPr>
            </a:lvl4pPr>
            <a:lvl5pPr>
              <a:defRPr sz="1400">
                <a:latin typeface="Arial" panose="020B0604020202020204" pitchFamily="34" charset="0"/>
                <a:cs typeface="Arial" panose="020B0604020202020204" pitchFamily="34" charset="0"/>
              </a:defRPr>
            </a:lvl5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GB" dirty="0"/>
          </a:p>
        </p:txBody>
      </p:sp>
      <p:sp>
        <p:nvSpPr>
          <p:cNvPr id="15" name="Footer Placeholder 2">
            <a:extLst>
              <a:ext uri="{FF2B5EF4-FFF2-40B4-BE49-F238E27FC236}">
                <a16:creationId xmlns:a16="http://schemas.microsoft.com/office/drawing/2014/main" id="{5AB091A9-979F-438D-A004-40CFB3EAC3A7}"/>
              </a:ext>
            </a:extLst>
          </p:cNvPr>
          <p:cNvSpPr>
            <a:spLocks noGrp="1"/>
          </p:cNvSpPr>
          <p:nvPr>
            <p:ph type="ftr" sz="quarter" idx="3"/>
          </p:nvPr>
        </p:nvSpPr>
        <p:spPr>
          <a:xfrm>
            <a:off x="690676" y="6333439"/>
            <a:ext cx="5723164" cy="365125"/>
          </a:xfrm>
          <a:prstGeom prst="rect">
            <a:avLst/>
          </a:prstGeom>
        </p:spPr>
        <p:txBody>
          <a:bodyPr vert="horz" lIns="91440" tIns="45720" rIns="91440" bIns="45720" rtlCol="0" anchor="ctr"/>
          <a:lstStyle>
            <a:lvl1pPr algn="l">
              <a:defRPr sz="1200" b="0">
                <a:solidFill>
                  <a:schemeClr val="accent3">
                    <a:lumMod val="60000"/>
                    <a:lumOff val="40000"/>
                  </a:schemeClr>
                </a:solidFill>
                <a:latin typeface="Arial" charset="0"/>
                <a:ea typeface="Arial" charset="0"/>
                <a:cs typeface="Arial" charset="0"/>
              </a:defRPr>
            </a:lvl1pPr>
          </a:lstStyle>
          <a:p>
            <a:r>
              <a:rPr lang="en-US" dirty="0"/>
              <a:t>Presentation title</a:t>
            </a:r>
          </a:p>
        </p:txBody>
      </p:sp>
    </p:spTree>
    <p:extLst>
      <p:ext uri="{BB962C8B-B14F-4D97-AF65-F5344CB8AC3E}">
        <p14:creationId xmlns:p14="http://schemas.microsoft.com/office/powerpoint/2010/main" val="3701314472"/>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30C963A1-AC6C-45E8-9A5E-5724DC43F4BB}"/>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GB"/>
              <a:t>Click to edit Master title style</a:t>
            </a:r>
            <a:endParaRPr lang="en-GB" dirty="0"/>
          </a:p>
        </p:txBody>
      </p:sp>
      <p:sp>
        <p:nvSpPr>
          <p:cNvPr id="3" name="Text Placeholder 2">
            <a:extLst>
              <a:ext uri="{FF2B5EF4-FFF2-40B4-BE49-F238E27FC236}">
                <a16:creationId xmlns:a16="http://schemas.microsoft.com/office/drawing/2014/main" id="{FE06ACFE-E4D6-411B-9ADC-FFC9D7DBBDF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GB" dirty="0"/>
          </a:p>
        </p:txBody>
      </p:sp>
      <p:sp>
        <p:nvSpPr>
          <p:cNvPr id="4" name="Date Placeholder 3">
            <a:extLst>
              <a:ext uri="{FF2B5EF4-FFF2-40B4-BE49-F238E27FC236}">
                <a16:creationId xmlns:a16="http://schemas.microsoft.com/office/drawing/2014/main" id="{88DBF1BF-AB6C-4EA7-A16A-0C6C9EFA1301}"/>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FCD3CFA-4DDC-43FC-968A-540737FDA836}" type="datetimeFigureOut">
              <a:rPr lang="en-GB" smtClean="0"/>
              <a:t>18/05/2023</a:t>
            </a:fld>
            <a:endParaRPr lang="en-GB" dirty="0"/>
          </a:p>
        </p:txBody>
      </p:sp>
      <p:sp>
        <p:nvSpPr>
          <p:cNvPr id="5" name="Footer Placeholder 4">
            <a:extLst>
              <a:ext uri="{FF2B5EF4-FFF2-40B4-BE49-F238E27FC236}">
                <a16:creationId xmlns:a16="http://schemas.microsoft.com/office/drawing/2014/main" id="{6F1E0E1F-777F-42FA-A4A2-320208497DF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dirty="0"/>
          </a:p>
        </p:txBody>
      </p:sp>
      <p:sp>
        <p:nvSpPr>
          <p:cNvPr id="6" name="Slide Number Placeholder 5">
            <a:extLst>
              <a:ext uri="{FF2B5EF4-FFF2-40B4-BE49-F238E27FC236}">
                <a16:creationId xmlns:a16="http://schemas.microsoft.com/office/drawing/2014/main" id="{C91CC28B-BDF3-45C3-92FF-6562C624CA6B}"/>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50FC886-343C-4B72-AFE6-F0497CBE7873}" type="slidenum">
              <a:rPr lang="en-GB" smtClean="0"/>
              <a:t>‹#›</a:t>
            </a:fld>
            <a:endParaRPr lang="en-GB" dirty="0"/>
          </a:p>
        </p:txBody>
      </p:sp>
    </p:spTree>
    <p:extLst>
      <p:ext uri="{BB962C8B-B14F-4D97-AF65-F5344CB8AC3E}">
        <p14:creationId xmlns:p14="http://schemas.microsoft.com/office/powerpoint/2010/main" val="2834789573"/>
      </p:ext>
    </p:extLst>
  </p:cSld>
  <p:clrMap bg1="lt1" tx1="dk1" bg2="lt2" tx2="dk2" accent1="accent1" accent2="accent2" accent3="accent3" accent4="accent4" accent5="accent5" accent6="accent6" hlink="hlink" folHlink="folHlink"/>
  <p:sldLayoutIdLst>
    <p:sldLayoutId id="2147483667" r:id="rId1"/>
    <p:sldLayoutId id="2147483668" r:id="rId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Layout" Target="../slideLayouts/slideLayout1.xml"/><Relationship Id="rId4" Type="http://schemas.openxmlformats.org/officeDocument/2006/relationships/hyperlink" Target="https://www.dxw.com/" TargetMode="Externa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hyperlink" Target="https://blogs.salford.ac.uk/business-school/eu-referendum-issues-to-consider-before-the-vote/" TargetMode="External"/></Relationships>
</file>

<file path=ppt/slides/_rels/slide3.xml.rels><?xml version="1.0" encoding="UTF-8" standalone="yes"?>
<Relationships xmlns="http://schemas.openxmlformats.org/package/2006/relationships"><Relationship Id="rId3" Type="http://schemas.openxmlformats.org/officeDocument/2006/relationships/hyperlink" Target="https://blogs.salford.ac.uk/business-school/eu-referendum-issues-to-consider-before-the-vote/" TargetMode="External"/><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5.png"/><Relationship Id="rId1" Type="http://schemas.openxmlformats.org/officeDocument/2006/relationships/slideLayout" Target="../slideLayouts/slideLayout2.xml"/><Relationship Id="rId4" Type="http://schemas.openxmlformats.org/officeDocument/2006/relationships/hyperlink" Target="https://blogs.salford.ac.uk/business-school/eu-referendum-issues-to-consider-before-the-vote/" TargetMode="External"/></Relationships>
</file>

<file path=ppt/slides/_rels/slide5.xml.rels><?xml version="1.0" encoding="UTF-8" standalone="yes"?>
<Relationships xmlns="http://schemas.openxmlformats.org/package/2006/relationships"><Relationship Id="rId8" Type="http://schemas.openxmlformats.org/officeDocument/2006/relationships/image" Target="../media/image12.png"/><Relationship Id="rId13" Type="http://schemas.openxmlformats.org/officeDocument/2006/relationships/hyperlink" Target="https://blogs.salford.ac.uk/business-school/eu-referendum-issues-to-consider-before-the-vote/" TargetMode="External"/><Relationship Id="rId3" Type="http://schemas.openxmlformats.org/officeDocument/2006/relationships/image" Target="../media/image7.png"/><Relationship Id="rId7" Type="http://schemas.openxmlformats.org/officeDocument/2006/relationships/image" Target="../media/image11.png"/><Relationship Id="rId12" Type="http://schemas.openxmlformats.org/officeDocument/2006/relationships/image" Target="../media/image4.png"/><Relationship Id="rId2" Type="http://schemas.openxmlformats.org/officeDocument/2006/relationships/image" Target="../media/image6.png"/><Relationship Id="rId1" Type="http://schemas.openxmlformats.org/officeDocument/2006/relationships/slideLayout" Target="../slideLayouts/slideLayout2.xml"/><Relationship Id="rId6" Type="http://schemas.openxmlformats.org/officeDocument/2006/relationships/image" Target="../media/image10.png"/><Relationship Id="rId11" Type="http://schemas.openxmlformats.org/officeDocument/2006/relationships/image" Target="../media/image15.png"/><Relationship Id="rId5" Type="http://schemas.openxmlformats.org/officeDocument/2006/relationships/image" Target="../media/image9.png"/><Relationship Id="rId10" Type="http://schemas.openxmlformats.org/officeDocument/2006/relationships/image" Target="../media/image14.png"/><Relationship Id="rId4" Type="http://schemas.openxmlformats.org/officeDocument/2006/relationships/image" Target="../media/image8.png"/><Relationship Id="rId9" Type="http://schemas.openxmlformats.org/officeDocument/2006/relationships/image" Target="../media/image13.png"/></Relationships>
</file>

<file path=ppt/slides/_rels/slide6.xml.rels><?xml version="1.0" encoding="UTF-8" standalone="yes"?>
<Relationships xmlns="http://schemas.openxmlformats.org/package/2006/relationships"><Relationship Id="rId3" Type="http://schemas.openxmlformats.org/officeDocument/2006/relationships/hyperlink" Target="https://www.gov.uk/government/publications/veterans-strategy-action-plan-2022-to-2024" TargetMode="External"/><Relationship Id="rId2" Type="http://schemas.openxmlformats.org/officeDocument/2006/relationships/hyperlink" Target="https://www.gov.uk/government/publications/defence-people-health-and-wellbeing-strategy-2022-to-2027" TargetMode="External"/><Relationship Id="rId1" Type="http://schemas.openxmlformats.org/officeDocument/2006/relationships/slideLayout" Target="../slideLayouts/slideLayout2.xml"/><Relationship Id="rId5" Type="http://schemas.openxmlformats.org/officeDocument/2006/relationships/hyperlink" Target="https://blogs.salford.ac.uk/business-school/eu-referendum-issues-to-consider-before-the-vote/" TargetMode="External"/><Relationship Id="rId4" Type="http://schemas.openxmlformats.org/officeDocument/2006/relationships/image" Target="../media/image4.png"/></Relationships>
</file>

<file path=ppt/slides/_rels/slide7.xml.rels><?xml version="1.0" encoding="UTF-8" standalone="yes"?>
<Relationships xmlns="http://schemas.openxmlformats.org/package/2006/relationships"><Relationship Id="rId3" Type="http://schemas.openxmlformats.org/officeDocument/2006/relationships/hyperlink" Target="https://blogs.salford.ac.uk/business-school/eu-referendum-issues-to-consider-before-the-vote/" TargetMode="External"/><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2.xml"/><Relationship Id="rId6" Type="http://schemas.openxmlformats.org/officeDocument/2006/relationships/image" Target="../media/image18.png"/><Relationship Id="rId5" Type="http://schemas.openxmlformats.org/officeDocument/2006/relationships/hyperlink" Target="https://blogs.salford.ac.uk/business-school/eu-referendum-issues-to-consider-before-the-vote/" TargetMode="External"/><Relationship Id="rId4" Type="http://schemas.openxmlformats.org/officeDocument/2006/relationships/image" Target="../media/image4.png"/></Relationships>
</file>

<file path=ppt/slides/_rels/slide9.xml.rels><?xml version="1.0" encoding="UTF-8" standalone="yes"?>
<Relationships xmlns="http://schemas.openxmlformats.org/package/2006/relationships"><Relationship Id="rId3" Type="http://schemas.openxmlformats.org/officeDocument/2006/relationships/hyperlink" Target="https://blogs.salford.ac.uk/business-school/eu-referendum-issues-to-consider-before-the-vote/" TargetMode="External"/><Relationship Id="rId7" Type="http://schemas.openxmlformats.org/officeDocument/2006/relationships/hyperlink" Target="https://www.heathlanemedicalcentre.co.uk/info.aspx?p=15" TargetMode="External"/><Relationship Id="rId2" Type="http://schemas.openxmlformats.org/officeDocument/2006/relationships/image" Target="../media/image4.png"/><Relationship Id="rId1" Type="http://schemas.openxmlformats.org/officeDocument/2006/relationships/slideLayout" Target="../slideLayouts/slideLayout2.xml"/><Relationship Id="rId6" Type="http://schemas.openxmlformats.org/officeDocument/2006/relationships/image" Target="../media/image21.jpg"/><Relationship Id="rId5" Type="http://schemas.openxmlformats.org/officeDocument/2006/relationships/image" Target="../media/image20.png"/><Relationship Id="rId4" Type="http://schemas.openxmlformats.org/officeDocument/2006/relationships/image" Target="../media/image19.png"/></Relationships>
</file>

<file path=ppt/slides/_rels/slide10.xml.rels><?xml version="1.0" encoding="UTF-8" standalone="yes"?>
<Relationships xmlns="http://schemas.openxmlformats.org/package/2006/relationships"><Relationship Id="rId3" Type="http://schemas.openxmlformats.org/officeDocument/2006/relationships/hyperlink" Target="https://blogs.salford.ac.uk/business-school/eu-referendum-issues-to-consider-before-the-vote/" TargetMode="External"/><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22.jpg"/><Relationship Id="rId1" Type="http://schemas.openxmlformats.org/officeDocument/2006/relationships/slideLayout" Target="../slideLayouts/slideLayout1.xml"/><Relationship Id="rId4" Type="http://schemas.openxmlformats.org/officeDocument/2006/relationships/hyperlink" Target="https://blogs.salford.ac.uk/business-school/eu-referendum-issues-to-consider-before-the-vote/"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D80095D1-390C-A76F-AE25-42256A79556F}"/>
              </a:ext>
            </a:extLst>
          </p:cNvPr>
          <p:cNvSpPr/>
          <p:nvPr/>
        </p:nvSpPr>
        <p:spPr>
          <a:xfrm>
            <a:off x="0" y="1583671"/>
            <a:ext cx="12192000" cy="5274330"/>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Title 5">
            <a:extLst>
              <a:ext uri="{FF2B5EF4-FFF2-40B4-BE49-F238E27FC236}">
                <a16:creationId xmlns:a16="http://schemas.microsoft.com/office/drawing/2014/main" id="{62C3D235-E1B2-4245-9153-172BBCD8A862}"/>
              </a:ext>
            </a:extLst>
          </p:cNvPr>
          <p:cNvSpPr>
            <a:spLocks noGrp="1"/>
          </p:cNvSpPr>
          <p:nvPr>
            <p:ph type="ctrTitle"/>
          </p:nvPr>
        </p:nvSpPr>
        <p:spPr>
          <a:xfrm>
            <a:off x="5294811" y="4209426"/>
            <a:ext cx="5625738" cy="601111"/>
          </a:xfrm>
        </p:spPr>
        <p:txBody>
          <a:bodyPr>
            <a:noAutofit/>
          </a:bodyPr>
          <a:lstStyle/>
          <a:p>
            <a:r>
              <a:rPr lang="en-GB" sz="4400" dirty="0">
                <a:solidFill>
                  <a:schemeClr val="bg1"/>
                </a:solidFill>
                <a:latin typeface="Frutiger LT Std 45 Light" panose="020B0402020204020204" pitchFamily="34" charset="0"/>
              </a:rPr>
              <a:t>Supporting the Armed Forces community– the NHS perspective</a:t>
            </a:r>
          </a:p>
        </p:txBody>
      </p:sp>
      <p:sp>
        <p:nvSpPr>
          <p:cNvPr id="7" name="Subtitle 6">
            <a:extLst>
              <a:ext uri="{FF2B5EF4-FFF2-40B4-BE49-F238E27FC236}">
                <a16:creationId xmlns:a16="http://schemas.microsoft.com/office/drawing/2014/main" id="{0C23CA40-1376-40BE-8B99-043D88425FF3}"/>
              </a:ext>
            </a:extLst>
          </p:cNvPr>
          <p:cNvSpPr>
            <a:spLocks noGrp="1"/>
          </p:cNvSpPr>
          <p:nvPr>
            <p:ph type="subTitle" idx="1"/>
          </p:nvPr>
        </p:nvSpPr>
        <p:spPr>
          <a:xfrm>
            <a:off x="5373189" y="5059679"/>
            <a:ext cx="4625576" cy="1532189"/>
          </a:xfrm>
        </p:spPr>
        <p:txBody>
          <a:bodyPr>
            <a:normAutofit fontScale="92500" lnSpcReduction="20000"/>
          </a:bodyPr>
          <a:lstStyle/>
          <a:p>
            <a:r>
              <a:rPr lang="en-GB" dirty="0">
                <a:solidFill>
                  <a:schemeClr val="bg1"/>
                </a:solidFill>
                <a:latin typeface="Frutiger LT Std 45 Light" panose="020B0402020204020204" pitchFamily="34" charset="0"/>
              </a:rPr>
              <a:t>Richard Swarbrick</a:t>
            </a:r>
          </a:p>
          <a:p>
            <a:r>
              <a:rPr lang="en-GB" dirty="0">
                <a:solidFill>
                  <a:schemeClr val="bg1"/>
                </a:solidFill>
                <a:latin typeface="Frutiger LT Std 45 Light" panose="020B0402020204020204" pitchFamily="34" charset="0"/>
              </a:rPr>
              <a:t>Head of Policy and Partnerships</a:t>
            </a:r>
          </a:p>
          <a:p>
            <a:endParaRPr lang="en-GB" dirty="0">
              <a:solidFill>
                <a:schemeClr val="bg1"/>
              </a:solidFill>
              <a:latin typeface="Frutiger LT Std 45 Light" panose="020B0402020204020204" pitchFamily="34" charset="0"/>
            </a:endParaRPr>
          </a:p>
          <a:p>
            <a:endParaRPr lang="en-GB" dirty="0">
              <a:solidFill>
                <a:schemeClr val="bg1"/>
              </a:solidFill>
              <a:latin typeface="Frutiger LT Std 45 Light" panose="020B0402020204020204" pitchFamily="34" charset="0"/>
            </a:endParaRPr>
          </a:p>
          <a:p>
            <a:r>
              <a:rPr lang="en-GB" dirty="0">
                <a:solidFill>
                  <a:schemeClr val="bg1"/>
                </a:solidFill>
                <a:latin typeface="Frutiger LT Std 45 Light" panose="020B0402020204020204" pitchFamily="34" charset="0"/>
              </a:rPr>
              <a:t>May 2023</a:t>
            </a:r>
          </a:p>
        </p:txBody>
      </p:sp>
      <p:pic>
        <p:nvPicPr>
          <p:cNvPr id="4" name="Picture 3" descr="A picture containing person, wall, indoor&#10;&#10;Description automatically generated">
            <a:extLst>
              <a:ext uri="{FF2B5EF4-FFF2-40B4-BE49-F238E27FC236}">
                <a16:creationId xmlns:a16="http://schemas.microsoft.com/office/drawing/2014/main" id="{4CDBFF3D-510F-0E6D-AC66-5CAF3F42702D}"/>
              </a:ext>
            </a:extLst>
          </p:cNvPr>
          <p:cNvPicPr>
            <a:picLocks noChangeAspect="1"/>
          </p:cNvPicPr>
          <p:nvPr/>
        </p:nvPicPr>
        <p:blipFill rotWithShape="1">
          <a:blip r:embed="rId2"/>
          <a:srcRect t="8273"/>
          <a:stretch/>
        </p:blipFill>
        <p:spPr>
          <a:xfrm>
            <a:off x="0" y="1592379"/>
            <a:ext cx="3832412" cy="5274330"/>
          </a:xfrm>
          <a:prstGeom prst="rect">
            <a:avLst/>
          </a:prstGeom>
        </p:spPr>
      </p:pic>
      <p:pic>
        <p:nvPicPr>
          <p:cNvPr id="8" name="Picture 7" descr="A blue sign with white text&#10;&#10;Description automatically generated with low confidence">
            <a:extLst>
              <a:ext uri="{FF2B5EF4-FFF2-40B4-BE49-F238E27FC236}">
                <a16:creationId xmlns:a16="http://schemas.microsoft.com/office/drawing/2014/main" id="{7C68E272-2519-5DFE-CC0A-5295218DD058}"/>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10920549" y="184544"/>
            <a:ext cx="956279" cy="956279"/>
          </a:xfrm>
          <a:prstGeom prst="rect">
            <a:avLst/>
          </a:prstGeom>
        </p:spPr>
      </p:pic>
      <p:grpSp>
        <p:nvGrpSpPr>
          <p:cNvPr id="10" name="Group 9">
            <a:extLst>
              <a:ext uri="{FF2B5EF4-FFF2-40B4-BE49-F238E27FC236}">
                <a16:creationId xmlns:a16="http://schemas.microsoft.com/office/drawing/2014/main" id="{A1FC6205-9F09-7ACA-AD95-7FCB53791CCB}"/>
              </a:ext>
            </a:extLst>
          </p:cNvPr>
          <p:cNvGrpSpPr/>
          <p:nvPr/>
        </p:nvGrpSpPr>
        <p:grpSpPr>
          <a:xfrm>
            <a:off x="0" y="1253373"/>
            <a:ext cx="12188739" cy="220378"/>
            <a:chOff x="1" y="6404056"/>
            <a:chExt cx="12188739" cy="220378"/>
          </a:xfrm>
        </p:grpSpPr>
        <p:sp>
          <p:nvSpPr>
            <p:cNvPr id="11" name="Rectangle 10">
              <a:extLst>
                <a:ext uri="{FF2B5EF4-FFF2-40B4-BE49-F238E27FC236}">
                  <a16:creationId xmlns:a16="http://schemas.microsoft.com/office/drawing/2014/main" id="{92923CD1-6D8B-18FB-4000-EC4ECEF68A49}"/>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2" name="Rectangle 11">
              <a:extLst>
                <a:ext uri="{FF2B5EF4-FFF2-40B4-BE49-F238E27FC236}">
                  <a16:creationId xmlns:a16="http://schemas.microsoft.com/office/drawing/2014/main" id="{E61F7C26-64A1-2341-A8FD-9B5D019F9D91}"/>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3" name="Rectangle 12">
              <a:extLst>
                <a:ext uri="{FF2B5EF4-FFF2-40B4-BE49-F238E27FC236}">
                  <a16:creationId xmlns:a16="http://schemas.microsoft.com/office/drawing/2014/main" id="{DD4D3D8B-1F8F-84F8-9D42-8DD407B01DDB}"/>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4" name="Rectangle 13">
              <a:extLst>
                <a:ext uri="{FF2B5EF4-FFF2-40B4-BE49-F238E27FC236}">
                  <a16:creationId xmlns:a16="http://schemas.microsoft.com/office/drawing/2014/main" id="{DC9B4A26-04F7-3483-F4C8-2FA8A5B12F93}"/>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spTree>
    <p:extLst>
      <p:ext uri="{BB962C8B-B14F-4D97-AF65-F5344CB8AC3E}">
        <p14:creationId xmlns:p14="http://schemas.microsoft.com/office/powerpoint/2010/main" val="420419466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6EE3DD-A306-40F3-BC05-ADDEB8FD139F}"/>
              </a:ext>
            </a:extLst>
          </p:cNvPr>
          <p:cNvSpPr>
            <a:spLocks noGrp="1"/>
          </p:cNvSpPr>
          <p:nvPr>
            <p:ph type="title"/>
          </p:nvPr>
        </p:nvSpPr>
        <p:spPr>
          <a:xfrm>
            <a:off x="359236" y="376742"/>
            <a:ext cx="10641498" cy="611649"/>
          </a:xfrm>
        </p:spPr>
        <p:txBody>
          <a:bodyPr>
            <a:normAutofit/>
          </a:bodyPr>
          <a:lstStyle/>
          <a:p>
            <a:r>
              <a:rPr lang="en-GB" sz="3000" dirty="0">
                <a:latin typeface="Frutiger LT Std 45 Light" panose="020B0402020204020204" pitchFamily="34" charset="0"/>
              </a:rPr>
              <a:t>The NHS in England</a:t>
            </a:r>
          </a:p>
        </p:txBody>
      </p:sp>
      <p:sp>
        <p:nvSpPr>
          <p:cNvPr id="3" name="Content Placeholder 2">
            <a:extLst>
              <a:ext uri="{FF2B5EF4-FFF2-40B4-BE49-F238E27FC236}">
                <a16:creationId xmlns:a16="http://schemas.microsoft.com/office/drawing/2014/main" id="{C77A4125-2B42-4C37-ACAF-4629F61B0C0D}"/>
              </a:ext>
            </a:extLst>
          </p:cNvPr>
          <p:cNvSpPr>
            <a:spLocks noGrp="1"/>
          </p:cNvSpPr>
          <p:nvPr>
            <p:ph sz="quarter" idx="10"/>
          </p:nvPr>
        </p:nvSpPr>
        <p:spPr>
          <a:xfrm>
            <a:off x="497795" y="1084101"/>
            <a:ext cx="5487861" cy="4689797"/>
          </a:xfrm>
        </p:spPr>
        <p:txBody>
          <a:bodyPr>
            <a:noAutofit/>
          </a:bodyPr>
          <a:lstStyle/>
          <a:p>
            <a:r>
              <a:rPr lang="en-GB" dirty="0">
                <a:latin typeface="Frutiger LT Std 45 Light" panose="020B0402020204020204" pitchFamily="34" charset="0"/>
              </a:rPr>
              <a:t>Under the </a:t>
            </a:r>
            <a:r>
              <a:rPr lang="en-GB" b="1" dirty="0">
                <a:latin typeface="Frutiger LT Std 45 Light" panose="020B0402020204020204" pitchFamily="34" charset="0"/>
              </a:rPr>
              <a:t>Health and Care Act 2022</a:t>
            </a:r>
            <a:r>
              <a:rPr lang="en-GB" dirty="0">
                <a:latin typeface="Frutiger LT Std 45 Light" panose="020B0402020204020204" pitchFamily="34" charset="0"/>
              </a:rPr>
              <a:t> and on 1 July 2022, 42 </a:t>
            </a:r>
            <a:r>
              <a:rPr lang="en-GB" b="1" dirty="0">
                <a:latin typeface="Frutiger LT Std 45 Light" panose="020B0402020204020204" pitchFamily="34" charset="0"/>
              </a:rPr>
              <a:t>integrated care systems </a:t>
            </a:r>
            <a:r>
              <a:rPr lang="en-GB" dirty="0">
                <a:latin typeface="Frutiger LT Std 45 Light" panose="020B0402020204020204" pitchFamily="34" charset="0"/>
              </a:rPr>
              <a:t>(ICSs) became legally established</a:t>
            </a:r>
            <a:br>
              <a:rPr lang="en-GB" dirty="0">
                <a:latin typeface="Frutiger LT Std 45 Light" panose="020B0402020204020204" pitchFamily="34" charset="0"/>
              </a:rPr>
            </a:br>
            <a:endParaRPr lang="en-GB" dirty="0">
              <a:latin typeface="Frutiger LT Std 45 Light" panose="020B0402020204020204" pitchFamily="34" charset="0"/>
            </a:endParaRPr>
          </a:p>
          <a:p>
            <a:r>
              <a:rPr lang="en-GB" dirty="0">
                <a:latin typeface="Frutiger LT Std 45 Light" panose="020B0402020204020204" pitchFamily="34" charset="0"/>
              </a:rPr>
              <a:t>ICSs are underpinned by an NHS integrated care board (ICB) and an integrated care partnership, which exist to achieve </a:t>
            </a:r>
            <a:r>
              <a:rPr lang="en-GB" b="1" dirty="0">
                <a:latin typeface="Frutiger LT Std 45 Light" panose="020B0402020204020204" pitchFamily="34" charset="0"/>
              </a:rPr>
              <a:t>four aims</a:t>
            </a:r>
            <a:r>
              <a:rPr lang="en-GB" dirty="0">
                <a:latin typeface="Frutiger LT Std 45 Light" panose="020B0402020204020204" pitchFamily="34" charset="0"/>
              </a:rPr>
              <a:t>: </a:t>
            </a:r>
            <a:br>
              <a:rPr lang="en-GB" dirty="0">
                <a:latin typeface="Frutiger LT Std 45 Light" panose="020B0402020204020204" pitchFamily="34" charset="0"/>
              </a:rPr>
            </a:br>
            <a:endParaRPr lang="en-GB" dirty="0">
              <a:solidFill>
                <a:srgbClr val="585857"/>
              </a:solidFill>
              <a:latin typeface="Frutiger LT Std 45 Light" panose="020B0402020204020204" pitchFamily="34" charset="0"/>
            </a:endParaRPr>
          </a:p>
          <a:p>
            <a:pPr lvl="1"/>
            <a:r>
              <a:rPr lang="en-GB" dirty="0">
                <a:latin typeface="Frutiger LT Std 45 Light" panose="020B0402020204020204" pitchFamily="34" charset="0"/>
              </a:rPr>
              <a:t>Improve outcomes in population health and healthcare </a:t>
            </a:r>
          </a:p>
          <a:p>
            <a:pPr lvl="1"/>
            <a:r>
              <a:rPr lang="en-GB" dirty="0">
                <a:latin typeface="Frutiger LT Std 45 Light" panose="020B0402020204020204" pitchFamily="34" charset="0"/>
              </a:rPr>
              <a:t>Tackle inequalities in outcomes, experience and access</a:t>
            </a:r>
          </a:p>
          <a:p>
            <a:pPr lvl="1"/>
            <a:r>
              <a:rPr lang="en-GB" dirty="0">
                <a:latin typeface="Frutiger LT Std 45 Light" panose="020B0402020204020204" pitchFamily="34" charset="0"/>
              </a:rPr>
              <a:t>Enhance productivity and value for money</a:t>
            </a:r>
          </a:p>
          <a:p>
            <a:pPr lvl="1"/>
            <a:r>
              <a:rPr lang="en-GB" dirty="0">
                <a:latin typeface="Frutiger LT Std 45 Light" panose="020B0402020204020204" pitchFamily="34" charset="0"/>
              </a:rPr>
              <a:t>Help the NHS support broader social and economic development</a:t>
            </a:r>
            <a:br>
              <a:rPr lang="en-GB" dirty="0">
                <a:latin typeface="Frutiger LT Std 45 Light" panose="020B0402020204020204" pitchFamily="34" charset="0"/>
              </a:rPr>
            </a:br>
            <a:endParaRPr lang="en-GB" dirty="0">
              <a:latin typeface="Frutiger LT Std 45 Light" panose="020B0402020204020204" pitchFamily="34" charset="0"/>
            </a:endParaRPr>
          </a:p>
          <a:p>
            <a:r>
              <a:rPr lang="en-GB" dirty="0">
                <a:latin typeface="Frutiger LT Std 45 Light" panose="020B0402020204020204" pitchFamily="34" charset="0"/>
              </a:rPr>
              <a:t>As part of these new arrangements, the NHS is in the best position to deliver for local communities and recognise the wider challenges and opportunities in the coming years.  These are:</a:t>
            </a:r>
          </a:p>
          <a:p>
            <a:pPr lvl="1" fontAlgn="base"/>
            <a:r>
              <a:rPr lang="en-GB" b="1" dirty="0">
                <a:latin typeface="Frutiger LT Std 45 Light" panose="020B0402020204020204" pitchFamily="34" charset="0"/>
              </a:rPr>
              <a:t>recovering</a:t>
            </a:r>
            <a:r>
              <a:rPr lang="en-GB" dirty="0">
                <a:latin typeface="Frutiger LT Std 45 Light" panose="020B0402020204020204" pitchFamily="34" charset="0"/>
              </a:rPr>
              <a:t> from the inevitable impact of the pandemic</a:t>
            </a:r>
          </a:p>
          <a:p>
            <a:pPr lvl="1" fontAlgn="base"/>
            <a:r>
              <a:rPr lang="en-GB" b="1" dirty="0">
                <a:latin typeface="Frutiger LT Std 45 Light" panose="020B0402020204020204" pitchFamily="34" charset="0"/>
              </a:rPr>
              <a:t>reforming</a:t>
            </a:r>
            <a:r>
              <a:rPr lang="en-GB" dirty="0">
                <a:latin typeface="Frutiger LT Std 45 Light" panose="020B0402020204020204" pitchFamily="34" charset="0"/>
              </a:rPr>
              <a:t> and improving care for the future</a:t>
            </a:r>
          </a:p>
          <a:p>
            <a:pPr lvl="1" fontAlgn="base"/>
            <a:r>
              <a:rPr lang="en-GB" dirty="0">
                <a:latin typeface="Frutiger LT Std 45 Light" panose="020B0402020204020204" pitchFamily="34" charset="0"/>
              </a:rPr>
              <a:t>building </a:t>
            </a:r>
            <a:r>
              <a:rPr lang="en-GB" b="1" dirty="0">
                <a:latin typeface="Frutiger LT Std 45 Light" panose="020B0402020204020204" pitchFamily="34" charset="0"/>
              </a:rPr>
              <a:t>resilience</a:t>
            </a:r>
            <a:r>
              <a:rPr lang="en-GB" dirty="0">
                <a:latin typeface="Frutiger LT Std 45 Light" panose="020B0402020204020204" pitchFamily="34" charset="0"/>
              </a:rPr>
              <a:t> to future shocks</a:t>
            </a:r>
          </a:p>
          <a:p>
            <a:pPr lvl="1" fontAlgn="base"/>
            <a:r>
              <a:rPr lang="en-GB" dirty="0">
                <a:latin typeface="Frutiger LT Std 45 Light" panose="020B0402020204020204" pitchFamily="34" charset="0"/>
              </a:rPr>
              <a:t>doing all of the above with a guiding principle of </a:t>
            </a:r>
            <a:r>
              <a:rPr lang="en-GB" b="1" dirty="0">
                <a:latin typeface="Frutiger LT Std 45 Light" panose="020B0402020204020204" pitchFamily="34" charset="0"/>
              </a:rPr>
              <a:t>respect</a:t>
            </a:r>
            <a:r>
              <a:rPr lang="en-GB" dirty="0">
                <a:latin typeface="Frutiger LT Std 45 Light" panose="020B0402020204020204" pitchFamily="34" charset="0"/>
              </a:rPr>
              <a:t> for all our staff, patients, and the wider public who support us</a:t>
            </a:r>
          </a:p>
          <a:p>
            <a:endParaRPr lang="en-GB" dirty="0">
              <a:latin typeface="Frutiger LT Std 45 Light" panose="020B0402020204020204" pitchFamily="34" charset="0"/>
            </a:endParaRPr>
          </a:p>
        </p:txBody>
      </p:sp>
      <p:grpSp>
        <p:nvGrpSpPr>
          <p:cNvPr id="6" name="Group 5">
            <a:extLst>
              <a:ext uri="{FF2B5EF4-FFF2-40B4-BE49-F238E27FC236}">
                <a16:creationId xmlns:a16="http://schemas.microsoft.com/office/drawing/2014/main" id="{6EE4598D-6D93-37B8-53D1-890AA78ADA6A}"/>
              </a:ext>
            </a:extLst>
          </p:cNvPr>
          <p:cNvGrpSpPr/>
          <p:nvPr/>
        </p:nvGrpSpPr>
        <p:grpSpPr>
          <a:xfrm>
            <a:off x="6884894" y="-3227"/>
            <a:ext cx="4947870" cy="5963300"/>
            <a:chOff x="6418713" y="951344"/>
            <a:chExt cx="5336991" cy="5927893"/>
          </a:xfrm>
        </p:grpSpPr>
        <p:pic>
          <p:nvPicPr>
            <p:cNvPr id="4" name="Picture 3">
              <a:extLst>
                <a:ext uri="{FF2B5EF4-FFF2-40B4-BE49-F238E27FC236}">
                  <a16:creationId xmlns:a16="http://schemas.microsoft.com/office/drawing/2014/main" id="{520DCE1A-D801-F259-1333-A772C4BCE147}"/>
                </a:ext>
              </a:extLst>
            </p:cNvPr>
            <p:cNvPicPr>
              <a:picLocks noChangeAspect="1"/>
            </p:cNvPicPr>
            <p:nvPr/>
          </p:nvPicPr>
          <p:blipFill>
            <a:blip r:embed="rId2">
              <a:alphaModFix amt="70000"/>
            </a:blip>
            <a:stretch>
              <a:fillRect/>
            </a:stretch>
          </p:blipFill>
          <p:spPr>
            <a:xfrm>
              <a:off x="6418713" y="1308802"/>
              <a:ext cx="5336991" cy="5570435"/>
            </a:xfrm>
            <a:prstGeom prst="rect">
              <a:avLst/>
            </a:prstGeom>
          </p:spPr>
        </p:pic>
        <p:sp>
          <p:nvSpPr>
            <p:cNvPr id="5" name="Rectangle 4">
              <a:extLst>
                <a:ext uri="{FF2B5EF4-FFF2-40B4-BE49-F238E27FC236}">
                  <a16:creationId xmlns:a16="http://schemas.microsoft.com/office/drawing/2014/main" id="{291116C4-52E1-D004-4C03-904A647C75C1}"/>
                </a:ext>
              </a:extLst>
            </p:cNvPr>
            <p:cNvSpPr/>
            <p:nvPr/>
          </p:nvSpPr>
          <p:spPr>
            <a:xfrm>
              <a:off x="6633335" y="951344"/>
              <a:ext cx="2150446" cy="123767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grpSp>
        <p:nvGrpSpPr>
          <p:cNvPr id="11" name="Group 10">
            <a:extLst>
              <a:ext uri="{FF2B5EF4-FFF2-40B4-BE49-F238E27FC236}">
                <a16:creationId xmlns:a16="http://schemas.microsoft.com/office/drawing/2014/main" id="{01EA952D-6732-2E08-2827-E4750F5962E8}"/>
              </a:ext>
            </a:extLst>
          </p:cNvPr>
          <p:cNvGrpSpPr/>
          <p:nvPr/>
        </p:nvGrpSpPr>
        <p:grpSpPr>
          <a:xfrm>
            <a:off x="3261" y="6055783"/>
            <a:ext cx="12188739" cy="220378"/>
            <a:chOff x="1" y="6404056"/>
            <a:chExt cx="12188739" cy="220378"/>
          </a:xfrm>
        </p:grpSpPr>
        <p:sp>
          <p:nvSpPr>
            <p:cNvPr id="7" name="Rectangle 6">
              <a:extLst>
                <a:ext uri="{FF2B5EF4-FFF2-40B4-BE49-F238E27FC236}">
                  <a16:creationId xmlns:a16="http://schemas.microsoft.com/office/drawing/2014/main" id="{86D97E02-88AC-0D1B-6DB0-9673961686D8}"/>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 name="Rectangle 7">
              <a:extLst>
                <a:ext uri="{FF2B5EF4-FFF2-40B4-BE49-F238E27FC236}">
                  <a16:creationId xmlns:a16="http://schemas.microsoft.com/office/drawing/2014/main" id="{33855DA5-B9CE-BF91-26EC-005C7B8C271F}"/>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9" name="Rectangle 8">
              <a:extLst>
                <a:ext uri="{FF2B5EF4-FFF2-40B4-BE49-F238E27FC236}">
                  <a16:creationId xmlns:a16="http://schemas.microsoft.com/office/drawing/2014/main" id="{86163C8C-DD51-F6FC-CEA3-C0D2B665C433}"/>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0" name="Rectangle 9">
              <a:extLst>
                <a:ext uri="{FF2B5EF4-FFF2-40B4-BE49-F238E27FC236}">
                  <a16:creationId xmlns:a16="http://schemas.microsoft.com/office/drawing/2014/main" id="{16CD1CE4-6286-8398-8FC3-1EC37941EC65}"/>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3" name="Picture 12" descr="Logo&#10;&#10;Description automatically generated">
            <a:extLst>
              <a:ext uri="{FF2B5EF4-FFF2-40B4-BE49-F238E27FC236}">
                <a16:creationId xmlns:a16="http://schemas.microsoft.com/office/drawing/2014/main" id="{67CD15C7-CA15-914F-8F1F-B2CCBAC684C5}"/>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203337" y="6418523"/>
            <a:ext cx="697616" cy="279046"/>
          </a:xfrm>
          <a:prstGeom prst="rect">
            <a:avLst/>
          </a:prstGeom>
        </p:spPr>
      </p:pic>
    </p:spTree>
    <p:extLst>
      <p:ext uri="{BB962C8B-B14F-4D97-AF65-F5344CB8AC3E}">
        <p14:creationId xmlns:p14="http://schemas.microsoft.com/office/powerpoint/2010/main" val="378419780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814BDFF-70A3-4CC1-BD52-CEE075DA6630}"/>
              </a:ext>
            </a:extLst>
          </p:cNvPr>
          <p:cNvSpPr>
            <a:spLocks noGrp="1"/>
          </p:cNvSpPr>
          <p:nvPr>
            <p:ph type="title"/>
          </p:nvPr>
        </p:nvSpPr>
        <p:spPr>
          <a:xfrm>
            <a:off x="350225" y="324170"/>
            <a:ext cx="10641498" cy="611649"/>
          </a:xfrm>
        </p:spPr>
        <p:txBody>
          <a:bodyPr>
            <a:normAutofit/>
          </a:bodyPr>
          <a:lstStyle/>
          <a:p>
            <a:r>
              <a:rPr lang="en-GB" sz="3000" dirty="0"/>
              <a:t>Healthcare responsibilities for the Armed Forces community</a:t>
            </a:r>
          </a:p>
        </p:txBody>
      </p:sp>
      <p:sp>
        <p:nvSpPr>
          <p:cNvPr id="3" name="Content Placeholder 2">
            <a:extLst>
              <a:ext uri="{FF2B5EF4-FFF2-40B4-BE49-F238E27FC236}">
                <a16:creationId xmlns:a16="http://schemas.microsoft.com/office/drawing/2014/main" id="{3AA6F86B-F2C7-44EC-AD65-C41ADF657D0F}"/>
              </a:ext>
            </a:extLst>
          </p:cNvPr>
          <p:cNvSpPr>
            <a:spLocks noGrp="1"/>
          </p:cNvSpPr>
          <p:nvPr>
            <p:ph sz="quarter" idx="10"/>
          </p:nvPr>
        </p:nvSpPr>
        <p:spPr>
          <a:xfrm>
            <a:off x="350225" y="1373177"/>
            <a:ext cx="11075382" cy="3836316"/>
          </a:xfrm>
        </p:spPr>
        <p:txBody>
          <a:bodyPr>
            <a:noAutofit/>
          </a:bodyPr>
          <a:lstStyle/>
          <a:p>
            <a:r>
              <a:rPr lang="en-GB" dirty="0"/>
              <a:t>Responsibility for Armed Forces healthcare in England is split between the Ministry of Defence (MOD) and the NHS, with commissioning arrangements set out in a National Partnership Agreement to support the joint working required to deliver the Armed Forces Covenant commitments</a:t>
            </a:r>
            <a:br>
              <a:rPr lang="en-GB" dirty="0"/>
            </a:br>
            <a:endParaRPr lang="en-GB" dirty="0"/>
          </a:p>
          <a:p>
            <a:pPr lvl="0"/>
            <a:r>
              <a:rPr lang="en-GB" dirty="0"/>
              <a:t>Health care services for regular serving personnel, those serving overseas and in some cases their families are provided by Defence Medical Services (DMS)</a:t>
            </a:r>
            <a:br>
              <a:rPr lang="en-US" dirty="0"/>
            </a:br>
            <a:endParaRPr lang="en-US" dirty="0"/>
          </a:p>
          <a:p>
            <a:pPr lvl="0"/>
            <a:r>
              <a:rPr lang="en-GB" dirty="0"/>
              <a:t>Under the Health and Care Act 2022, responsibility for Armed Forces healthcare is split between NHS England and ICBs as follows:</a:t>
            </a:r>
          </a:p>
          <a:p>
            <a:pPr lvl="1"/>
            <a:r>
              <a:rPr lang="en-GB" dirty="0"/>
              <a:t>NHS England nationally commission:</a:t>
            </a:r>
          </a:p>
          <a:p>
            <a:pPr lvl="2"/>
            <a:r>
              <a:rPr lang="en-GB" dirty="0"/>
              <a:t>bespoke veterans health services, eg Op COURAGE and prosthetics</a:t>
            </a:r>
          </a:p>
          <a:p>
            <a:pPr lvl="2"/>
            <a:r>
              <a:rPr lang="en-GB" dirty="0"/>
              <a:t>health services for those registered with DMS, including emergency care for serving personnel</a:t>
            </a:r>
            <a:br>
              <a:rPr lang="en-GB" dirty="0"/>
            </a:br>
            <a:endParaRPr lang="en-GB" dirty="0"/>
          </a:p>
          <a:p>
            <a:pPr lvl="1"/>
            <a:r>
              <a:rPr lang="en-GB" dirty="0"/>
              <a:t>ICBs commission health services for veterans and Armed Forces families registered with an NHS GP practice</a:t>
            </a:r>
            <a:br>
              <a:rPr lang="en-GB" dirty="0"/>
            </a:br>
            <a:endParaRPr lang="en-GB" dirty="0"/>
          </a:p>
          <a:p>
            <a:pPr lvl="1"/>
            <a:r>
              <a:rPr lang="en-GB" dirty="0"/>
              <a:t>ICBs </a:t>
            </a:r>
            <a:r>
              <a:rPr lang="en-GB" dirty="0">
                <a:solidFill>
                  <a:srgbClr val="231F20"/>
                </a:solidFill>
                <a:ea typeface="Calibri" panose="020F0502020204030204" pitchFamily="34" charset="0"/>
                <a:cs typeface="Times New Roman" panose="02020603050405020304" pitchFamily="18" charset="0"/>
              </a:rPr>
              <a:t>need to demonstrate how they are </a:t>
            </a:r>
            <a:r>
              <a:rPr lang="en-GB" b="1" dirty="0">
                <a:solidFill>
                  <a:srgbClr val="231F20"/>
                </a:solidFill>
                <a:ea typeface="Calibri" panose="020F0502020204030204" pitchFamily="34" charset="0"/>
                <a:cs typeface="Times New Roman" panose="02020603050405020304" pitchFamily="18" charset="0"/>
              </a:rPr>
              <a:t>giving due regard to the health and social care needs of the Armed Forces community in the planning and commissioning of services, as well as through veteran friendly GP practice / veteran aware trust accreditation</a:t>
            </a:r>
            <a:br>
              <a:rPr lang="en-GB" b="1" dirty="0">
                <a:solidFill>
                  <a:srgbClr val="231F20"/>
                </a:solidFill>
                <a:ea typeface="Calibri" panose="020F0502020204030204" pitchFamily="34" charset="0"/>
                <a:cs typeface="Times New Roman" panose="02020603050405020304" pitchFamily="18" charset="0"/>
              </a:rPr>
            </a:br>
            <a:endParaRPr lang="en-GB" b="1" dirty="0">
              <a:solidFill>
                <a:srgbClr val="231F20"/>
              </a:solidFill>
              <a:ea typeface="Calibri" panose="020F0502020204030204" pitchFamily="34" charset="0"/>
              <a:cs typeface="Times New Roman" panose="02020603050405020304" pitchFamily="18" charset="0"/>
            </a:endParaRPr>
          </a:p>
          <a:p>
            <a:pPr marL="457200" lvl="1" indent="0">
              <a:buNone/>
            </a:pPr>
            <a:endParaRPr lang="en-GB" b="1" dirty="0">
              <a:solidFill>
                <a:srgbClr val="231F20"/>
              </a:solidFill>
              <a:ea typeface="Calibri" panose="020F0502020204030204" pitchFamily="34" charset="0"/>
              <a:cs typeface="Times New Roman" panose="02020603050405020304" pitchFamily="18" charset="0"/>
            </a:endParaRPr>
          </a:p>
        </p:txBody>
      </p:sp>
      <p:grpSp>
        <p:nvGrpSpPr>
          <p:cNvPr id="4" name="Group 3">
            <a:extLst>
              <a:ext uri="{FF2B5EF4-FFF2-40B4-BE49-F238E27FC236}">
                <a16:creationId xmlns:a16="http://schemas.microsoft.com/office/drawing/2014/main" id="{737B0440-8F85-863A-17F3-43878B849782}"/>
              </a:ext>
            </a:extLst>
          </p:cNvPr>
          <p:cNvGrpSpPr/>
          <p:nvPr/>
        </p:nvGrpSpPr>
        <p:grpSpPr>
          <a:xfrm>
            <a:off x="3261" y="6055783"/>
            <a:ext cx="12188739" cy="220378"/>
            <a:chOff x="1" y="6404056"/>
            <a:chExt cx="12188739" cy="220378"/>
          </a:xfrm>
        </p:grpSpPr>
        <p:sp>
          <p:nvSpPr>
            <p:cNvPr id="5" name="Rectangle 4">
              <a:extLst>
                <a:ext uri="{FF2B5EF4-FFF2-40B4-BE49-F238E27FC236}">
                  <a16:creationId xmlns:a16="http://schemas.microsoft.com/office/drawing/2014/main" id="{FE027A57-06AF-55CA-DC3A-96BF9C0013BE}"/>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Rectangle 5">
              <a:extLst>
                <a:ext uri="{FF2B5EF4-FFF2-40B4-BE49-F238E27FC236}">
                  <a16:creationId xmlns:a16="http://schemas.microsoft.com/office/drawing/2014/main" id="{A3E1582D-7D7C-0835-0CC8-83ABA8124807}"/>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Rectangle 6">
              <a:extLst>
                <a:ext uri="{FF2B5EF4-FFF2-40B4-BE49-F238E27FC236}">
                  <a16:creationId xmlns:a16="http://schemas.microsoft.com/office/drawing/2014/main" id="{B8E3714C-ACA1-61C3-C2D0-D0B9F7655F5F}"/>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 name="Rectangle 7">
              <a:extLst>
                <a:ext uri="{FF2B5EF4-FFF2-40B4-BE49-F238E27FC236}">
                  <a16:creationId xmlns:a16="http://schemas.microsoft.com/office/drawing/2014/main" id="{64717AD7-D8B9-F9DC-0522-F7C1D591F48F}"/>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9" name="Picture 8" descr="Logo&#10;&#10;Description automatically generated">
            <a:extLst>
              <a:ext uri="{FF2B5EF4-FFF2-40B4-BE49-F238E27FC236}">
                <a16:creationId xmlns:a16="http://schemas.microsoft.com/office/drawing/2014/main" id="{E3EE68E2-4D90-502B-B0E2-503D1A27A3C4}"/>
              </a:ext>
            </a:extLst>
          </p:cNvPr>
          <p:cNvPicPr>
            <a:picLocks noChangeAspect="1"/>
          </p:cNvPicPr>
          <p:nvPr/>
        </p:nvPicPr>
        <p:blipFill>
          <a:blip r:embed="rId2">
            <a:extLst>
              <a:ext uri="{837473B0-CC2E-450A-ABE3-18F120FF3D39}">
                <a1611:picAttrSrcUrl xmlns:a1611="http://schemas.microsoft.com/office/drawing/2016/11/main" r:id="rId3"/>
              </a:ext>
            </a:extLst>
          </a:blip>
          <a:stretch>
            <a:fillRect/>
          </a:stretch>
        </p:blipFill>
        <p:spPr>
          <a:xfrm>
            <a:off x="122655" y="6418523"/>
            <a:ext cx="697616" cy="279046"/>
          </a:xfrm>
          <a:prstGeom prst="rect">
            <a:avLst/>
          </a:prstGeom>
        </p:spPr>
      </p:pic>
    </p:spTree>
    <p:extLst>
      <p:ext uri="{BB962C8B-B14F-4D97-AF65-F5344CB8AC3E}">
        <p14:creationId xmlns:p14="http://schemas.microsoft.com/office/powerpoint/2010/main" val="27356959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F0B6AA-31CC-465F-BF05-C6E006E192AB}"/>
              </a:ext>
            </a:extLst>
          </p:cNvPr>
          <p:cNvSpPr>
            <a:spLocks noGrp="1"/>
          </p:cNvSpPr>
          <p:nvPr>
            <p:ph type="title"/>
          </p:nvPr>
        </p:nvSpPr>
        <p:spPr>
          <a:xfrm>
            <a:off x="4752535" y="514482"/>
            <a:ext cx="7356876" cy="611649"/>
          </a:xfrm>
        </p:spPr>
        <p:txBody>
          <a:bodyPr>
            <a:normAutofit/>
          </a:bodyPr>
          <a:lstStyle/>
          <a:p>
            <a:r>
              <a:rPr lang="en-GB" sz="3000" dirty="0">
                <a:latin typeface="Frutiger LT Std 45 Light" panose="020B0402020204020204" pitchFamily="34" charset="0"/>
              </a:rPr>
              <a:t>The NHS Long Term Plan</a:t>
            </a:r>
          </a:p>
        </p:txBody>
      </p:sp>
      <p:pic>
        <p:nvPicPr>
          <p:cNvPr id="4" name="Picture 3">
            <a:extLst>
              <a:ext uri="{FF2B5EF4-FFF2-40B4-BE49-F238E27FC236}">
                <a16:creationId xmlns:a16="http://schemas.microsoft.com/office/drawing/2014/main" id="{1E8465F6-0580-4964-8E71-BA655A9F9555}"/>
              </a:ext>
            </a:extLst>
          </p:cNvPr>
          <p:cNvPicPr>
            <a:picLocks noChangeAspect="1"/>
          </p:cNvPicPr>
          <p:nvPr/>
        </p:nvPicPr>
        <p:blipFill rotWithShape="1">
          <a:blip r:embed="rId2">
            <a:alphaModFix amt="70000"/>
          </a:blip>
          <a:srcRect l="35773" t="24059" r="33061"/>
          <a:stretch/>
        </p:blipFill>
        <p:spPr>
          <a:xfrm>
            <a:off x="3261" y="-1"/>
            <a:ext cx="4632752" cy="6055783"/>
          </a:xfrm>
          <a:prstGeom prst="rect">
            <a:avLst/>
          </a:prstGeom>
        </p:spPr>
      </p:pic>
      <p:sp>
        <p:nvSpPr>
          <p:cNvPr id="5" name="Rectangle: Rounded Corners 4">
            <a:extLst>
              <a:ext uri="{FF2B5EF4-FFF2-40B4-BE49-F238E27FC236}">
                <a16:creationId xmlns:a16="http://schemas.microsoft.com/office/drawing/2014/main" id="{A95A43B2-AAC0-4DA1-8268-A28C9173ABC7}"/>
              </a:ext>
            </a:extLst>
          </p:cNvPr>
          <p:cNvSpPr/>
          <p:nvPr/>
        </p:nvSpPr>
        <p:spPr>
          <a:xfrm>
            <a:off x="4881281" y="1479176"/>
            <a:ext cx="7174523" cy="3743519"/>
          </a:xfrm>
          <a:prstGeom prst="roundRect">
            <a:avLst/>
          </a:prstGeom>
          <a:solidFill>
            <a:srgbClr val="005EB8"/>
          </a:solidFill>
          <a:ln>
            <a:solidFill>
              <a:srgbClr val="005EB8"/>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GB" b="1" dirty="0">
                <a:latin typeface="Frutiger LT Std 45 Light" panose="020B0402020204020204" pitchFamily="34" charset="0"/>
                <a:cs typeface="Arial" panose="020B0604020202020204" pitchFamily="34" charset="0"/>
              </a:rPr>
              <a:t>Armed Forces health commitments </a:t>
            </a:r>
          </a:p>
          <a:p>
            <a:pPr algn="ctr"/>
            <a:endParaRPr lang="en-GB" b="1" dirty="0">
              <a:latin typeface="Frutiger LT Std 45 Light" panose="020B0402020204020204" pitchFamily="34" charset="0"/>
              <a:cs typeface="Arial" panose="020B0604020202020204" pitchFamily="34" charset="0"/>
            </a:endParaRPr>
          </a:p>
          <a:p>
            <a:pPr algn="ctr"/>
            <a:r>
              <a:rPr lang="en-GB" dirty="0">
                <a:latin typeface="Frutiger LT Std 45 Light" panose="020B0402020204020204" pitchFamily="34" charset="0"/>
                <a:cs typeface="Arial" panose="020B0604020202020204" pitchFamily="34" charset="0"/>
              </a:rPr>
              <a:t>We will expand our support for all veterans and their families as they transition out of the Armed Forces, regardless of when people leave the services. </a:t>
            </a:r>
          </a:p>
          <a:p>
            <a:pPr algn="ctr"/>
            <a:endParaRPr lang="en-GB" dirty="0">
              <a:latin typeface="Frutiger LT Std 45 Light" panose="020B0402020204020204" pitchFamily="34" charset="0"/>
              <a:cs typeface="Arial" panose="020B0604020202020204" pitchFamily="34" charset="0"/>
            </a:endParaRPr>
          </a:p>
          <a:p>
            <a:pPr algn="ctr"/>
            <a:r>
              <a:rPr lang="en-GB" dirty="0">
                <a:latin typeface="Frutiger LT Std 45 Light" panose="020B0402020204020204" pitchFamily="34" charset="0"/>
                <a:cs typeface="Arial" panose="020B0604020202020204" pitchFamily="34" charset="0"/>
              </a:rPr>
              <a:t>To ensure all GPs in England are equipped to best serve veterans and their families, over the next five years we will roll out a veterans accreditation scheme in conjunction with the Royal College of GPs.</a:t>
            </a:r>
            <a:endParaRPr lang="en-GB" dirty="0">
              <a:solidFill>
                <a:schemeClr val="bg1"/>
              </a:solidFill>
              <a:latin typeface="Frutiger LT Std 45 Light" panose="020B0402020204020204" pitchFamily="34" charset="0"/>
            </a:endParaRPr>
          </a:p>
        </p:txBody>
      </p:sp>
      <p:sp>
        <p:nvSpPr>
          <p:cNvPr id="6" name="Rectangle: Rounded Corners 5">
            <a:extLst>
              <a:ext uri="{FF2B5EF4-FFF2-40B4-BE49-F238E27FC236}">
                <a16:creationId xmlns:a16="http://schemas.microsoft.com/office/drawing/2014/main" id="{D545F4FD-66E4-460E-9171-CB4B9F3F9DE3}"/>
              </a:ext>
            </a:extLst>
          </p:cNvPr>
          <p:cNvSpPr/>
          <p:nvPr/>
        </p:nvSpPr>
        <p:spPr>
          <a:xfrm>
            <a:off x="4752535" y="5384363"/>
            <a:ext cx="7303270" cy="509752"/>
          </a:xfrm>
          <a:prstGeom prst="round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b="1" dirty="0">
                <a:latin typeface="Arial" panose="020B0604020202020204" pitchFamily="34" charset="0"/>
                <a:cs typeface="Arial" panose="020B0604020202020204" pitchFamily="34" charset="0"/>
              </a:rPr>
              <a:t>Refreshed NHS Long Term Plan due for publication shortly</a:t>
            </a:r>
          </a:p>
        </p:txBody>
      </p:sp>
      <p:grpSp>
        <p:nvGrpSpPr>
          <p:cNvPr id="3" name="Group 2">
            <a:extLst>
              <a:ext uri="{FF2B5EF4-FFF2-40B4-BE49-F238E27FC236}">
                <a16:creationId xmlns:a16="http://schemas.microsoft.com/office/drawing/2014/main" id="{54C2EEAD-83BF-DCBB-1CA9-79D887C9C902}"/>
              </a:ext>
            </a:extLst>
          </p:cNvPr>
          <p:cNvGrpSpPr/>
          <p:nvPr/>
        </p:nvGrpSpPr>
        <p:grpSpPr>
          <a:xfrm>
            <a:off x="3261" y="6055783"/>
            <a:ext cx="12188739" cy="220378"/>
            <a:chOff x="1" y="6404056"/>
            <a:chExt cx="12188739" cy="220378"/>
          </a:xfrm>
        </p:grpSpPr>
        <p:sp>
          <p:nvSpPr>
            <p:cNvPr id="7" name="Rectangle 6">
              <a:extLst>
                <a:ext uri="{FF2B5EF4-FFF2-40B4-BE49-F238E27FC236}">
                  <a16:creationId xmlns:a16="http://schemas.microsoft.com/office/drawing/2014/main" id="{A75E5187-CAAC-FC01-9AAF-CC77CB2C85BD}"/>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 name="Rectangle 7">
              <a:extLst>
                <a:ext uri="{FF2B5EF4-FFF2-40B4-BE49-F238E27FC236}">
                  <a16:creationId xmlns:a16="http://schemas.microsoft.com/office/drawing/2014/main" id="{0821C906-AB72-A8DA-0EAF-7748DE77D024}"/>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9" name="Rectangle 8">
              <a:extLst>
                <a:ext uri="{FF2B5EF4-FFF2-40B4-BE49-F238E27FC236}">
                  <a16:creationId xmlns:a16="http://schemas.microsoft.com/office/drawing/2014/main" id="{33F3EB16-2C50-1962-9710-E3C31E9B75E4}"/>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0" name="Rectangle 9">
              <a:extLst>
                <a:ext uri="{FF2B5EF4-FFF2-40B4-BE49-F238E27FC236}">
                  <a16:creationId xmlns:a16="http://schemas.microsoft.com/office/drawing/2014/main" id="{3D0FB7CB-FCA4-44DD-8386-8B4F3B3E0932}"/>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1" name="Picture 10" descr="Logo&#10;&#10;Description automatically generated">
            <a:extLst>
              <a:ext uri="{FF2B5EF4-FFF2-40B4-BE49-F238E27FC236}">
                <a16:creationId xmlns:a16="http://schemas.microsoft.com/office/drawing/2014/main" id="{7DA58946-DB14-BFB8-E268-D353D6799EDF}"/>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122655" y="6418523"/>
            <a:ext cx="697616" cy="279046"/>
          </a:xfrm>
          <a:prstGeom prst="rect">
            <a:avLst/>
          </a:prstGeom>
        </p:spPr>
      </p:pic>
    </p:spTree>
    <p:extLst>
      <p:ext uri="{BB962C8B-B14F-4D97-AF65-F5344CB8AC3E}">
        <p14:creationId xmlns:p14="http://schemas.microsoft.com/office/powerpoint/2010/main" val="349298549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388DA4-EFFB-46AB-8625-60020C6873AD}"/>
              </a:ext>
            </a:extLst>
          </p:cNvPr>
          <p:cNvSpPr>
            <a:spLocks noGrp="1"/>
          </p:cNvSpPr>
          <p:nvPr>
            <p:ph type="title"/>
          </p:nvPr>
        </p:nvSpPr>
        <p:spPr>
          <a:xfrm>
            <a:off x="190948" y="225567"/>
            <a:ext cx="10641498" cy="611649"/>
          </a:xfrm>
        </p:spPr>
        <p:txBody>
          <a:bodyPr>
            <a:normAutofit/>
          </a:bodyPr>
          <a:lstStyle/>
          <a:p>
            <a:r>
              <a:rPr lang="en-GB" sz="3000" dirty="0">
                <a:latin typeface="Frutiger LT Std 45 Light" panose="020B0402020204020204" pitchFamily="34" charset="0"/>
              </a:rPr>
              <a:t>Armed Forces policy and commitments</a:t>
            </a:r>
          </a:p>
        </p:txBody>
      </p:sp>
      <p:pic>
        <p:nvPicPr>
          <p:cNvPr id="5" name="Picture 4">
            <a:extLst>
              <a:ext uri="{FF2B5EF4-FFF2-40B4-BE49-F238E27FC236}">
                <a16:creationId xmlns:a16="http://schemas.microsoft.com/office/drawing/2014/main" id="{2FD21C02-BB93-43C6-8E22-FE4071C5F8EF}"/>
              </a:ext>
            </a:extLst>
          </p:cNvPr>
          <p:cNvPicPr>
            <a:picLocks noChangeAspect="1"/>
          </p:cNvPicPr>
          <p:nvPr/>
        </p:nvPicPr>
        <p:blipFill rotWithShape="1">
          <a:blip r:embed="rId2">
            <a:alphaModFix amt="70000"/>
          </a:blip>
          <a:srcRect l="35408" t="24110" r="33266" b="6048"/>
          <a:stretch/>
        </p:blipFill>
        <p:spPr>
          <a:xfrm>
            <a:off x="7169325" y="0"/>
            <a:ext cx="5026102" cy="6011467"/>
          </a:xfrm>
          <a:prstGeom prst="rect">
            <a:avLst/>
          </a:prstGeom>
        </p:spPr>
      </p:pic>
      <p:pic>
        <p:nvPicPr>
          <p:cNvPr id="6" name="Picture 5" descr="Diagram, text&#10;&#10;Description automatically generated">
            <a:extLst>
              <a:ext uri="{FF2B5EF4-FFF2-40B4-BE49-F238E27FC236}">
                <a16:creationId xmlns:a16="http://schemas.microsoft.com/office/drawing/2014/main" id="{331C7461-B99D-B1F1-B957-01A97C5BC773}"/>
              </a:ext>
            </a:extLst>
          </p:cNvPr>
          <p:cNvPicPr>
            <a:picLocks noChangeAspect="1"/>
          </p:cNvPicPr>
          <p:nvPr/>
        </p:nvPicPr>
        <p:blipFill>
          <a:blip r:embed="rId3"/>
          <a:stretch>
            <a:fillRect/>
          </a:stretch>
        </p:blipFill>
        <p:spPr>
          <a:xfrm>
            <a:off x="1920351" y="704454"/>
            <a:ext cx="1933718" cy="1933718"/>
          </a:xfrm>
          <a:prstGeom prst="rect">
            <a:avLst/>
          </a:prstGeom>
        </p:spPr>
      </p:pic>
      <p:pic>
        <p:nvPicPr>
          <p:cNvPr id="9" name="Picture 8" descr="Diagram&#10;&#10;Description automatically generated">
            <a:extLst>
              <a:ext uri="{FF2B5EF4-FFF2-40B4-BE49-F238E27FC236}">
                <a16:creationId xmlns:a16="http://schemas.microsoft.com/office/drawing/2014/main" id="{2EE2B180-A85F-5986-ED10-ADD6C33A30A7}"/>
              </a:ext>
            </a:extLst>
          </p:cNvPr>
          <p:cNvPicPr>
            <a:picLocks noChangeAspect="1"/>
          </p:cNvPicPr>
          <p:nvPr/>
        </p:nvPicPr>
        <p:blipFill>
          <a:blip r:embed="rId4"/>
          <a:stretch>
            <a:fillRect/>
          </a:stretch>
        </p:blipFill>
        <p:spPr>
          <a:xfrm>
            <a:off x="406307" y="1542058"/>
            <a:ext cx="1933718" cy="1933718"/>
          </a:xfrm>
          <a:prstGeom prst="rect">
            <a:avLst/>
          </a:prstGeom>
        </p:spPr>
      </p:pic>
      <p:pic>
        <p:nvPicPr>
          <p:cNvPr id="11" name="Picture 10" descr="Diagram, text, chat or text message&#10;&#10;Description automatically generated">
            <a:extLst>
              <a:ext uri="{FF2B5EF4-FFF2-40B4-BE49-F238E27FC236}">
                <a16:creationId xmlns:a16="http://schemas.microsoft.com/office/drawing/2014/main" id="{5F00D8D1-56B2-4549-6719-A170BB972706}"/>
              </a:ext>
            </a:extLst>
          </p:cNvPr>
          <p:cNvPicPr>
            <a:picLocks noChangeAspect="1"/>
          </p:cNvPicPr>
          <p:nvPr/>
        </p:nvPicPr>
        <p:blipFill>
          <a:blip r:embed="rId5"/>
          <a:stretch>
            <a:fillRect/>
          </a:stretch>
        </p:blipFill>
        <p:spPr>
          <a:xfrm>
            <a:off x="1900896" y="2434974"/>
            <a:ext cx="1933718" cy="1933718"/>
          </a:xfrm>
          <a:prstGeom prst="rect">
            <a:avLst/>
          </a:prstGeom>
        </p:spPr>
      </p:pic>
      <p:pic>
        <p:nvPicPr>
          <p:cNvPr id="13" name="Picture 12" descr="Diagram, icon&#10;&#10;Description automatically generated">
            <a:extLst>
              <a:ext uri="{FF2B5EF4-FFF2-40B4-BE49-F238E27FC236}">
                <a16:creationId xmlns:a16="http://schemas.microsoft.com/office/drawing/2014/main" id="{E6239154-B050-E18E-EF15-23A71202D4B5}"/>
              </a:ext>
            </a:extLst>
          </p:cNvPr>
          <p:cNvPicPr>
            <a:picLocks noChangeAspect="1"/>
          </p:cNvPicPr>
          <p:nvPr/>
        </p:nvPicPr>
        <p:blipFill>
          <a:blip r:embed="rId6"/>
          <a:stretch>
            <a:fillRect/>
          </a:stretch>
        </p:blipFill>
        <p:spPr>
          <a:xfrm>
            <a:off x="3434395" y="1532507"/>
            <a:ext cx="1933718" cy="1933718"/>
          </a:xfrm>
          <a:prstGeom prst="rect">
            <a:avLst/>
          </a:prstGeom>
        </p:spPr>
      </p:pic>
      <p:pic>
        <p:nvPicPr>
          <p:cNvPr id="15" name="Picture 14" descr="Text, chat or text message&#10;&#10;Description automatically generated">
            <a:extLst>
              <a:ext uri="{FF2B5EF4-FFF2-40B4-BE49-F238E27FC236}">
                <a16:creationId xmlns:a16="http://schemas.microsoft.com/office/drawing/2014/main" id="{226B4566-0DBD-708A-EFCB-945B65BD3730}"/>
              </a:ext>
            </a:extLst>
          </p:cNvPr>
          <p:cNvPicPr>
            <a:picLocks noChangeAspect="1"/>
          </p:cNvPicPr>
          <p:nvPr/>
        </p:nvPicPr>
        <p:blipFill>
          <a:blip r:embed="rId7"/>
          <a:stretch>
            <a:fillRect/>
          </a:stretch>
        </p:blipFill>
        <p:spPr>
          <a:xfrm>
            <a:off x="4931846" y="2494472"/>
            <a:ext cx="1933718" cy="1933718"/>
          </a:xfrm>
          <a:prstGeom prst="rect">
            <a:avLst/>
          </a:prstGeom>
        </p:spPr>
      </p:pic>
      <p:pic>
        <p:nvPicPr>
          <p:cNvPr id="17" name="Picture 16" descr="Diagram, icon&#10;&#10;Description automatically generated">
            <a:extLst>
              <a:ext uri="{FF2B5EF4-FFF2-40B4-BE49-F238E27FC236}">
                <a16:creationId xmlns:a16="http://schemas.microsoft.com/office/drawing/2014/main" id="{EB164C86-15FD-02D5-DF07-EA3C0433AE24}"/>
              </a:ext>
            </a:extLst>
          </p:cNvPr>
          <p:cNvPicPr>
            <a:picLocks noChangeAspect="1"/>
          </p:cNvPicPr>
          <p:nvPr/>
        </p:nvPicPr>
        <p:blipFill>
          <a:blip r:embed="rId8"/>
          <a:stretch>
            <a:fillRect/>
          </a:stretch>
        </p:blipFill>
        <p:spPr>
          <a:xfrm>
            <a:off x="388746" y="3330062"/>
            <a:ext cx="1933718" cy="1933718"/>
          </a:xfrm>
          <a:prstGeom prst="rect">
            <a:avLst/>
          </a:prstGeom>
        </p:spPr>
      </p:pic>
      <p:pic>
        <p:nvPicPr>
          <p:cNvPr id="19" name="Picture 18" descr="A blue sign with white text&#10;&#10;Description automatically generated with medium confidence">
            <a:extLst>
              <a:ext uri="{FF2B5EF4-FFF2-40B4-BE49-F238E27FC236}">
                <a16:creationId xmlns:a16="http://schemas.microsoft.com/office/drawing/2014/main" id="{89E719A3-63F8-59F4-2484-9997EC703A08}"/>
              </a:ext>
            </a:extLst>
          </p:cNvPr>
          <p:cNvPicPr>
            <a:picLocks noChangeAspect="1"/>
          </p:cNvPicPr>
          <p:nvPr/>
        </p:nvPicPr>
        <p:blipFill>
          <a:blip r:embed="rId9"/>
          <a:stretch>
            <a:fillRect/>
          </a:stretch>
        </p:blipFill>
        <p:spPr>
          <a:xfrm>
            <a:off x="1880474" y="4193128"/>
            <a:ext cx="1933718" cy="1933718"/>
          </a:xfrm>
          <a:prstGeom prst="rect">
            <a:avLst/>
          </a:prstGeom>
        </p:spPr>
      </p:pic>
      <p:pic>
        <p:nvPicPr>
          <p:cNvPr id="21" name="Picture 20" descr="Diagram, chat or text message, icon&#10;&#10;Description automatically generated">
            <a:extLst>
              <a:ext uri="{FF2B5EF4-FFF2-40B4-BE49-F238E27FC236}">
                <a16:creationId xmlns:a16="http://schemas.microsoft.com/office/drawing/2014/main" id="{15266CEB-3593-91D5-8DE1-C1F56FA67575}"/>
              </a:ext>
            </a:extLst>
          </p:cNvPr>
          <p:cNvPicPr>
            <a:picLocks noChangeAspect="1"/>
          </p:cNvPicPr>
          <p:nvPr/>
        </p:nvPicPr>
        <p:blipFill>
          <a:blip r:embed="rId10"/>
          <a:stretch>
            <a:fillRect/>
          </a:stretch>
        </p:blipFill>
        <p:spPr>
          <a:xfrm>
            <a:off x="3399274" y="3273406"/>
            <a:ext cx="1933718" cy="1933718"/>
          </a:xfrm>
          <a:prstGeom prst="rect">
            <a:avLst/>
          </a:prstGeom>
        </p:spPr>
      </p:pic>
      <p:pic>
        <p:nvPicPr>
          <p:cNvPr id="23" name="Picture 22" descr="Diagram&#10;&#10;Description automatically generated">
            <a:extLst>
              <a:ext uri="{FF2B5EF4-FFF2-40B4-BE49-F238E27FC236}">
                <a16:creationId xmlns:a16="http://schemas.microsoft.com/office/drawing/2014/main" id="{4CC57EB4-B154-DF0C-4692-9A89804299BD}"/>
              </a:ext>
            </a:extLst>
          </p:cNvPr>
          <p:cNvPicPr>
            <a:picLocks noChangeAspect="1"/>
          </p:cNvPicPr>
          <p:nvPr/>
        </p:nvPicPr>
        <p:blipFill>
          <a:blip r:embed="rId11"/>
          <a:stretch>
            <a:fillRect/>
          </a:stretch>
        </p:blipFill>
        <p:spPr>
          <a:xfrm>
            <a:off x="4911424" y="4193128"/>
            <a:ext cx="1933718" cy="1933718"/>
          </a:xfrm>
          <a:prstGeom prst="rect">
            <a:avLst/>
          </a:prstGeom>
        </p:spPr>
      </p:pic>
      <p:grpSp>
        <p:nvGrpSpPr>
          <p:cNvPr id="24" name="Group 23">
            <a:extLst>
              <a:ext uri="{FF2B5EF4-FFF2-40B4-BE49-F238E27FC236}">
                <a16:creationId xmlns:a16="http://schemas.microsoft.com/office/drawing/2014/main" id="{3C476680-806F-B147-709F-93E6804C03CF}"/>
              </a:ext>
            </a:extLst>
          </p:cNvPr>
          <p:cNvGrpSpPr/>
          <p:nvPr/>
        </p:nvGrpSpPr>
        <p:grpSpPr>
          <a:xfrm>
            <a:off x="3261" y="6055783"/>
            <a:ext cx="12188739" cy="220378"/>
            <a:chOff x="1" y="6404056"/>
            <a:chExt cx="12188739" cy="220378"/>
          </a:xfrm>
        </p:grpSpPr>
        <p:sp>
          <p:nvSpPr>
            <p:cNvPr id="25" name="Rectangle 24">
              <a:extLst>
                <a:ext uri="{FF2B5EF4-FFF2-40B4-BE49-F238E27FC236}">
                  <a16:creationId xmlns:a16="http://schemas.microsoft.com/office/drawing/2014/main" id="{01974C2D-B622-6A9D-D987-126C1132BBAC}"/>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6" name="Rectangle 25">
              <a:extLst>
                <a:ext uri="{FF2B5EF4-FFF2-40B4-BE49-F238E27FC236}">
                  <a16:creationId xmlns:a16="http://schemas.microsoft.com/office/drawing/2014/main" id="{1645AEE2-732F-7D58-E36B-71DEA08E59C8}"/>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7" name="Rectangle 26">
              <a:extLst>
                <a:ext uri="{FF2B5EF4-FFF2-40B4-BE49-F238E27FC236}">
                  <a16:creationId xmlns:a16="http://schemas.microsoft.com/office/drawing/2014/main" id="{6BB1D2EC-D521-E961-076F-7011059AF2D0}"/>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8" name="Rectangle 27">
              <a:extLst>
                <a:ext uri="{FF2B5EF4-FFF2-40B4-BE49-F238E27FC236}">
                  <a16:creationId xmlns:a16="http://schemas.microsoft.com/office/drawing/2014/main" id="{1D31E54E-082A-94FB-ACAF-E63E23786E8C}"/>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29" name="Picture 28" descr="Logo&#10;&#10;Description automatically generated">
            <a:extLst>
              <a:ext uri="{FF2B5EF4-FFF2-40B4-BE49-F238E27FC236}">
                <a16:creationId xmlns:a16="http://schemas.microsoft.com/office/drawing/2014/main" id="{9C71C0BD-0152-BCB0-6E0C-7A4D2487B815}"/>
              </a:ext>
            </a:extLst>
          </p:cNvPr>
          <p:cNvPicPr>
            <a:picLocks noChangeAspect="1"/>
          </p:cNvPicPr>
          <p:nvPr/>
        </p:nvPicPr>
        <p:blipFill>
          <a:blip r:embed="rId12">
            <a:extLst>
              <a:ext uri="{837473B0-CC2E-450A-ABE3-18F120FF3D39}">
                <a1611:picAttrSrcUrl xmlns:a1611="http://schemas.microsoft.com/office/drawing/2016/11/main" r:id="rId13"/>
              </a:ext>
            </a:extLst>
          </a:blip>
          <a:stretch>
            <a:fillRect/>
          </a:stretch>
        </p:blipFill>
        <p:spPr>
          <a:xfrm>
            <a:off x="122655" y="6418523"/>
            <a:ext cx="697616" cy="279046"/>
          </a:xfrm>
          <a:prstGeom prst="rect">
            <a:avLst/>
          </a:prstGeom>
        </p:spPr>
      </p:pic>
    </p:spTree>
    <p:extLst>
      <p:ext uri="{BB962C8B-B14F-4D97-AF65-F5344CB8AC3E}">
        <p14:creationId xmlns:p14="http://schemas.microsoft.com/office/powerpoint/2010/main" val="106503286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AA6F86B-F2C7-44EC-AD65-C41ADF657D0F}"/>
              </a:ext>
            </a:extLst>
          </p:cNvPr>
          <p:cNvSpPr>
            <a:spLocks noGrp="1"/>
          </p:cNvSpPr>
          <p:nvPr>
            <p:ph sz="quarter" idx="10"/>
          </p:nvPr>
        </p:nvSpPr>
        <p:spPr>
          <a:xfrm>
            <a:off x="409222" y="981155"/>
            <a:ext cx="11075382" cy="3836316"/>
          </a:xfrm>
        </p:spPr>
        <p:txBody>
          <a:bodyPr>
            <a:noAutofit/>
          </a:bodyPr>
          <a:lstStyle/>
          <a:p>
            <a:pPr marL="0" indent="0">
              <a:buNone/>
            </a:pPr>
            <a:endParaRPr lang="en-GB" sz="2000" dirty="0">
              <a:latin typeface="Frutiger LT Std 45 Light" panose="020B0402020204020204" pitchFamily="34" charset="0"/>
            </a:endParaRPr>
          </a:p>
          <a:p>
            <a:r>
              <a:rPr lang="en-GB" sz="2000" b="1" dirty="0">
                <a:latin typeface="Frutiger LT Std 45 Light" panose="020B0402020204020204" pitchFamily="34" charset="0"/>
              </a:rPr>
              <a:t>These nine commitments:</a:t>
            </a:r>
          </a:p>
          <a:p>
            <a:pPr lvl="1"/>
            <a:r>
              <a:rPr lang="en-GB" sz="2000" dirty="0">
                <a:latin typeface="Frutiger LT Std 45 Light" panose="020B0402020204020204" pitchFamily="34" charset="0"/>
              </a:rPr>
              <a:t>set out what NHS England will do, in partnership with the MOD, Office for Veterans’ Affairs (OVA), Armed Forces charities and the wider NHS, to improve the care and support for this population</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pPr lvl="1"/>
            <a:r>
              <a:rPr lang="en-GB" sz="2000" dirty="0">
                <a:latin typeface="Frutiger LT Std 45 Light" panose="020B0402020204020204" pitchFamily="34" charset="0"/>
              </a:rPr>
              <a:t>complement the MOD’s </a:t>
            </a:r>
            <a:r>
              <a:rPr lang="en-GB" sz="2000" dirty="0">
                <a:latin typeface="Frutiger LT Std 45 Light" panose="020B0402020204020204" pitchFamily="34" charset="0"/>
                <a:hlinkClick r:id="rId2"/>
              </a:rPr>
              <a:t>Defence People Mental Health and Wellbeing Strategy 2017-2022</a:t>
            </a:r>
            <a:r>
              <a:rPr lang="en-GB" sz="2000" dirty="0">
                <a:latin typeface="Frutiger LT Std 45 Light" panose="020B0402020204020204" pitchFamily="34" charset="0"/>
              </a:rPr>
              <a:t> and the OVA’s </a:t>
            </a:r>
            <a:r>
              <a:rPr lang="en-GB" sz="2000" dirty="0">
                <a:latin typeface="Frutiger LT Std 45 Light" panose="020B0402020204020204" pitchFamily="34" charset="0"/>
                <a:hlinkClick r:id="rId3"/>
              </a:rPr>
              <a:t>Veterans' Strategy Action Plan: 2022 to 2024</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pPr lvl="1"/>
            <a:r>
              <a:rPr lang="en-GB" sz="2000" dirty="0">
                <a:latin typeface="Frutiger LT Std 45 Light" panose="020B0402020204020204" pitchFamily="34" charset="0"/>
              </a:rPr>
              <a:t>are underpinned by key considerations for ICBs</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pPr lvl="1"/>
            <a:r>
              <a:rPr lang="en-GB" sz="2000" dirty="0">
                <a:latin typeface="Frutiger LT Std 45 Light" panose="020B0402020204020204" pitchFamily="34" charset="0"/>
              </a:rPr>
              <a:t>are supported by 50+ work programmes, which include the commissioning of a range of dedicated services and initiatives</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r>
              <a:rPr lang="en-GB" sz="2000" b="1" dirty="0">
                <a:latin typeface="Frutiger LT Std 45 Light" panose="020B0402020204020204" pitchFamily="34" charset="0"/>
              </a:rPr>
              <a:t>All work is informed by lived experience</a:t>
            </a:r>
            <a:endParaRPr lang="en-GB" b="1" dirty="0">
              <a:latin typeface="Frutiger LT Std 45 Light" panose="020B0402020204020204" pitchFamily="34" charset="0"/>
            </a:endParaRPr>
          </a:p>
          <a:p>
            <a:endParaRPr lang="en-GB" dirty="0">
              <a:latin typeface="Frutiger LT Std 45 Light" panose="020B0402020204020204" pitchFamily="34" charset="0"/>
            </a:endParaRPr>
          </a:p>
        </p:txBody>
      </p:sp>
      <p:grpSp>
        <p:nvGrpSpPr>
          <p:cNvPr id="4" name="Group 3">
            <a:extLst>
              <a:ext uri="{FF2B5EF4-FFF2-40B4-BE49-F238E27FC236}">
                <a16:creationId xmlns:a16="http://schemas.microsoft.com/office/drawing/2014/main" id="{F27E8323-87D1-F304-CECB-0EAB74E9E79B}"/>
              </a:ext>
            </a:extLst>
          </p:cNvPr>
          <p:cNvGrpSpPr/>
          <p:nvPr/>
        </p:nvGrpSpPr>
        <p:grpSpPr>
          <a:xfrm>
            <a:off x="3261" y="6055783"/>
            <a:ext cx="12188739" cy="220378"/>
            <a:chOff x="1" y="6404056"/>
            <a:chExt cx="12188739" cy="220378"/>
          </a:xfrm>
        </p:grpSpPr>
        <p:sp>
          <p:nvSpPr>
            <p:cNvPr id="5" name="Rectangle 4">
              <a:extLst>
                <a:ext uri="{FF2B5EF4-FFF2-40B4-BE49-F238E27FC236}">
                  <a16:creationId xmlns:a16="http://schemas.microsoft.com/office/drawing/2014/main" id="{927BC858-D665-63D6-CE92-246A2B1E32F7}"/>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Rectangle 5">
              <a:extLst>
                <a:ext uri="{FF2B5EF4-FFF2-40B4-BE49-F238E27FC236}">
                  <a16:creationId xmlns:a16="http://schemas.microsoft.com/office/drawing/2014/main" id="{C4503F4D-4903-3DDB-6D12-556159C04BCD}"/>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Rectangle 6">
              <a:extLst>
                <a:ext uri="{FF2B5EF4-FFF2-40B4-BE49-F238E27FC236}">
                  <a16:creationId xmlns:a16="http://schemas.microsoft.com/office/drawing/2014/main" id="{B84E221E-6C3C-E727-37AE-73558072C3E6}"/>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 name="Rectangle 7">
              <a:extLst>
                <a:ext uri="{FF2B5EF4-FFF2-40B4-BE49-F238E27FC236}">
                  <a16:creationId xmlns:a16="http://schemas.microsoft.com/office/drawing/2014/main" id="{5CF9EE01-4C3C-A1EE-4A02-13D0552DC40E}"/>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9" name="Picture 8" descr="Logo&#10;&#10;Description automatically generated">
            <a:extLst>
              <a:ext uri="{FF2B5EF4-FFF2-40B4-BE49-F238E27FC236}">
                <a16:creationId xmlns:a16="http://schemas.microsoft.com/office/drawing/2014/main" id="{0EFE0945-40E3-FBE0-153D-F480B1847FAC}"/>
              </a:ext>
            </a:extLst>
          </p:cNvPr>
          <p:cNvPicPr>
            <a:picLocks noChangeAspect="1"/>
          </p:cNvPicPr>
          <p:nvPr/>
        </p:nvPicPr>
        <p:blipFill>
          <a:blip r:embed="rId4">
            <a:extLst>
              <a:ext uri="{837473B0-CC2E-450A-ABE3-18F120FF3D39}">
                <a1611:picAttrSrcUrl xmlns:a1611="http://schemas.microsoft.com/office/drawing/2016/11/main" r:id="rId5"/>
              </a:ext>
            </a:extLst>
          </a:blip>
          <a:stretch>
            <a:fillRect/>
          </a:stretch>
        </p:blipFill>
        <p:spPr>
          <a:xfrm>
            <a:off x="122655" y="6418523"/>
            <a:ext cx="697616" cy="279046"/>
          </a:xfrm>
          <a:prstGeom prst="rect">
            <a:avLst/>
          </a:prstGeom>
        </p:spPr>
      </p:pic>
      <p:sp>
        <p:nvSpPr>
          <p:cNvPr id="12" name="Title 1">
            <a:extLst>
              <a:ext uri="{FF2B5EF4-FFF2-40B4-BE49-F238E27FC236}">
                <a16:creationId xmlns:a16="http://schemas.microsoft.com/office/drawing/2014/main" id="{AE6694DC-9C07-7AC7-8920-618268E2B3AA}"/>
              </a:ext>
            </a:extLst>
          </p:cNvPr>
          <p:cNvSpPr>
            <a:spLocks noGrp="1"/>
          </p:cNvSpPr>
          <p:nvPr>
            <p:ph type="title"/>
          </p:nvPr>
        </p:nvSpPr>
        <p:spPr>
          <a:xfrm>
            <a:off x="190948" y="225567"/>
            <a:ext cx="10641498" cy="611649"/>
          </a:xfrm>
        </p:spPr>
        <p:txBody>
          <a:bodyPr>
            <a:normAutofit/>
          </a:bodyPr>
          <a:lstStyle/>
          <a:p>
            <a:r>
              <a:rPr lang="en-GB" sz="3000" dirty="0">
                <a:latin typeface="Frutiger LT Std 45 Light" panose="020B0402020204020204" pitchFamily="34" charset="0"/>
              </a:rPr>
              <a:t>Armed Forces policy and commitments</a:t>
            </a:r>
          </a:p>
        </p:txBody>
      </p:sp>
    </p:spTree>
    <p:extLst>
      <p:ext uri="{BB962C8B-B14F-4D97-AF65-F5344CB8AC3E}">
        <p14:creationId xmlns:p14="http://schemas.microsoft.com/office/powerpoint/2010/main" val="214734996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814BDFF-70A3-4CC1-BD52-CEE075DA6630}"/>
              </a:ext>
            </a:extLst>
          </p:cNvPr>
          <p:cNvSpPr>
            <a:spLocks noGrp="1"/>
          </p:cNvSpPr>
          <p:nvPr>
            <p:ph type="title"/>
          </p:nvPr>
        </p:nvSpPr>
        <p:spPr>
          <a:xfrm>
            <a:off x="280676" y="354690"/>
            <a:ext cx="10641498" cy="611649"/>
          </a:xfrm>
        </p:spPr>
        <p:txBody>
          <a:bodyPr>
            <a:normAutofit fontScale="90000"/>
          </a:bodyPr>
          <a:lstStyle/>
          <a:p>
            <a:r>
              <a:rPr lang="en-GB" sz="3000" dirty="0">
                <a:latin typeface="Frutiger LT Std 45 Light" panose="020B0402020204020204" pitchFamily="34" charset="0"/>
              </a:rPr>
              <a:t>Improving health and wellbeing outcomes for the Armed Forces community</a:t>
            </a:r>
          </a:p>
        </p:txBody>
      </p:sp>
      <p:sp>
        <p:nvSpPr>
          <p:cNvPr id="3" name="Content Placeholder 2">
            <a:extLst>
              <a:ext uri="{FF2B5EF4-FFF2-40B4-BE49-F238E27FC236}">
                <a16:creationId xmlns:a16="http://schemas.microsoft.com/office/drawing/2014/main" id="{3AA6F86B-F2C7-44EC-AD65-C41ADF657D0F}"/>
              </a:ext>
            </a:extLst>
          </p:cNvPr>
          <p:cNvSpPr>
            <a:spLocks noGrp="1"/>
          </p:cNvSpPr>
          <p:nvPr>
            <p:ph sz="quarter" idx="10"/>
          </p:nvPr>
        </p:nvSpPr>
        <p:spPr>
          <a:xfrm>
            <a:off x="534256" y="1181528"/>
            <a:ext cx="11325235" cy="4592741"/>
          </a:xfrm>
        </p:spPr>
        <p:txBody>
          <a:bodyPr>
            <a:noAutofit/>
          </a:bodyPr>
          <a:lstStyle/>
          <a:p>
            <a:pPr marL="0" indent="0">
              <a:buNone/>
            </a:pPr>
            <a:endParaRPr lang="en-GB" sz="1800" dirty="0">
              <a:latin typeface="Frutiger LT Std 45 Light" panose="020B0402020204020204" pitchFamily="34" charset="0"/>
            </a:endParaRPr>
          </a:p>
          <a:p>
            <a:r>
              <a:rPr lang="en-GB" sz="2000" dirty="0">
                <a:latin typeface="Frutiger LT Std 45 Light" panose="020B0402020204020204" pitchFamily="34" charset="0"/>
              </a:rPr>
              <a:t>Increase the NHS’s knowledge and understanding of the health needs of this patient group </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r>
              <a:rPr lang="en-GB" sz="2000" dirty="0">
                <a:latin typeface="Frutiger LT Std 45 Light" panose="020B0402020204020204" pitchFamily="34" charset="0"/>
              </a:rPr>
              <a:t>Provide personalised care that is ‘Armed Forces friendly / aware’</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r>
              <a:rPr lang="en-GB" sz="2000" dirty="0">
                <a:latin typeface="Frutiger LT Std 45 Light" panose="020B0402020204020204" pitchFamily="34" charset="0"/>
              </a:rPr>
              <a:t>Build patients’ trust and improve their experience at all ‘touch points’ </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r>
              <a:rPr lang="en-GB" sz="2000" dirty="0">
                <a:latin typeface="Frutiger LT Std 45 Light" panose="020B0402020204020204" pitchFamily="34" charset="0"/>
              </a:rPr>
              <a:t>Improve awareness amongst the Armed Forces community of the NHS care and support available to them</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r>
              <a:rPr lang="en-GB" sz="2000" dirty="0">
                <a:latin typeface="Frutiger LT Std 45 Light" panose="020B0402020204020204" pitchFamily="34" charset="0"/>
              </a:rPr>
              <a:t>Share insight and best practice with colleagues from across the devolved nations and overseas</a:t>
            </a:r>
            <a:br>
              <a:rPr lang="en-GB" sz="2000" dirty="0">
                <a:latin typeface="Frutiger LT Std 45 Light" panose="020B0402020204020204" pitchFamily="34" charset="0"/>
              </a:rPr>
            </a:br>
            <a:endParaRPr lang="en-GB" sz="2000" dirty="0">
              <a:latin typeface="Frutiger LT Std 45 Light" panose="020B0402020204020204" pitchFamily="34" charset="0"/>
            </a:endParaRPr>
          </a:p>
          <a:p>
            <a:r>
              <a:rPr lang="en-GB" sz="2000" dirty="0">
                <a:latin typeface="Frutiger LT Std 45 Light" panose="020B0402020204020204" pitchFamily="34" charset="0"/>
              </a:rPr>
              <a:t>Use NHS resources efficiently and effectively at a time when it is under considerable pressure </a:t>
            </a:r>
          </a:p>
          <a:p>
            <a:endParaRPr lang="en-GB" sz="1800" dirty="0">
              <a:latin typeface="Frutiger LT Std 45 Light" panose="020B0402020204020204" pitchFamily="34" charset="0"/>
            </a:endParaRPr>
          </a:p>
          <a:p>
            <a:endParaRPr lang="en-GB" sz="1800" dirty="0">
              <a:latin typeface="Frutiger LT Std 45 Light" panose="020B0402020204020204" pitchFamily="34" charset="0"/>
            </a:endParaRPr>
          </a:p>
          <a:p>
            <a:pPr marL="0" indent="0">
              <a:buNone/>
            </a:pPr>
            <a:endParaRPr lang="en-GB" sz="1800" dirty="0">
              <a:latin typeface="Frutiger LT Std 45 Light" panose="020B0402020204020204" pitchFamily="34" charset="0"/>
            </a:endParaRPr>
          </a:p>
        </p:txBody>
      </p:sp>
      <p:grpSp>
        <p:nvGrpSpPr>
          <p:cNvPr id="4" name="Group 3">
            <a:extLst>
              <a:ext uri="{FF2B5EF4-FFF2-40B4-BE49-F238E27FC236}">
                <a16:creationId xmlns:a16="http://schemas.microsoft.com/office/drawing/2014/main" id="{AB509313-1003-D566-A2F4-7B84C788FDF2}"/>
              </a:ext>
            </a:extLst>
          </p:cNvPr>
          <p:cNvGrpSpPr/>
          <p:nvPr/>
        </p:nvGrpSpPr>
        <p:grpSpPr>
          <a:xfrm>
            <a:off x="3261" y="6055783"/>
            <a:ext cx="12188739" cy="220378"/>
            <a:chOff x="1" y="6404056"/>
            <a:chExt cx="12188739" cy="220378"/>
          </a:xfrm>
        </p:grpSpPr>
        <p:sp>
          <p:nvSpPr>
            <p:cNvPr id="5" name="Rectangle 4">
              <a:extLst>
                <a:ext uri="{FF2B5EF4-FFF2-40B4-BE49-F238E27FC236}">
                  <a16:creationId xmlns:a16="http://schemas.microsoft.com/office/drawing/2014/main" id="{EC964B5B-967F-DF63-163F-8CF0B2FE783A}"/>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Rectangle 5">
              <a:extLst>
                <a:ext uri="{FF2B5EF4-FFF2-40B4-BE49-F238E27FC236}">
                  <a16:creationId xmlns:a16="http://schemas.microsoft.com/office/drawing/2014/main" id="{7EB997A0-2F60-D412-DF5D-8CE832521FD3}"/>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Rectangle 6">
              <a:extLst>
                <a:ext uri="{FF2B5EF4-FFF2-40B4-BE49-F238E27FC236}">
                  <a16:creationId xmlns:a16="http://schemas.microsoft.com/office/drawing/2014/main" id="{D6CF9332-B8EB-4ED2-2FC9-04EE36DCB89E}"/>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 name="Rectangle 7">
              <a:extLst>
                <a:ext uri="{FF2B5EF4-FFF2-40B4-BE49-F238E27FC236}">
                  <a16:creationId xmlns:a16="http://schemas.microsoft.com/office/drawing/2014/main" id="{951E1682-A5C0-CD02-7A92-6269745133D4}"/>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9" name="Picture 8" descr="Logo&#10;&#10;Description automatically generated">
            <a:extLst>
              <a:ext uri="{FF2B5EF4-FFF2-40B4-BE49-F238E27FC236}">
                <a16:creationId xmlns:a16="http://schemas.microsoft.com/office/drawing/2014/main" id="{0FFF95CF-BABA-52B0-2C81-DA879ADDEE83}"/>
              </a:ext>
            </a:extLst>
          </p:cNvPr>
          <p:cNvPicPr>
            <a:picLocks noChangeAspect="1"/>
          </p:cNvPicPr>
          <p:nvPr/>
        </p:nvPicPr>
        <p:blipFill>
          <a:blip r:embed="rId2">
            <a:extLst>
              <a:ext uri="{837473B0-CC2E-450A-ABE3-18F120FF3D39}">
                <a1611:picAttrSrcUrl xmlns:a1611="http://schemas.microsoft.com/office/drawing/2016/11/main" r:id="rId3"/>
              </a:ext>
            </a:extLst>
          </a:blip>
          <a:stretch>
            <a:fillRect/>
          </a:stretch>
        </p:blipFill>
        <p:spPr>
          <a:xfrm>
            <a:off x="122655" y="6418523"/>
            <a:ext cx="697616" cy="279046"/>
          </a:xfrm>
          <a:prstGeom prst="rect">
            <a:avLst/>
          </a:prstGeom>
        </p:spPr>
      </p:pic>
    </p:spTree>
    <p:extLst>
      <p:ext uri="{BB962C8B-B14F-4D97-AF65-F5344CB8AC3E}">
        <p14:creationId xmlns:p14="http://schemas.microsoft.com/office/powerpoint/2010/main" val="107155409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Rounded Corners 12">
            <a:extLst>
              <a:ext uri="{FF2B5EF4-FFF2-40B4-BE49-F238E27FC236}">
                <a16:creationId xmlns:a16="http://schemas.microsoft.com/office/drawing/2014/main" id="{D427840A-B162-44AB-9EF2-FEC027F0558C}"/>
              </a:ext>
            </a:extLst>
          </p:cNvPr>
          <p:cNvSpPr/>
          <p:nvPr/>
        </p:nvSpPr>
        <p:spPr>
          <a:xfrm>
            <a:off x="2747572" y="1086064"/>
            <a:ext cx="2629520" cy="836600"/>
          </a:xfrm>
          <a:prstGeom prst="roundRect">
            <a:avLst/>
          </a:prstGeom>
          <a:solidFill>
            <a:schemeClr val="accent1">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dirty="0">
                <a:latin typeface="Arial" panose="020B0604020202020204" pitchFamily="34" charset="0"/>
                <a:cs typeface="Arial" panose="020B0604020202020204" pitchFamily="34" charset="0"/>
              </a:rPr>
              <a:t>29,100+ referrals</a:t>
            </a:r>
          </a:p>
        </p:txBody>
      </p:sp>
      <p:sp>
        <p:nvSpPr>
          <p:cNvPr id="2" name="Title 1">
            <a:extLst>
              <a:ext uri="{FF2B5EF4-FFF2-40B4-BE49-F238E27FC236}">
                <a16:creationId xmlns:a16="http://schemas.microsoft.com/office/drawing/2014/main" id="{F28BB592-79A2-497B-A164-C58771BCB8FB}"/>
              </a:ext>
            </a:extLst>
          </p:cNvPr>
          <p:cNvSpPr>
            <a:spLocks noGrp="1"/>
          </p:cNvSpPr>
          <p:nvPr>
            <p:ph type="title"/>
          </p:nvPr>
        </p:nvSpPr>
        <p:spPr>
          <a:xfrm>
            <a:off x="122655" y="193257"/>
            <a:ext cx="10641498" cy="611649"/>
          </a:xfrm>
        </p:spPr>
        <p:txBody>
          <a:bodyPr>
            <a:normAutofit/>
          </a:bodyPr>
          <a:lstStyle/>
          <a:p>
            <a:r>
              <a:rPr lang="en-GB" sz="3000" dirty="0">
                <a:latin typeface="Frutiger LT Std 45 Light" panose="020B0402020204020204" pitchFamily="34" charset="0"/>
              </a:rPr>
              <a:t>How we are doing this</a:t>
            </a:r>
          </a:p>
        </p:txBody>
      </p:sp>
      <p:pic>
        <p:nvPicPr>
          <p:cNvPr id="6" name="Picture 2" descr="NHS Veterans' Trauma Network – dedicated care and treatment for those  injured during Service » Civvy Street Magazine">
            <a:extLst>
              <a:ext uri="{FF2B5EF4-FFF2-40B4-BE49-F238E27FC236}">
                <a16:creationId xmlns:a16="http://schemas.microsoft.com/office/drawing/2014/main" id="{E6CEA837-38C9-44FF-94AF-8DDD88C81707}"/>
              </a:ext>
            </a:extLst>
          </p:cNvPr>
          <p:cNvPicPr>
            <a:picLocks noChangeArrowheads="1"/>
          </p:cNvPicPr>
          <p:nvPr/>
        </p:nvPicPr>
        <p:blipFill rotWithShape="1">
          <a:blip r:embed="rId2">
            <a:extLst>
              <a:ext uri="{28A0092B-C50C-407E-A947-70E740481C1C}">
                <a14:useLocalDpi xmlns:a14="http://schemas.microsoft.com/office/drawing/2010/main" val="0"/>
              </a:ext>
            </a:extLst>
          </a:blip>
          <a:srcRect b="3823"/>
          <a:stretch/>
        </p:blipFill>
        <p:spPr bwMode="auto">
          <a:xfrm>
            <a:off x="865927" y="2576507"/>
            <a:ext cx="1290638" cy="749718"/>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Rounded Corners 7">
            <a:extLst>
              <a:ext uri="{FF2B5EF4-FFF2-40B4-BE49-F238E27FC236}">
                <a16:creationId xmlns:a16="http://schemas.microsoft.com/office/drawing/2014/main" id="{47D93FDD-4163-42F0-92C1-D303DF82136F}"/>
              </a:ext>
            </a:extLst>
          </p:cNvPr>
          <p:cNvSpPr/>
          <p:nvPr/>
        </p:nvSpPr>
        <p:spPr>
          <a:xfrm>
            <a:off x="2749304" y="3992675"/>
            <a:ext cx="1905000" cy="836600"/>
          </a:xfrm>
          <a:prstGeom prst="roundRect">
            <a:avLst/>
          </a:prstGeom>
          <a:solidFill>
            <a:srgbClr val="0070C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dirty="0">
                <a:latin typeface="Arial" panose="020B0604020202020204" pitchFamily="34" charset="0"/>
                <a:cs typeface="Arial" panose="020B0604020202020204" pitchFamily="34" charset="0"/>
              </a:rPr>
              <a:t>New non clinical service</a:t>
            </a:r>
          </a:p>
        </p:txBody>
      </p:sp>
      <p:sp>
        <p:nvSpPr>
          <p:cNvPr id="10" name="Rectangle: Rounded Corners 9">
            <a:extLst>
              <a:ext uri="{FF2B5EF4-FFF2-40B4-BE49-F238E27FC236}">
                <a16:creationId xmlns:a16="http://schemas.microsoft.com/office/drawing/2014/main" id="{63452D6D-016B-4F8E-BD4F-50F98BF82DD6}"/>
              </a:ext>
            </a:extLst>
          </p:cNvPr>
          <p:cNvSpPr/>
          <p:nvPr/>
        </p:nvSpPr>
        <p:spPr>
          <a:xfrm>
            <a:off x="2675763" y="2528415"/>
            <a:ext cx="4108696" cy="836600"/>
          </a:xfrm>
          <a:prstGeom prst="round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dirty="0">
                <a:latin typeface="Arial" panose="020B0604020202020204" pitchFamily="34" charset="0"/>
                <a:cs typeface="Arial" panose="020B0604020202020204" pitchFamily="34" charset="0"/>
              </a:rPr>
              <a:t>450+ referrals</a:t>
            </a:r>
          </a:p>
        </p:txBody>
      </p:sp>
      <p:pic>
        <p:nvPicPr>
          <p:cNvPr id="12" name="Picture 4" descr="NHS launches Op COURAGE: The Veterans Mental Health and Wellbeing Service,  including a new emergency veterans high intensity service | Fylde Coast  Clinical Commissioning Groups">
            <a:extLst>
              <a:ext uri="{FF2B5EF4-FFF2-40B4-BE49-F238E27FC236}">
                <a16:creationId xmlns:a16="http://schemas.microsoft.com/office/drawing/2014/main" id="{B4DCDB19-5228-43EE-8989-071CA6EFAEE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4350" y="1256339"/>
            <a:ext cx="2020332" cy="505083"/>
          </a:xfrm>
          <a:prstGeom prst="rect">
            <a:avLst/>
          </a:prstGeom>
          <a:noFill/>
          <a:extLst>
            <a:ext uri="{909E8E84-426E-40DD-AFC4-6F175D3DCCD1}">
              <a14:hiddenFill xmlns:a14="http://schemas.microsoft.com/office/drawing/2010/main">
                <a:solidFill>
                  <a:srgbClr val="FFFFFF"/>
                </a:solidFill>
              </a14:hiddenFill>
            </a:ext>
          </a:extLst>
        </p:spPr>
      </p:pic>
      <p:grpSp>
        <p:nvGrpSpPr>
          <p:cNvPr id="11" name="Group 10">
            <a:extLst>
              <a:ext uri="{FF2B5EF4-FFF2-40B4-BE49-F238E27FC236}">
                <a16:creationId xmlns:a16="http://schemas.microsoft.com/office/drawing/2014/main" id="{53143291-D59B-A49A-94F5-9F78EC4C078B}"/>
              </a:ext>
            </a:extLst>
          </p:cNvPr>
          <p:cNvGrpSpPr/>
          <p:nvPr/>
        </p:nvGrpSpPr>
        <p:grpSpPr>
          <a:xfrm>
            <a:off x="3261" y="6055783"/>
            <a:ext cx="12188739" cy="220378"/>
            <a:chOff x="1" y="6404056"/>
            <a:chExt cx="12188739" cy="220378"/>
          </a:xfrm>
        </p:grpSpPr>
        <p:sp>
          <p:nvSpPr>
            <p:cNvPr id="14" name="Rectangle 13">
              <a:extLst>
                <a:ext uri="{FF2B5EF4-FFF2-40B4-BE49-F238E27FC236}">
                  <a16:creationId xmlns:a16="http://schemas.microsoft.com/office/drawing/2014/main" id="{AB970D72-7377-FADC-2DDB-E82B8885B2C6}"/>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5" name="Rectangle 14">
              <a:extLst>
                <a:ext uri="{FF2B5EF4-FFF2-40B4-BE49-F238E27FC236}">
                  <a16:creationId xmlns:a16="http://schemas.microsoft.com/office/drawing/2014/main" id="{D7455A7B-E3D1-E5DF-F646-35D8D2CA164D}"/>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6" name="Rectangle 15">
              <a:extLst>
                <a:ext uri="{FF2B5EF4-FFF2-40B4-BE49-F238E27FC236}">
                  <a16:creationId xmlns:a16="http://schemas.microsoft.com/office/drawing/2014/main" id="{621270B7-8745-07AE-255C-2F3A77FBD81E}"/>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7" name="Rectangle 16">
              <a:extLst>
                <a:ext uri="{FF2B5EF4-FFF2-40B4-BE49-F238E27FC236}">
                  <a16:creationId xmlns:a16="http://schemas.microsoft.com/office/drawing/2014/main" id="{A0F1AF3D-6E9A-7B7F-26DC-8B32D48E17CC}"/>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8" name="Picture 17" descr="Logo&#10;&#10;Description automatically generated">
            <a:extLst>
              <a:ext uri="{FF2B5EF4-FFF2-40B4-BE49-F238E27FC236}">
                <a16:creationId xmlns:a16="http://schemas.microsoft.com/office/drawing/2014/main" id="{B6D45D40-46BA-7C2B-BC30-E9C3142189F6}"/>
              </a:ext>
            </a:extLst>
          </p:cNvPr>
          <p:cNvPicPr>
            <a:picLocks noChangeAspect="1"/>
          </p:cNvPicPr>
          <p:nvPr/>
        </p:nvPicPr>
        <p:blipFill>
          <a:blip r:embed="rId4">
            <a:extLst>
              <a:ext uri="{837473B0-CC2E-450A-ABE3-18F120FF3D39}">
                <a1611:picAttrSrcUrl xmlns:a1611="http://schemas.microsoft.com/office/drawing/2016/11/main" r:id="rId5"/>
              </a:ext>
            </a:extLst>
          </a:blip>
          <a:stretch>
            <a:fillRect/>
          </a:stretch>
        </p:blipFill>
        <p:spPr>
          <a:xfrm>
            <a:off x="122655" y="6418523"/>
            <a:ext cx="697616" cy="279046"/>
          </a:xfrm>
          <a:prstGeom prst="rect">
            <a:avLst/>
          </a:prstGeom>
        </p:spPr>
      </p:pic>
      <p:sp>
        <p:nvSpPr>
          <p:cNvPr id="19" name="Rectangle: Rounded Corners 18">
            <a:extLst>
              <a:ext uri="{FF2B5EF4-FFF2-40B4-BE49-F238E27FC236}">
                <a16:creationId xmlns:a16="http://schemas.microsoft.com/office/drawing/2014/main" id="{6A2F61ED-0AA9-C714-4E1E-E47A2803C713}"/>
              </a:ext>
            </a:extLst>
          </p:cNvPr>
          <p:cNvSpPr/>
          <p:nvPr/>
        </p:nvSpPr>
        <p:spPr>
          <a:xfrm>
            <a:off x="5513293" y="1086064"/>
            <a:ext cx="2884689" cy="836600"/>
          </a:xfrm>
          <a:prstGeom prst="round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dirty="0">
                <a:latin typeface="Arial" panose="020B0604020202020204" pitchFamily="34" charset="0"/>
                <a:cs typeface="Arial" panose="020B0604020202020204" pitchFamily="34" charset="0"/>
              </a:rPr>
              <a:t>Average waiting time for referral to assessment 14 days (2021/22)</a:t>
            </a:r>
          </a:p>
        </p:txBody>
      </p:sp>
      <p:sp>
        <p:nvSpPr>
          <p:cNvPr id="20" name="Rectangle: Rounded Corners 19">
            <a:extLst>
              <a:ext uri="{FF2B5EF4-FFF2-40B4-BE49-F238E27FC236}">
                <a16:creationId xmlns:a16="http://schemas.microsoft.com/office/drawing/2014/main" id="{6A0BD902-42A9-46AC-0964-0586BF8B5810}"/>
              </a:ext>
            </a:extLst>
          </p:cNvPr>
          <p:cNvSpPr/>
          <p:nvPr/>
        </p:nvSpPr>
        <p:spPr>
          <a:xfrm>
            <a:off x="8576890" y="1086064"/>
            <a:ext cx="2884690" cy="836600"/>
          </a:xfrm>
          <a:prstGeom prst="roundRect">
            <a:avLst/>
          </a:prstGeom>
          <a:solidFill>
            <a:schemeClr val="accent1">
              <a:lumMod val="60000"/>
              <a:lumOff val="40000"/>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dirty="0">
                <a:solidFill>
                  <a:schemeClr val="accent1">
                    <a:lumMod val="50000"/>
                  </a:schemeClr>
                </a:solidFill>
                <a:latin typeface="Arial" panose="020B0604020202020204" pitchFamily="34" charset="0"/>
                <a:cs typeface="Arial" panose="020B0604020202020204" pitchFamily="34" charset="0"/>
              </a:rPr>
              <a:t>Additional £2.7m committed to further expand provision over the next three years</a:t>
            </a:r>
          </a:p>
        </p:txBody>
      </p:sp>
      <p:sp>
        <p:nvSpPr>
          <p:cNvPr id="21" name="Rectangle: Rounded Corners 20">
            <a:extLst>
              <a:ext uri="{FF2B5EF4-FFF2-40B4-BE49-F238E27FC236}">
                <a16:creationId xmlns:a16="http://schemas.microsoft.com/office/drawing/2014/main" id="{69125F2A-E379-B015-056E-77724B072E34}"/>
              </a:ext>
            </a:extLst>
          </p:cNvPr>
          <p:cNvSpPr/>
          <p:nvPr/>
        </p:nvSpPr>
        <p:spPr>
          <a:xfrm>
            <a:off x="7083223" y="2533022"/>
            <a:ext cx="4333919" cy="836600"/>
          </a:xfrm>
          <a:prstGeom prst="roundRect">
            <a:avLst/>
          </a:prstGeom>
          <a:solidFill>
            <a:schemeClr val="accent1">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dirty="0">
                <a:latin typeface="Arial" panose="020B0604020202020204" pitchFamily="34" charset="0"/>
                <a:cs typeface="Arial" panose="020B0604020202020204" pitchFamily="34" charset="0"/>
              </a:rPr>
              <a:t>Plans progressing for a wider roll out to support a UK service</a:t>
            </a:r>
          </a:p>
        </p:txBody>
      </p:sp>
      <p:sp>
        <p:nvSpPr>
          <p:cNvPr id="25" name="Rectangle: Rounded Corners 24">
            <a:extLst>
              <a:ext uri="{FF2B5EF4-FFF2-40B4-BE49-F238E27FC236}">
                <a16:creationId xmlns:a16="http://schemas.microsoft.com/office/drawing/2014/main" id="{C5DD83EF-93F4-C143-32EF-58FCD7A83D3C}"/>
              </a:ext>
            </a:extLst>
          </p:cNvPr>
          <p:cNvSpPr/>
          <p:nvPr/>
        </p:nvSpPr>
        <p:spPr>
          <a:xfrm>
            <a:off x="9292849" y="4007681"/>
            <a:ext cx="2126846" cy="836600"/>
          </a:xfrm>
          <a:prstGeom prst="roundRect">
            <a:avLst/>
          </a:prstGeom>
          <a:solidFill>
            <a:srgbClr val="0070C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400" dirty="0">
              <a:latin typeface="Arial" panose="020B0604020202020204" pitchFamily="34" charset="0"/>
              <a:cs typeface="Arial" panose="020B0604020202020204" pitchFamily="34" charset="0"/>
            </a:endParaRPr>
          </a:p>
        </p:txBody>
      </p:sp>
      <p:sp>
        <p:nvSpPr>
          <p:cNvPr id="3" name="Rectangle: Rounded Corners 2">
            <a:extLst>
              <a:ext uri="{FF2B5EF4-FFF2-40B4-BE49-F238E27FC236}">
                <a16:creationId xmlns:a16="http://schemas.microsoft.com/office/drawing/2014/main" id="{634E9C5C-C5E2-B318-0E54-FFBF543A9519}"/>
              </a:ext>
            </a:extLst>
          </p:cNvPr>
          <p:cNvSpPr/>
          <p:nvPr/>
        </p:nvSpPr>
        <p:spPr>
          <a:xfrm>
            <a:off x="7160795" y="4007681"/>
            <a:ext cx="1905000" cy="836600"/>
          </a:xfrm>
          <a:prstGeom prst="roundRect">
            <a:avLst/>
          </a:prstGeom>
          <a:solidFill>
            <a:srgbClr val="0070C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dirty="0">
                <a:latin typeface="Arial" panose="020B0604020202020204" pitchFamily="34" charset="0"/>
                <a:cs typeface="Arial" panose="020B0604020202020204" pitchFamily="34" charset="0"/>
              </a:rPr>
              <a:t>Significant statutory and charity interfaces</a:t>
            </a:r>
          </a:p>
        </p:txBody>
      </p:sp>
      <p:sp>
        <p:nvSpPr>
          <p:cNvPr id="4" name="Rectangle: Rounded Corners 3">
            <a:extLst>
              <a:ext uri="{FF2B5EF4-FFF2-40B4-BE49-F238E27FC236}">
                <a16:creationId xmlns:a16="http://schemas.microsoft.com/office/drawing/2014/main" id="{0D0F8BC0-E40D-1AC6-2637-057A514D3B56}"/>
              </a:ext>
            </a:extLst>
          </p:cNvPr>
          <p:cNvSpPr/>
          <p:nvPr/>
        </p:nvSpPr>
        <p:spPr>
          <a:xfrm>
            <a:off x="4881358" y="4007681"/>
            <a:ext cx="1905000" cy="836600"/>
          </a:xfrm>
          <a:prstGeom prst="roundRect">
            <a:avLst/>
          </a:prstGeom>
          <a:solidFill>
            <a:srgbClr val="0070C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b="1" dirty="0">
                <a:latin typeface="Arial" panose="020B0604020202020204" pitchFamily="34" charset="0"/>
                <a:cs typeface="Arial" panose="020B0604020202020204" pitchFamily="34" charset="0"/>
              </a:rPr>
              <a:t>Launched 1 April 2023</a:t>
            </a:r>
          </a:p>
        </p:txBody>
      </p:sp>
      <p:pic>
        <p:nvPicPr>
          <p:cNvPr id="24" name="Picture 23" descr="Op NOVA brand identifier in tri service colours">
            <a:extLst>
              <a:ext uri="{FF2B5EF4-FFF2-40B4-BE49-F238E27FC236}">
                <a16:creationId xmlns:a16="http://schemas.microsoft.com/office/drawing/2014/main" id="{85B08BD9-4B2E-8764-9784-85FDA0BC8013}"/>
              </a:ext>
            </a:extLst>
          </p:cNvPr>
          <p:cNvPicPr>
            <a:picLocks noChangeAspect="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655024" y="4243304"/>
            <a:ext cx="1712444" cy="437900"/>
          </a:xfrm>
          <a:prstGeom prst="rect">
            <a:avLst/>
          </a:prstGeom>
          <a:noFill/>
          <a:ln>
            <a:noFill/>
          </a:ln>
        </p:spPr>
      </p:pic>
    </p:spTree>
    <p:extLst>
      <p:ext uri="{BB962C8B-B14F-4D97-AF65-F5344CB8AC3E}">
        <p14:creationId xmlns:p14="http://schemas.microsoft.com/office/powerpoint/2010/main" val="18559131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8BB592-79A2-497B-A164-C58771BCB8FB}"/>
              </a:ext>
            </a:extLst>
          </p:cNvPr>
          <p:cNvSpPr>
            <a:spLocks noGrp="1"/>
          </p:cNvSpPr>
          <p:nvPr>
            <p:ph type="title"/>
          </p:nvPr>
        </p:nvSpPr>
        <p:spPr>
          <a:xfrm>
            <a:off x="122655" y="193257"/>
            <a:ext cx="10641498" cy="611649"/>
          </a:xfrm>
        </p:spPr>
        <p:txBody>
          <a:bodyPr>
            <a:normAutofit/>
          </a:bodyPr>
          <a:lstStyle/>
          <a:p>
            <a:r>
              <a:rPr lang="en-GB" sz="3000" dirty="0">
                <a:latin typeface="Frutiger LT Std 45 Light" panose="020B0402020204020204" pitchFamily="34" charset="0"/>
              </a:rPr>
              <a:t>How we are doing this</a:t>
            </a:r>
          </a:p>
        </p:txBody>
      </p:sp>
      <p:grpSp>
        <p:nvGrpSpPr>
          <p:cNvPr id="11" name="Group 10">
            <a:extLst>
              <a:ext uri="{FF2B5EF4-FFF2-40B4-BE49-F238E27FC236}">
                <a16:creationId xmlns:a16="http://schemas.microsoft.com/office/drawing/2014/main" id="{53143291-D59B-A49A-94F5-9F78EC4C078B}"/>
              </a:ext>
            </a:extLst>
          </p:cNvPr>
          <p:cNvGrpSpPr/>
          <p:nvPr/>
        </p:nvGrpSpPr>
        <p:grpSpPr>
          <a:xfrm>
            <a:off x="3261" y="6055783"/>
            <a:ext cx="12188739" cy="220378"/>
            <a:chOff x="1" y="6404056"/>
            <a:chExt cx="12188739" cy="220378"/>
          </a:xfrm>
        </p:grpSpPr>
        <p:sp>
          <p:nvSpPr>
            <p:cNvPr id="14" name="Rectangle 13">
              <a:extLst>
                <a:ext uri="{FF2B5EF4-FFF2-40B4-BE49-F238E27FC236}">
                  <a16:creationId xmlns:a16="http://schemas.microsoft.com/office/drawing/2014/main" id="{AB970D72-7377-FADC-2DDB-E82B8885B2C6}"/>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5" name="Rectangle 14">
              <a:extLst>
                <a:ext uri="{FF2B5EF4-FFF2-40B4-BE49-F238E27FC236}">
                  <a16:creationId xmlns:a16="http://schemas.microsoft.com/office/drawing/2014/main" id="{D7455A7B-E3D1-E5DF-F646-35D8D2CA164D}"/>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6" name="Rectangle 15">
              <a:extLst>
                <a:ext uri="{FF2B5EF4-FFF2-40B4-BE49-F238E27FC236}">
                  <a16:creationId xmlns:a16="http://schemas.microsoft.com/office/drawing/2014/main" id="{621270B7-8745-07AE-255C-2F3A77FBD81E}"/>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7" name="Rectangle 16">
              <a:extLst>
                <a:ext uri="{FF2B5EF4-FFF2-40B4-BE49-F238E27FC236}">
                  <a16:creationId xmlns:a16="http://schemas.microsoft.com/office/drawing/2014/main" id="{A0F1AF3D-6E9A-7B7F-26DC-8B32D48E17CC}"/>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8" name="Picture 17" descr="Logo&#10;&#10;Description automatically generated">
            <a:extLst>
              <a:ext uri="{FF2B5EF4-FFF2-40B4-BE49-F238E27FC236}">
                <a16:creationId xmlns:a16="http://schemas.microsoft.com/office/drawing/2014/main" id="{B6D45D40-46BA-7C2B-BC30-E9C3142189F6}"/>
              </a:ext>
            </a:extLst>
          </p:cNvPr>
          <p:cNvPicPr>
            <a:picLocks noChangeAspect="1"/>
          </p:cNvPicPr>
          <p:nvPr/>
        </p:nvPicPr>
        <p:blipFill>
          <a:blip r:embed="rId2">
            <a:extLst>
              <a:ext uri="{837473B0-CC2E-450A-ABE3-18F120FF3D39}">
                <a1611:picAttrSrcUrl xmlns:a1611="http://schemas.microsoft.com/office/drawing/2016/11/main" r:id="rId3"/>
              </a:ext>
            </a:extLst>
          </a:blip>
          <a:stretch>
            <a:fillRect/>
          </a:stretch>
        </p:blipFill>
        <p:spPr>
          <a:xfrm>
            <a:off x="122655" y="6418523"/>
            <a:ext cx="697616" cy="279046"/>
          </a:xfrm>
          <a:prstGeom prst="rect">
            <a:avLst/>
          </a:prstGeom>
        </p:spPr>
      </p:pic>
      <p:pic>
        <p:nvPicPr>
          <p:cNvPr id="6" name="Picture 5">
            <a:extLst>
              <a:ext uri="{FF2B5EF4-FFF2-40B4-BE49-F238E27FC236}">
                <a16:creationId xmlns:a16="http://schemas.microsoft.com/office/drawing/2014/main" id="{21E0DB29-762F-2606-5536-A4EBAEEC9856}"/>
              </a:ext>
            </a:extLst>
          </p:cNvPr>
          <p:cNvPicPr>
            <a:picLocks noChangeAspect="1"/>
          </p:cNvPicPr>
          <p:nvPr/>
        </p:nvPicPr>
        <p:blipFill rotWithShape="1">
          <a:blip r:embed="rId4"/>
          <a:srcRect l="24042" t="55850" r="30532" b="10503"/>
          <a:stretch/>
        </p:blipFill>
        <p:spPr>
          <a:xfrm>
            <a:off x="603577" y="2999310"/>
            <a:ext cx="2277237" cy="904870"/>
          </a:xfrm>
          <a:prstGeom prst="rect">
            <a:avLst/>
          </a:prstGeom>
        </p:spPr>
      </p:pic>
      <p:sp>
        <p:nvSpPr>
          <p:cNvPr id="7" name="Rectangle: Rounded Corners 6">
            <a:extLst>
              <a:ext uri="{FF2B5EF4-FFF2-40B4-BE49-F238E27FC236}">
                <a16:creationId xmlns:a16="http://schemas.microsoft.com/office/drawing/2014/main" id="{89470578-C8BE-F289-6BC0-070A84009242}"/>
              </a:ext>
            </a:extLst>
          </p:cNvPr>
          <p:cNvSpPr/>
          <p:nvPr/>
        </p:nvSpPr>
        <p:spPr>
          <a:xfrm>
            <a:off x="9648743" y="1342225"/>
            <a:ext cx="1905000" cy="1267410"/>
          </a:xfrm>
          <a:prstGeom prst="roundRect">
            <a:avLst/>
          </a:prstGeom>
          <a:solidFill>
            <a:schemeClr val="accent1">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solidFill>
                  <a:schemeClr val="accent1">
                    <a:lumMod val="50000"/>
                  </a:schemeClr>
                </a:solidFill>
                <a:latin typeface="Frutiger LT Std 45 Light" panose="020B0402020204020204" pitchFamily="34" charset="0"/>
                <a:cs typeface="Arial" panose="020B0604020202020204" pitchFamily="34" charset="0"/>
              </a:rPr>
              <a:t>69.6%</a:t>
            </a:r>
          </a:p>
          <a:p>
            <a:pPr algn="ctr"/>
            <a:r>
              <a:rPr lang="en-GB" sz="1600" dirty="0">
                <a:solidFill>
                  <a:schemeClr val="accent1">
                    <a:lumMod val="50000"/>
                  </a:schemeClr>
                </a:solidFill>
                <a:latin typeface="Frutiger LT Std 45 Light" panose="020B0402020204020204" pitchFamily="34" charset="0"/>
                <a:cs typeface="Arial" panose="020B0604020202020204" pitchFamily="34" charset="0"/>
              </a:rPr>
              <a:t>PCN’s</a:t>
            </a:r>
          </a:p>
        </p:txBody>
      </p:sp>
      <p:sp>
        <p:nvSpPr>
          <p:cNvPr id="12" name="Rectangle: Rounded Corners 11">
            <a:extLst>
              <a:ext uri="{FF2B5EF4-FFF2-40B4-BE49-F238E27FC236}">
                <a16:creationId xmlns:a16="http://schemas.microsoft.com/office/drawing/2014/main" id="{CB5F81AC-0737-5BD5-1320-4155D960D547}"/>
              </a:ext>
            </a:extLst>
          </p:cNvPr>
          <p:cNvSpPr/>
          <p:nvPr/>
        </p:nvSpPr>
        <p:spPr>
          <a:xfrm>
            <a:off x="7479238" y="2833641"/>
            <a:ext cx="4108696" cy="1225096"/>
          </a:xfrm>
          <a:prstGeom prst="round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latin typeface="Frutiger LT Std 45 Light" panose="020B0402020204020204" pitchFamily="34" charset="0"/>
                <a:cs typeface="Arial" panose="020B0604020202020204" pitchFamily="34" charset="0"/>
              </a:rPr>
              <a:t>147+ (60%) Veteran Aware accredited trusts</a:t>
            </a:r>
          </a:p>
        </p:txBody>
      </p:sp>
      <p:sp>
        <p:nvSpPr>
          <p:cNvPr id="23" name="Rectangle: Rounded Corners 22">
            <a:extLst>
              <a:ext uri="{FF2B5EF4-FFF2-40B4-BE49-F238E27FC236}">
                <a16:creationId xmlns:a16="http://schemas.microsoft.com/office/drawing/2014/main" id="{EE810DE5-6772-BCE1-9EB2-A4AD59601541}"/>
              </a:ext>
            </a:extLst>
          </p:cNvPr>
          <p:cNvSpPr/>
          <p:nvPr/>
        </p:nvSpPr>
        <p:spPr>
          <a:xfrm>
            <a:off x="3001967" y="4296891"/>
            <a:ext cx="4212765" cy="1045670"/>
          </a:xfrm>
          <a:prstGeom prst="round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latin typeface="Frutiger LT Std 45 Light" panose="020B0402020204020204" pitchFamily="34" charset="0"/>
                <a:cs typeface="Arial" panose="020B0604020202020204" pitchFamily="34" charset="0"/>
              </a:rPr>
              <a:t>1,900+ veterans employed through Step Into Health</a:t>
            </a:r>
          </a:p>
        </p:txBody>
      </p:sp>
      <p:pic>
        <p:nvPicPr>
          <p:cNvPr id="24" name="Picture 6" descr="Step into Health downloads | NHS Employers">
            <a:extLst>
              <a:ext uri="{FF2B5EF4-FFF2-40B4-BE49-F238E27FC236}">
                <a16:creationId xmlns:a16="http://schemas.microsoft.com/office/drawing/2014/main" id="{AB586A11-1097-5BA9-8743-D7CBFDA3A103}"/>
              </a:ext>
            </a:extLst>
          </p:cNvPr>
          <p:cNvPicPr>
            <a:picLocks noChangeArrowheads="1"/>
          </p:cNvPicPr>
          <p:nvPr/>
        </p:nvPicPr>
        <p:blipFill rotWithShape="1">
          <a:blip r:embed="rId5">
            <a:extLst>
              <a:ext uri="{28A0092B-C50C-407E-A947-70E740481C1C}">
                <a14:useLocalDpi xmlns:a14="http://schemas.microsoft.com/office/drawing/2010/main" val="0"/>
              </a:ext>
            </a:extLst>
          </a:blip>
          <a:srcRect l="9413" t="4907" r="9843" b="7958"/>
          <a:stretch/>
        </p:blipFill>
        <p:spPr bwMode="auto">
          <a:xfrm>
            <a:off x="893853" y="4282742"/>
            <a:ext cx="1927196" cy="1059819"/>
          </a:xfrm>
          <a:prstGeom prst="rect">
            <a:avLst/>
          </a:prstGeom>
          <a:noFill/>
          <a:extLst>
            <a:ext uri="{909E8E84-426E-40DD-AFC4-6F175D3DCCD1}">
              <a14:hiddenFill xmlns:a14="http://schemas.microsoft.com/office/drawing/2010/main">
                <a:solidFill>
                  <a:srgbClr val="FFFFFF"/>
                </a:solidFill>
              </a14:hiddenFill>
            </a:ext>
          </a:extLst>
        </p:spPr>
      </p:pic>
      <p:pic>
        <p:nvPicPr>
          <p:cNvPr id="28" name="Picture 27" descr="Logo, company name&#10;&#10;Description automatically generated">
            <a:extLst>
              <a:ext uri="{FF2B5EF4-FFF2-40B4-BE49-F238E27FC236}">
                <a16:creationId xmlns:a16="http://schemas.microsoft.com/office/drawing/2014/main" id="{5526346B-68A0-6AF3-2388-ECFC17B58E24}"/>
              </a:ext>
            </a:extLst>
          </p:cNvPr>
          <p:cNvPicPr>
            <a:picLocks noChangeAspect="1"/>
          </p:cNvPicPr>
          <p:nvPr/>
        </p:nvPicPr>
        <p:blipFill rotWithShape="1">
          <a:blip r:embed="rId6">
            <a:extLst>
              <a:ext uri="{837473B0-CC2E-450A-ABE3-18F120FF3D39}">
                <a1611:picAttrSrcUrl xmlns:a1611="http://schemas.microsoft.com/office/drawing/2016/11/main" r:id="rId7"/>
              </a:ext>
            </a:extLst>
          </a:blip>
          <a:srcRect t="17655" b="20636"/>
          <a:stretch/>
        </p:blipFill>
        <p:spPr>
          <a:xfrm>
            <a:off x="621515" y="1342225"/>
            <a:ext cx="2199534" cy="904870"/>
          </a:xfrm>
          <a:prstGeom prst="rect">
            <a:avLst/>
          </a:prstGeom>
        </p:spPr>
      </p:pic>
      <p:sp>
        <p:nvSpPr>
          <p:cNvPr id="29" name="Rectangle: Rounded Corners 28">
            <a:extLst>
              <a:ext uri="{FF2B5EF4-FFF2-40B4-BE49-F238E27FC236}">
                <a16:creationId xmlns:a16="http://schemas.microsoft.com/office/drawing/2014/main" id="{3336529B-25A3-5E54-C90F-ACFDBBADBCA4}"/>
              </a:ext>
            </a:extLst>
          </p:cNvPr>
          <p:cNvSpPr/>
          <p:nvPr/>
        </p:nvSpPr>
        <p:spPr>
          <a:xfrm>
            <a:off x="3001968" y="1384538"/>
            <a:ext cx="2126846" cy="1225097"/>
          </a:xfrm>
          <a:prstGeom prst="round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latin typeface="Frutiger LT Std 45 Light" panose="020B0402020204020204" pitchFamily="34" charset="0"/>
                <a:cs typeface="Arial" panose="020B0604020202020204" pitchFamily="34" charset="0"/>
              </a:rPr>
              <a:t>Target: Every PCN to have an accredited practice by 2025</a:t>
            </a:r>
          </a:p>
        </p:txBody>
      </p:sp>
      <p:sp>
        <p:nvSpPr>
          <p:cNvPr id="30" name="Rectangle: Rounded Corners 29">
            <a:extLst>
              <a:ext uri="{FF2B5EF4-FFF2-40B4-BE49-F238E27FC236}">
                <a16:creationId xmlns:a16="http://schemas.microsoft.com/office/drawing/2014/main" id="{E44DB011-B94D-E183-4002-F8165572C867}"/>
              </a:ext>
            </a:extLst>
          </p:cNvPr>
          <p:cNvSpPr/>
          <p:nvPr/>
        </p:nvSpPr>
        <p:spPr>
          <a:xfrm>
            <a:off x="3001968" y="2833641"/>
            <a:ext cx="4199121" cy="1225096"/>
          </a:xfrm>
          <a:prstGeom prst="round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latin typeface="Frutiger LT Std 45 Light" panose="020B0402020204020204" pitchFamily="34" charset="0"/>
                <a:cs typeface="Arial" panose="020B0604020202020204" pitchFamily="34" charset="0"/>
              </a:rPr>
              <a:t>Aim to accredit all NHS trusts by March 2023</a:t>
            </a:r>
          </a:p>
        </p:txBody>
      </p:sp>
      <p:sp>
        <p:nvSpPr>
          <p:cNvPr id="31" name="Rectangle: Rounded Corners 30">
            <a:extLst>
              <a:ext uri="{FF2B5EF4-FFF2-40B4-BE49-F238E27FC236}">
                <a16:creationId xmlns:a16="http://schemas.microsoft.com/office/drawing/2014/main" id="{CF1F90F0-2A2C-87C1-B732-C39290126B78}"/>
              </a:ext>
            </a:extLst>
          </p:cNvPr>
          <p:cNvSpPr/>
          <p:nvPr/>
        </p:nvSpPr>
        <p:spPr>
          <a:xfrm>
            <a:off x="7439956" y="4282743"/>
            <a:ext cx="4113788" cy="1059818"/>
          </a:xfrm>
          <a:prstGeom prst="round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latin typeface="Frutiger LT Std 45 Light" panose="020B0402020204020204" pitchFamily="34" charset="0"/>
                <a:cs typeface="Arial" panose="020B0604020202020204" pitchFamily="34" charset="0"/>
              </a:rPr>
              <a:t>125 NHS organisations have pledged their support to this programme</a:t>
            </a:r>
          </a:p>
        </p:txBody>
      </p:sp>
      <p:sp>
        <p:nvSpPr>
          <p:cNvPr id="32" name="Rectangle: Rounded Corners 31">
            <a:extLst>
              <a:ext uri="{FF2B5EF4-FFF2-40B4-BE49-F238E27FC236}">
                <a16:creationId xmlns:a16="http://schemas.microsoft.com/office/drawing/2014/main" id="{40A53490-E9DF-F339-0A5B-94C874510E99}"/>
              </a:ext>
            </a:extLst>
          </p:cNvPr>
          <p:cNvSpPr/>
          <p:nvPr/>
        </p:nvSpPr>
        <p:spPr>
          <a:xfrm>
            <a:off x="7479238" y="1353049"/>
            <a:ext cx="1905000" cy="1256586"/>
          </a:xfrm>
          <a:prstGeom prst="roundRect">
            <a:avLst/>
          </a:prstGeom>
          <a:solidFill>
            <a:schemeClr val="accent1">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solidFill>
                  <a:schemeClr val="accent1">
                    <a:lumMod val="50000"/>
                  </a:schemeClr>
                </a:solidFill>
                <a:latin typeface="Frutiger LT Std 45 Light" panose="020B0402020204020204" pitchFamily="34" charset="0"/>
                <a:cs typeface="Arial" panose="020B0604020202020204" pitchFamily="34" charset="0"/>
              </a:rPr>
              <a:t>31.4%</a:t>
            </a:r>
          </a:p>
          <a:p>
            <a:pPr algn="ctr"/>
            <a:r>
              <a:rPr lang="en-GB" sz="1600" dirty="0">
                <a:solidFill>
                  <a:schemeClr val="accent1">
                    <a:lumMod val="50000"/>
                  </a:schemeClr>
                </a:solidFill>
                <a:latin typeface="Frutiger LT Std 45 Light" panose="020B0402020204020204" pitchFamily="34" charset="0"/>
                <a:cs typeface="Arial" panose="020B0604020202020204" pitchFamily="34" charset="0"/>
              </a:rPr>
              <a:t>of practices</a:t>
            </a:r>
          </a:p>
        </p:txBody>
      </p:sp>
      <p:sp>
        <p:nvSpPr>
          <p:cNvPr id="33" name="Rectangle: Rounded Corners 32">
            <a:extLst>
              <a:ext uri="{FF2B5EF4-FFF2-40B4-BE49-F238E27FC236}">
                <a16:creationId xmlns:a16="http://schemas.microsoft.com/office/drawing/2014/main" id="{C0EDA7F0-2730-DC56-9D00-D4DAC4126ADE}"/>
              </a:ext>
            </a:extLst>
          </p:cNvPr>
          <p:cNvSpPr/>
          <p:nvPr/>
        </p:nvSpPr>
        <p:spPr>
          <a:xfrm>
            <a:off x="5309733" y="1378473"/>
            <a:ext cx="1905000" cy="1231162"/>
          </a:xfrm>
          <a:prstGeom prst="roundRect">
            <a:avLst/>
          </a:prstGeom>
          <a:solidFill>
            <a:schemeClr val="accent1">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600" dirty="0">
                <a:latin typeface="Frutiger LT Std 45 Light" panose="020B0402020204020204" pitchFamily="34" charset="0"/>
                <a:cs typeface="Arial" panose="020B0604020202020204" pitchFamily="34" charset="0"/>
              </a:rPr>
              <a:t>2,000+  veteran friendly accredited GP practices</a:t>
            </a:r>
          </a:p>
        </p:txBody>
      </p:sp>
    </p:spTree>
    <p:extLst>
      <p:ext uri="{BB962C8B-B14F-4D97-AF65-F5344CB8AC3E}">
        <p14:creationId xmlns:p14="http://schemas.microsoft.com/office/powerpoint/2010/main" val="414773414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8BB592-79A2-497B-A164-C58771BCB8FB}"/>
              </a:ext>
            </a:extLst>
          </p:cNvPr>
          <p:cNvSpPr>
            <a:spLocks noGrp="1"/>
          </p:cNvSpPr>
          <p:nvPr>
            <p:ph type="title"/>
          </p:nvPr>
        </p:nvSpPr>
        <p:spPr>
          <a:xfrm>
            <a:off x="174508" y="160431"/>
            <a:ext cx="10641498" cy="611649"/>
          </a:xfrm>
        </p:spPr>
        <p:txBody>
          <a:bodyPr>
            <a:normAutofit/>
          </a:bodyPr>
          <a:lstStyle/>
          <a:p>
            <a:r>
              <a:rPr lang="en-GB" sz="3000" dirty="0">
                <a:latin typeface="Frutiger LT Std 45 Light" panose="020B0402020204020204" pitchFamily="34" charset="0"/>
              </a:rPr>
              <a:t>Armed Forces health: forthcoming developments</a:t>
            </a:r>
          </a:p>
        </p:txBody>
      </p:sp>
      <p:sp>
        <p:nvSpPr>
          <p:cNvPr id="14" name="Rectangle: Rounded Corners 13">
            <a:extLst>
              <a:ext uri="{FF2B5EF4-FFF2-40B4-BE49-F238E27FC236}">
                <a16:creationId xmlns:a16="http://schemas.microsoft.com/office/drawing/2014/main" id="{1CBEE3C2-2AAF-4D46-8B9B-AB7C90100E11}"/>
              </a:ext>
            </a:extLst>
          </p:cNvPr>
          <p:cNvSpPr/>
          <p:nvPr/>
        </p:nvSpPr>
        <p:spPr>
          <a:xfrm>
            <a:off x="1116774" y="1681941"/>
            <a:ext cx="10920413" cy="1216212"/>
          </a:xfrm>
          <a:prstGeom prst="round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GB" sz="1600" b="1" dirty="0">
                <a:latin typeface="Frutiger LT Std 45 Light" panose="020B0402020204020204" pitchFamily="34" charset="0"/>
                <a:cs typeface="Arial" panose="020B0604020202020204" pitchFamily="34" charset="0"/>
              </a:rPr>
              <a:t>Armed Forces families single point of contact pilot services</a:t>
            </a:r>
          </a:p>
          <a:p>
            <a:r>
              <a:rPr lang="en-GB" sz="1600" dirty="0">
                <a:latin typeface="Frutiger LT Std 45 Light" panose="020B0402020204020204" pitchFamily="34" charset="0"/>
                <a:cs typeface="Arial" panose="020B0604020202020204" pitchFamily="34" charset="0"/>
              </a:rPr>
              <a:t>Findings from six 18 month pilots, which launched from April 2022 (initially led by Humber and North Yorkshire ICS, Hertfordshire and West Essex ICS, and Kent and Medway ICS and Sussex ICS, now England-wide), are informing a wider England roll out and focused communications and look to support mobile, serving, service, veteran and carer families and individuals, including on postings.</a:t>
            </a:r>
          </a:p>
        </p:txBody>
      </p:sp>
      <p:sp>
        <p:nvSpPr>
          <p:cNvPr id="18" name="Rectangle: Rounded Corners 17">
            <a:extLst>
              <a:ext uri="{FF2B5EF4-FFF2-40B4-BE49-F238E27FC236}">
                <a16:creationId xmlns:a16="http://schemas.microsoft.com/office/drawing/2014/main" id="{3941DC23-74E5-4EB2-B92B-89A6E9BBD94F}"/>
              </a:ext>
            </a:extLst>
          </p:cNvPr>
          <p:cNvSpPr/>
          <p:nvPr/>
        </p:nvSpPr>
        <p:spPr>
          <a:xfrm>
            <a:off x="122655" y="3056290"/>
            <a:ext cx="11676062" cy="889327"/>
          </a:xfrm>
          <a:prstGeom prst="round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GB" sz="1600" b="1" dirty="0">
                <a:latin typeface="Frutiger LT Std 45 Light" panose="020B0402020204020204" pitchFamily="34" charset="0"/>
                <a:cs typeface="Arial" panose="020B0604020202020204" pitchFamily="34" charset="0"/>
              </a:rPr>
              <a:t>Supporting victims and survivors of sexual assault and abuse</a:t>
            </a:r>
            <a:br>
              <a:rPr lang="en-GB" sz="1600" b="1" dirty="0">
                <a:latin typeface="Frutiger LT Std 45 Light" panose="020B0402020204020204" pitchFamily="34" charset="0"/>
                <a:cs typeface="Arial" panose="020B0604020202020204" pitchFamily="34" charset="0"/>
              </a:rPr>
            </a:br>
            <a:r>
              <a:rPr lang="en-GB" sz="1600" dirty="0">
                <a:latin typeface="Frutiger LT Std 45 Light" panose="020B0402020204020204" pitchFamily="34" charset="0"/>
                <a:cs typeface="Arial" panose="020B0604020202020204" pitchFamily="34" charset="0"/>
              </a:rPr>
              <a:t>Improving sexual assault referral centre pathways of care for the serving community.  In support of this, targeted work is in progress in Yorkshire, in addition to plans for an awareness raising marketing campaign late 2023</a:t>
            </a:r>
          </a:p>
        </p:txBody>
      </p:sp>
      <p:sp>
        <p:nvSpPr>
          <p:cNvPr id="6" name="Rectangle: Rounded Corners 5">
            <a:extLst>
              <a:ext uri="{FF2B5EF4-FFF2-40B4-BE49-F238E27FC236}">
                <a16:creationId xmlns:a16="http://schemas.microsoft.com/office/drawing/2014/main" id="{C717EF7E-1AE4-40D6-B1FE-8A7B6FB4C99D}"/>
              </a:ext>
            </a:extLst>
          </p:cNvPr>
          <p:cNvSpPr/>
          <p:nvPr/>
        </p:nvSpPr>
        <p:spPr>
          <a:xfrm>
            <a:off x="122656" y="690052"/>
            <a:ext cx="10920413" cy="889328"/>
          </a:xfrm>
          <a:prstGeom prst="round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GB" sz="1600" b="1" dirty="0">
                <a:latin typeface="Frutiger LT Std 45 Light" panose="020B0402020204020204" pitchFamily="34" charset="0"/>
                <a:cs typeface="Arial" panose="020B0604020202020204" pitchFamily="34" charset="0"/>
              </a:rPr>
              <a:t>Op COURAGE campaign</a:t>
            </a:r>
            <a:br>
              <a:rPr lang="en-GB" sz="1600" b="1" dirty="0">
                <a:latin typeface="Frutiger LT Std 45 Light" panose="020B0402020204020204" pitchFamily="34" charset="0"/>
                <a:cs typeface="Arial" panose="020B0604020202020204" pitchFamily="34" charset="0"/>
              </a:rPr>
            </a:br>
            <a:r>
              <a:rPr lang="en-GB" sz="1600" dirty="0">
                <a:latin typeface="Frutiger LT Std 45 Light" panose="020B0402020204020204" pitchFamily="34" charset="0"/>
                <a:cs typeface="Arial" panose="020B0604020202020204" pitchFamily="34" charset="0"/>
              </a:rPr>
              <a:t>Commissioning of first ever integrated veterans mental health service, informed by a national engagement exercise (3,000+ responses).  Awareness raising marketing campaign.</a:t>
            </a:r>
          </a:p>
        </p:txBody>
      </p:sp>
      <p:sp>
        <p:nvSpPr>
          <p:cNvPr id="7" name="Rectangle: Rounded Corners 6">
            <a:extLst>
              <a:ext uri="{FF2B5EF4-FFF2-40B4-BE49-F238E27FC236}">
                <a16:creationId xmlns:a16="http://schemas.microsoft.com/office/drawing/2014/main" id="{AE377598-DF24-4E0B-9A9D-D0AFA229F59B}"/>
              </a:ext>
            </a:extLst>
          </p:cNvPr>
          <p:cNvSpPr/>
          <p:nvPr/>
        </p:nvSpPr>
        <p:spPr>
          <a:xfrm>
            <a:off x="962061" y="4103754"/>
            <a:ext cx="10920412" cy="889326"/>
          </a:xfrm>
          <a:prstGeom prst="round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GB" sz="1600" b="1" dirty="0">
                <a:latin typeface="Frutiger LT Std 45 Light" panose="020B0402020204020204" pitchFamily="34" charset="0"/>
                <a:cs typeface="Arial" panose="020B0604020202020204" pitchFamily="34" charset="0"/>
              </a:rPr>
              <a:t>Veterans Covenant Healthcare Alliance</a:t>
            </a:r>
            <a:br>
              <a:rPr lang="en-GB" sz="1600" b="1" dirty="0">
                <a:latin typeface="Frutiger LT Std 45 Light" panose="020B0402020204020204" pitchFamily="34" charset="0"/>
                <a:cs typeface="Arial" panose="020B0604020202020204" pitchFamily="34" charset="0"/>
              </a:rPr>
            </a:br>
            <a:r>
              <a:rPr lang="en-GB" sz="1600" dirty="0">
                <a:latin typeface="Frutiger LT Std 45 Light" panose="020B0402020204020204" pitchFamily="34" charset="0"/>
                <a:cs typeface="Arial" panose="020B0604020202020204" pitchFamily="34" charset="0"/>
              </a:rPr>
              <a:t>In line with the Veterans Strategy Action Plan, scope being broadened to pilot accreditation of care / nursing homes and hospices</a:t>
            </a:r>
          </a:p>
        </p:txBody>
      </p:sp>
      <p:grpSp>
        <p:nvGrpSpPr>
          <p:cNvPr id="3" name="Group 2">
            <a:extLst>
              <a:ext uri="{FF2B5EF4-FFF2-40B4-BE49-F238E27FC236}">
                <a16:creationId xmlns:a16="http://schemas.microsoft.com/office/drawing/2014/main" id="{38DF360E-E23F-5831-7018-69CBF9718754}"/>
              </a:ext>
            </a:extLst>
          </p:cNvPr>
          <p:cNvGrpSpPr/>
          <p:nvPr/>
        </p:nvGrpSpPr>
        <p:grpSpPr>
          <a:xfrm>
            <a:off x="3261" y="6055783"/>
            <a:ext cx="12188739" cy="220378"/>
            <a:chOff x="1" y="6404056"/>
            <a:chExt cx="12188739" cy="220378"/>
          </a:xfrm>
        </p:grpSpPr>
        <p:sp>
          <p:nvSpPr>
            <p:cNvPr id="4" name="Rectangle 3">
              <a:extLst>
                <a:ext uri="{FF2B5EF4-FFF2-40B4-BE49-F238E27FC236}">
                  <a16:creationId xmlns:a16="http://schemas.microsoft.com/office/drawing/2014/main" id="{4234349C-D8B4-3EEF-7F6E-958CF625EA93}"/>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 name="Rectangle 4">
              <a:extLst>
                <a:ext uri="{FF2B5EF4-FFF2-40B4-BE49-F238E27FC236}">
                  <a16:creationId xmlns:a16="http://schemas.microsoft.com/office/drawing/2014/main" id="{42606E55-BC64-D57E-DFD9-540C7AD92735}"/>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 name="Rectangle 7">
              <a:extLst>
                <a:ext uri="{FF2B5EF4-FFF2-40B4-BE49-F238E27FC236}">
                  <a16:creationId xmlns:a16="http://schemas.microsoft.com/office/drawing/2014/main" id="{CA9B1238-79E2-EA64-1460-5DA2E3BB36B8}"/>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9" name="Rectangle 8">
              <a:extLst>
                <a:ext uri="{FF2B5EF4-FFF2-40B4-BE49-F238E27FC236}">
                  <a16:creationId xmlns:a16="http://schemas.microsoft.com/office/drawing/2014/main" id="{0D826694-767D-4A36-6239-83E167CA08F2}"/>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0" name="Picture 9" descr="Logo&#10;&#10;Description automatically generated">
            <a:extLst>
              <a:ext uri="{FF2B5EF4-FFF2-40B4-BE49-F238E27FC236}">
                <a16:creationId xmlns:a16="http://schemas.microsoft.com/office/drawing/2014/main" id="{57AD4CF0-A8C5-3F40-79F0-6C474A103E18}"/>
              </a:ext>
            </a:extLst>
          </p:cNvPr>
          <p:cNvPicPr>
            <a:picLocks noChangeAspect="1"/>
          </p:cNvPicPr>
          <p:nvPr/>
        </p:nvPicPr>
        <p:blipFill>
          <a:blip r:embed="rId2">
            <a:extLst>
              <a:ext uri="{837473B0-CC2E-450A-ABE3-18F120FF3D39}">
                <a1611:picAttrSrcUrl xmlns:a1611="http://schemas.microsoft.com/office/drawing/2016/11/main" r:id="rId3"/>
              </a:ext>
            </a:extLst>
          </a:blip>
          <a:stretch>
            <a:fillRect/>
          </a:stretch>
        </p:blipFill>
        <p:spPr>
          <a:xfrm>
            <a:off x="122655" y="6418523"/>
            <a:ext cx="697616" cy="279046"/>
          </a:xfrm>
          <a:prstGeom prst="rect">
            <a:avLst/>
          </a:prstGeom>
        </p:spPr>
      </p:pic>
      <p:sp>
        <p:nvSpPr>
          <p:cNvPr id="11" name="Rectangle: Rounded Corners 10">
            <a:extLst>
              <a:ext uri="{FF2B5EF4-FFF2-40B4-BE49-F238E27FC236}">
                <a16:creationId xmlns:a16="http://schemas.microsoft.com/office/drawing/2014/main" id="{02D78522-361E-AF40-C57C-06D853F9C83A}"/>
              </a:ext>
            </a:extLst>
          </p:cNvPr>
          <p:cNvSpPr/>
          <p:nvPr/>
        </p:nvSpPr>
        <p:spPr>
          <a:xfrm>
            <a:off x="122655" y="5080955"/>
            <a:ext cx="10920412" cy="889326"/>
          </a:xfrm>
          <a:prstGeom prst="roundRect">
            <a:avLst/>
          </a:prstGeom>
          <a:solidFill>
            <a:srgbClr val="0070C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GB" sz="1600" b="1" dirty="0">
                <a:latin typeface="Frutiger LT Std 45 Light" panose="020B0402020204020204" pitchFamily="34" charset="0"/>
                <a:cs typeface="Arial" panose="020B0604020202020204" pitchFamily="34" charset="0"/>
              </a:rPr>
              <a:t>Op Fortitude</a:t>
            </a:r>
            <a:br>
              <a:rPr lang="en-GB" sz="1600" b="1" dirty="0">
                <a:latin typeface="Frutiger LT Std 45 Light" panose="020B0402020204020204" pitchFamily="34" charset="0"/>
                <a:cs typeface="Arial" panose="020B0604020202020204" pitchFamily="34" charset="0"/>
              </a:rPr>
            </a:br>
            <a:r>
              <a:rPr lang="en-GB" sz="1600" dirty="0">
                <a:latin typeface="Frutiger LT Std 45 Light" panose="020B0402020204020204" pitchFamily="34" charset="0"/>
                <a:cs typeface="Arial" panose="020B0604020202020204" pitchFamily="34" charset="0"/>
              </a:rPr>
              <a:t>Support to clinical and strategic roll-out of Op Fortitude – supporting homeless and rough sleeping veterans and linking to NHS services  </a:t>
            </a:r>
          </a:p>
        </p:txBody>
      </p:sp>
    </p:spTree>
    <p:extLst>
      <p:ext uri="{BB962C8B-B14F-4D97-AF65-F5344CB8AC3E}">
        <p14:creationId xmlns:p14="http://schemas.microsoft.com/office/powerpoint/2010/main" val="6042915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F3075149-34E6-4267-9A93-22C0BBEF098E}"/>
              </a:ext>
            </a:extLst>
          </p:cNvPr>
          <p:cNvSpPr txBox="1">
            <a:spLocks/>
          </p:cNvSpPr>
          <p:nvPr/>
        </p:nvSpPr>
        <p:spPr>
          <a:xfrm>
            <a:off x="6775268" y="4391663"/>
            <a:ext cx="4465698" cy="689541"/>
          </a:xfrm>
          <a:prstGeom prst="rect">
            <a:avLst/>
          </a:prstGeom>
        </p:spPr>
        <p:txBody>
          <a:bodyPr vert="horz" lIns="91440" tIns="45720" rIns="91440" bIns="45720" rtlCol="0" anchor="b">
            <a:noAutofit/>
          </a:bodyPr>
          <a:lstStyle>
            <a:lvl1pPr algn="l" defTabSz="914400" rtl="0" eaLnBrk="1" latinLnBrk="0" hangingPunct="1">
              <a:lnSpc>
                <a:spcPct val="90000"/>
              </a:lnSpc>
              <a:spcBef>
                <a:spcPct val="0"/>
              </a:spcBef>
              <a:buNone/>
              <a:defRPr sz="3600" kern="1200">
                <a:solidFill>
                  <a:srgbClr val="005EB8"/>
                </a:solidFill>
                <a:latin typeface="Arial" panose="020B0604020202020204" pitchFamily="34" charset="0"/>
                <a:ea typeface="+mj-ea"/>
                <a:cs typeface="Arial" panose="020B0604020202020204" pitchFamily="34" charset="0"/>
              </a:defRPr>
            </a:lvl1pPr>
          </a:lstStyle>
          <a:p>
            <a:pPr algn="ctr"/>
            <a:r>
              <a:rPr lang="en-GB" sz="4500" dirty="0">
                <a:latin typeface="Frutiger LT Std 45 Light" panose="020B0402020204020204" pitchFamily="34" charset="0"/>
              </a:rPr>
              <a:t>Thank you </a:t>
            </a:r>
          </a:p>
          <a:p>
            <a:pPr algn="ctr"/>
            <a:r>
              <a:rPr lang="en-GB" sz="4500" dirty="0">
                <a:latin typeface="Frutiger LT Std 45 Light" panose="020B0402020204020204" pitchFamily="34" charset="0"/>
              </a:rPr>
              <a:t>and </a:t>
            </a:r>
          </a:p>
          <a:p>
            <a:pPr algn="ctr"/>
            <a:r>
              <a:rPr lang="en-GB" sz="4500" dirty="0">
                <a:latin typeface="Frutiger LT Std 45 Light" panose="020B0402020204020204" pitchFamily="34" charset="0"/>
              </a:rPr>
              <a:t>questions</a:t>
            </a:r>
            <a:br>
              <a:rPr lang="en-GB" sz="4500" dirty="0">
                <a:latin typeface="Frutiger LT Std 45 Light" panose="020B0402020204020204" pitchFamily="34" charset="0"/>
              </a:rPr>
            </a:br>
            <a:endParaRPr lang="en-GB" sz="4500" dirty="0">
              <a:latin typeface="Frutiger LT Std 45 Light" panose="020B0402020204020204" pitchFamily="34" charset="0"/>
            </a:endParaRPr>
          </a:p>
        </p:txBody>
      </p:sp>
      <p:pic>
        <p:nvPicPr>
          <p:cNvPr id="3" name="Picture 2" descr="A person sitting on a chair&#10;&#10;Description automatically generated with low confidence">
            <a:extLst>
              <a:ext uri="{FF2B5EF4-FFF2-40B4-BE49-F238E27FC236}">
                <a16:creationId xmlns:a16="http://schemas.microsoft.com/office/drawing/2014/main" id="{484BCA46-5B66-864E-7A81-6DF59BBD7D1D}"/>
              </a:ext>
            </a:extLst>
          </p:cNvPr>
          <p:cNvPicPr>
            <a:picLocks noChangeAspect="1"/>
          </p:cNvPicPr>
          <p:nvPr/>
        </p:nvPicPr>
        <p:blipFill rotWithShape="1">
          <a:blip r:embed="rId2"/>
          <a:srcRect l="24504" r="21178"/>
          <a:stretch/>
        </p:blipFill>
        <p:spPr>
          <a:xfrm>
            <a:off x="0" y="0"/>
            <a:ext cx="4964422" cy="6091518"/>
          </a:xfrm>
          <a:prstGeom prst="rect">
            <a:avLst/>
          </a:prstGeom>
        </p:spPr>
      </p:pic>
      <p:grpSp>
        <p:nvGrpSpPr>
          <p:cNvPr id="4" name="Group 3">
            <a:extLst>
              <a:ext uri="{FF2B5EF4-FFF2-40B4-BE49-F238E27FC236}">
                <a16:creationId xmlns:a16="http://schemas.microsoft.com/office/drawing/2014/main" id="{73B52B75-C9FF-D36A-5E73-C078578E8A21}"/>
              </a:ext>
            </a:extLst>
          </p:cNvPr>
          <p:cNvGrpSpPr/>
          <p:nvPr/>
        </p:nvGrpSpPr>
        <p:grpSpPr>
          <a:xfrm>
            <a:off x="3261" y="6055783"/>
            <a:ext cx="12188739" cy="220378"/>
            <a:chOff x="1" y="6404056"/>
            <a:chExt cx="12188739" cy="220378"/>
          </a:xfrm>
        </p:grpSpPr>
        <p:sp>
          <p:nvSpPr>
            <p:cNvPr id="5" name="Rectangle 4">
              <a:extLst>
                <a:ext uri="{FF2B5EF4-FFF2-40B4-BE49-F238E27FC236}">
                  <a16:creationId xmlns:a16="http://schemas.microsoft.com/office/drawing/2014/main" id="{3EC6413F-E3C4-1354-AAC8-B04F3002B53D}"/>
                </a:ext>
              </a:extLst>
            </p:cNvPr>
            <p:cNvSpPr/>
            <p:nvPr/>
          </p:nvSpPr>
          <p:spPr>
            <a:xfrm>
              <a:off x="1" y="6404056"/>
              <a:ext cx="10641498" cy="220378"/>
            </a:xfrm>
            <a:prstGeom prst="rect">
              <a:avLst/>
            </a:prstGeom>
            <a:solidFill>
              <a:srgbClr val="005EB8"/>
            </a:solidFill>
            <a:ln>
              <a:solidFill>
                <a:srgbClr val="005EB8"/>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6" name="Rectangle 5">
              <a:extLst>
                <a:ext uri="{FF2B5EF4-FFF2-40B4-BE49-F238E27FC236}">
                  <a16:creationId xmlns:a16="http://schemas.microsoft.com/office/drawing/2014/main" id="{6A496796-E269-878D-163C-C54F5E73C0AF}"/>
                </a:ext>
              </a:extLst>
            </p:cNvPr>
            <p:cNvSpPr/>
            <p:nvPr/>
          </p:nvSpPr>
          <p:spPr>
            <a:xfrm>
              <a:off x="10773948" y="6404056"/>
              <a:ext cx="469424" cy="220378"/>
            </a:xfrm>
            <a:prstGeom prst="rect">
              <a:avLst/>
            </a:prstGeom>
            <a:solidFill>
              <a:srgbClr val="000066"/>
            </a:solidFill>
            <a:ln>
              <a:solidFill>
                <a:srgbClr val="00006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Rectangle 6">
              <a:extLst>
                <a:ext uri="{FF2B5EF4-FFF2-40B4-BE49-F238E27FC236}">
                  <a16:creationId xmlns:a16="http://schemas.microsoft.com/office/drawing/2014/main" id="{7FBB9C3D-26A7-E2FF-B242-96B9B3178414}"/>
                </a:ext>
              </a:extLst>
            </p:cNvPr>
            <p:cNvSpPr/>
            <p:nvPr/>
          </p:nvSpPr>
          <p:spPr>
            <a:xfrm>
              <a:off x="11246632" y="6404056"/>
              <a:ext cx="469424" cy="220378"/>
            </a:xfrm>
            <a:prstGeom prst="rect">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9" name="Rectangle 8">
              <a:extLst>
                <a:ext uri="{FF2B5EF4-FFF2-40B4-BE49-F238E27FC236}">
                  <a16:creationId xmlns:a16="http://schemas.microsoft.com/office/drawing/2014/main" id="{30154E3B-E966-A9DF-06FC-ED594AA45083}"/>
                </a:ext>
              </a:extLst>
            </p:cNvPr>
            <p:cNvSpPr/>
            <p:nvPr/>
          </p:nvSpPr>
          <p:spPr>
            <a:xfrm>
              <a:off x="11719316" y="6404056"/>
              <a:ext cx="469424" cy="220378"/>
            </a:xfrm>
            <a:prstGeom prst="rect">
              <a:avLst/>
            </a:prstGeom>
            <a:solidFill>
              <a:srgbClr val="00B0F0"/>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0" name="Picture 9" descr="Logo&#10;&#10;Description automatically generated">
            <a:extLst>
              <a:ext uri="{FF2B5EF4-FFF2-40B4-BE49-F238E27FC236}">
                <a16:creationId xmlns:a16="http://schemas.microsoft.com/office/drawing/2014/main" id="{8CDE201C-0219-4C6F-4D82-2128E8EB77BE}"/>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122655" y="6418523"/>
            <a:ext cx="697616" cy="279046"/>
          </a:xfrm>
          <a:prstGeom prst="rect">
            <a:avLst/>
          </a:prstGeom>
        </p:spPr>
      </p:pic>
    </p:spTree>
    <p:extLst>
      <p:ext uri="{BB962C8B-B14F-4D97-AF65-F5344CB8AC3E}">
        <p14:creationId xmlns:p14="http://schemas.microsoft.com/office/powerpoint/2010/main" val="1943118520"/>
      </p:ext>
    </p:extLst>
  </p:cSld>
  <p:clrMapOvr>
    <a:masterClrMapping/>
  </p:clrMapOvr>
</p:sld>
</file>

<file path=ppt/theme/theme1.xml><?xml version="1.0" encoding="utf-8"?>
<a:theme xmlns:a="http://schemas.openxmlformats.org/drawingml/2006/main" name="Custom Design">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6DDDDDDE1483B944AB51AAAD7372FF4D" ma:contentTypeVersion="19" ma:contentTypeDescription="Create a new document." ma:contentTypeScope="" ma:versionID="e4b68e90733fd91053e6e4df6a19c1be">
  <xsd:schema xmlns:xsd="http://www.w3.org/2001/XMLSchema" xmlns:xs="http://www.w3.org/2001/XMLSchema" xmlns:p="http://schemas.microsoft.com/office/2006/metadata/properties" xmlns:ns2="3cfd51b1-91be-4319-a026-95686f1f9ffd" xmlns:ns3="cccaf3ac-2de9-44d4-aa31-54302fceb5f7" xmlns:ns4="51bfcd92-eb3e-40f4-8778-2bbfb88a890b" targetNamespace="http://schemas.microsoft.com/office/2006/metadata/properties" ma:root="true" ma:fieldsID="24d2031af0e785dac0caac7ae2980a77" ns2:_="" ns3:_="" ns4:_="">
    <xsd:import namespace="3cfd51b1-91be-4319-a026-95686f1f9ffd"/>
    <xsd:import namespace="cccaf3ac-2de9-44d4-aa31-54302fceb5f7"/>
    <xsd:import namespace="51bfcd92-eb3e-40f4-8778-2bbfb88a890b"/>
    <xsd:element name="properties">
      <xsd:complexType>
        <xsd:sequence>
          <xsd:element name="documentManagement">
            <xsd:complexType>
              <xsd:all>
                <xsd:element ref="ns2:Review_x0020_Date" minOccurs="0"/>
                <xsd:element ref="ns2:MediaServiceMetadata" minOccurs="0"/>
                <xsd:element ref="ns2:MediaServiceFastMetadata" minOccurs="0"/>
                <xsd:element ref="ns2:MediaServiceAutoKeyPoints" minOccurs="0"/>
                <xsd:element ref="ns2:MediaServiceKeyPoints" minOccurs="0"/>
                <xsd:element ref="ns2:MediaServiceAutoTags" minOccurs="0"/>
                <xsd:element ref="ns2:MediaServiceOCR" minOccurs="0"/>
                <xsd:element ref="ns2:MediaServiceGenerationTime" minOccurs="0"/>
                <xsd:element ref="ns2:MediaServiceEventHashCode" minOccurs="0"/>
                <xsd:element ref="ns2:MediaServiceDateTaken" minOccurs="0"/>
                <xsd:element ref="ns2:lcf76f155ced4ddcb4097134ff3c332f" minOccurs="0"/>
                <xsd:element ref="ns3:TaxCatchAll" minOccurs="0"/>
                <xsd:element ref="ns2:MediaLengthInSeconds" minOccurs="0"/>
                <xsd:element ref="ns4:SharedWithUsers" minOccurs="0"/>
                <xsd:element ref="ns4:SharedWithDetails" minOccurs="0"/>
                <xsd:element ref="ns2:MediaServiceLoca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3cfd51b1-91be-4319-a026-95686f1f9ffd" elementFormDefault="qualified">
    <xsd:import namespace="http://schemas.microsoft.com/office/2006/documentManagement/types"/>
    <xsd:import namespace="http://schemas.microsoft.com/office/infopath/2007/PartnerControls"/>
    <xsd:element name="Review_x0020_Date" ma:index="8" nillable="true" ma:displayName="Review date" ma:indexed="true" ma:internalName="Review_x0020_Date">
      <xsd:simpleType>
        <xsd:restriction base="dms:Text"/>
      </xsd:simpleType>
    </xsd:element>
    <xsd:element name="MediaServiceMetadata" ma:index="9" nillable="true" ma:displayName="MediaServiceMetadata" ma:hidden="true" ma:internalName="MediaServiceMetadata" ma:readOnly="true">
      <xsd:simpleType>
        <xsd:restriction base="dms:Note"/>
      </xsd:simpleType>
    </xsd:element>
    <xsd:element name="MediaServiceFastMetadata" ma:index="10" nillable="true" ma:displayName="MediaServiceFastMetadata" ma:hidden="true" ma:internalName="MediaServiceFastMetadata" ma:readOnly="true">
      <xsd:simpleType>
        <xsd:restriction base="dms:Note"/>
      </xsd:simpleType>
    </xsd:element>
    <xsd:element name="MediaServiceAutoKeyPoints" ma:index="11" nillable="true" ma:displayName="MediaServiceAutoKeyPoints" ma:hidden="true" ma:internalName="MediaServiceAutoKeyPoints" ma:readOnly="true">
      <xsd:simpleType>
        <xsd:restriction base="dms:Note"/>
      </xsd:simpleType>
    </xsd:element>
    <xsd:element name="MediaServiceKeyPoints" ma:index="12" nillable="true" ma:displayName="KeyPoints" ma:internalName="MediaServiceKeyPoints" ma:readOnly="true">
      <xsd:simpleType>
        <xsd:restriction base="dms:Note">
          <xsd:maxLength value="255"/>
        </xsd:restriction>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DateTaken" ma:index="17" nillable="true" ma:displayName="MediaServiceDateTaken" ma:hidden="true" ma:internalName="MediaServiceDateTaken" ma:readOnly="true">
      <xsd:simpleType>
        <xsd:restriction base="dms:Text"/>
      </xsd:simpleType>
    </xsd:element>
    <xsd:element name="lcf76f155ced4ddcb4097134ff3c332f" ma:index="19" nillable="true" ma:taxonomy="true" ma:internalName="lcf76f155ced4ddcb4097134ff3c332f" ma:taxonomyFieldName="MediaServiceImageTags" ma:displayName="Image Tags" ma:readOnly="false" ma:fieldId="{5cf76f15-5ced-4ddc-b409-7134ff3c332f}" ma:taxonomyMulti="true" ma:sspId="443b0bdb-28a8-4814-9fb9-624c17c095fc" ma:termSetId="09814cd3-568e-fe90-9814-8d621ff8fb84" ma:anchorId="fba54fb3-c3e1-fe81-a776-ca4b69148c4d" ma:open="true" ma:isKeyword="false">
      <xsd:complexType>
        <xsd:sequence>
          <xsd:element ref="pc:Terms" minOccurs="0" maxOccurs="1"/>
        </xsd:sequence>
      </xsd:complexType>
    </xsd:element>
    <xsd:element name="MediaLengthInSeconds" ma:index="21" nillable="true" ma:displayName="MediaLengthInSeconds" ma:hidden="true" ma:internalName="MediaLengthInSeconds" ma:readOnly="true">
      <xsd:simpleType>
        <xsd:restriction base="dms:Unknown"/>
      </xsd:simpleType>
    </xsd:element>
    <xsd:element name="MediaServiceLocation" ma:index="24" nillable="true" ma:displayName="Location" ma:indexed="true" ma:internalName="MediaServiceLocation"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cccaf3ac-2de9-44d4-aa31-54302fceb5f7" elementFormDefault="qualified">
    <xsd:import namespace="http://schemas.microsoft.com/office/2006/documentManagement/types"/>
    <xsd:import namespace="http://schemas.microsoft.com/office/infopath/2007/PartnerControls"/>
    <xsd:element name="TaxCatchAll" ma:index="20" nillable="true" ma:displayName="Taxonomy Catch All Column" ma:hidden="true" ma:list="{1dfd61aa-f1bb-422b-ba48-68343f7c84c9}" ma:internalName="TaxCatchAll" ma:showField="CatchAllData" ma:web="51bfcd92-eb3e-40f4-8778-2bbfb88a890b">
      <xsd:complexType>
        <xsd:complexContent>
          <xsd:extension base="dms:MultiChoiceLookup">
            <xsd:sequence>
              <xsd:element name="Value" type="dms:Lookup" maxOccurs="unbounded" minOccurs="0" nillable="true"/>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51bfcd92-eb3e-40f4-8778-2bbfb88a890b" elementFormDefault="qualified">
    <xsd:import namespace="http://schemas.microsoft.com/office/2006/documentManagement/types"/>
    <xsd:import namespace="http://schemas.microsoft.com/office/infopath/2007/PartnerControls"/>
    <xsd:element name="SharedWithUsers" ma:index="2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3"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TaxCatchAll xmlns="cccaf3ac-2de9-44d4-aa31-54302fceb5f7" xsi:nil="true"/>
    <lcf76f155ced4ddcb4097134ff3c332f xmlns="3cfd51b1-91be-4319-a026-95686f1f9ffd">
      <Terms xmlns="http://schemas.microsoft.com/office/infopath/2007/PartnerControls"/>
    </lcf76f155ced4ddcb4097134ff3c332f>
    <Review_x0020_Date xmlns="3cfd51b1-91be-4319-a026-95686f1f9ffd" xsi:nil="true"/>
  </documentManagement>
</p:properties>
</file>

<file path=customXml/itemProps1.xml><?xml version="1.0" encoding="utf-8"?>
<ds:datastoreItem xmlns:ds="http://schemas.openxmlformats.org/officeDocument/2006/customXml" ds:itemID="{A6333066-D95F-4DC9-8F45-8431A5C3C76B}">
  <ds:schemaRefs>
    <ds:schemaRef ds:uri="http://schemas.microsoft.com/sharepoint/v3/contenttype/forms"/>
  </ds:schemaRefs>
</ds:datastoreItem>
</file>

<file path=customXml/itemProps2.xml><?xml version="1.0" encoding="utf-8"?>
<ds:datastoreItem xmlns:ds="http://schemas.openxmlformats.org/officeDocument/2006/customXml" ds:itemID="{FFDDD893-9B17-4E61-BDAF-5B832E6E5E0A}">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3cfd51b1-91be-4319-a026-95686f1f9ffd"/>
    <ds:schemaRef ds:uri="cccaf3ac-2de9-44d4-aa31-54302fceb5f7"/>
    <ds:schemaRef ds:uri="51bfcd92-eb3e-40f4-8778-2bbfb88a890b"/>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A4D9FD49-C1C5-400A-B04D-90A236984D1F}">
  <ds:schemaRefs>
    <ds:schemaRef ds:uri="http://schemas.microsoft.com/office/2006/documentManagement/types"/>
    <ds:schemaRef ds:uri="http://purl.org/dc/terms/"/>
    <ds:schemaRef ds:uri="cccaf3ac-2de9-44d4-aa31-54302fceb5f7"/>
    <ds:schemaRef ds:uri="http://purl.org/dc/dcmitype/"/>
    <ds:schemaRef ds:uri="http://schemas.microsoft.com/office/infopath/2007/PartnerControls"/>
    <ds:schemaRef ds:uri="51bfcd92-eb3e-40f4-8778-2bbfb88a890b"/>
    <ds:schemaRef ds:uri="http://schemas.openxmlformats.org/package/2006/metadata/core-properties"/>
    <ds:schemaRef ds:uri="http://www.w3.org/XML/1998/namespace"/>
    <ds:schemaRef ds:uri="3cfd51b1-91be-4319-a026-95686f1f9ffd"/>
    <ds:schemaRef ds:uri="http://schemas.microsoft.com/office/2006/metadata/properties"/>
    <ds:schemaRef ds:uri="http://purl.org/dc/elements/1.1/"/>
  </ds:schemaRefs>
</ds:datastoreItem>
</file>

<file path=docProps/app.xml><?xml version="1.0" encoding="utf-8"?>
<Properties xmlns="http://schemas.openxmlformats.org/officeDocument/2006/extended-properties" xmlns:vt="http://schemas.openxmlformats.org/officeDocument/2006/docPropsVTypes">
  <Template>20230509 AF Strategy - SPOC and ICB slides</Template>
  <TotalTime>3</TotalTime>
  <Words>1020</Words>
  <Application>Microsoft Office PowerPoint</Application>
  <PresentationFormat>Widescreen</PresentationFormat>
  <Paragraphs>82</Paragraphs>
  <Slides>11</Slides>
  <Notes>0</Notes>
  <HiddenSlides>1</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11</vt:i4>
      </vt:variant>
    </vt:vector>
  </HeadingPairs>
  <TitlesOfParts>
    <vt:vector size="16" baseType="lpstr">
      <vt:lpstr>Arial</vt:lpstr>
      <vt:lpstr>Calibri</vt:lpstr>
      <vt:lpstr>Calibri Light</vt:lpstr>
      <vt:lpstr>Frutiger LT Std 45 Light</vt:lpstr>
      <vt:lpstr>Custom Design</vt:lpstr>
      <vt:lpstr>Supporting the Armed Forces community– the NHS perspective</vt:lpstr>
      <vt:lpstr>The NHS in England</vt:lpstr>
      <vt:lpstr>Healthcare responsibilities for the Armed Forces community</vt:lpstr>
      <vt:lpstr>The NHS Long Term Plan</vt:lpstr>
      <vt:lpstr>Armed Forces policy and commitments</vt:lpstr>
      <vt:lpstr>Armed Forces policy and commitments</vt:lpstr>
      <vt:lpstr>Improving health and wellbeing outcomes for the Armed Forces community</vt:lpstr>
      <vt:lpstr>How we are doing this</vt:lpstr>
      <vt:lpstr>How we are doing this</vt:lpstr>
      <vt:lpstr>Armed Forces health: forthcoming developments</vt:lpstr>
      <vt:lpstr>PowerPoint Presentation</vt:lpstr>
    </vt:vector>
  </TitlesOfParts>
  <Company>NHS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Supporting the Armed Forces community– the NHS perspective</dc:title>
  <dc:creator>Richard Swarbrick</dc:creator>
  <cp:lastModifiedBy>Frances Robinson</cp:lastModifiedBy>
  <cp:revision>2</cp:revision>
  <dcterms:created xsi:type="dcterms:W3CDTF">2023-05-18T07:25:56Z</dcterms:created>
  <dcterms:modified xsi:type="dcterms:W3CDTF">2023-05-18T08:20:07Z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0x0101006DDDDDDE1483B944AB51AAAD7372FF4D</vt:lpwstr>
  </property>
  <property fmtid="{D5CDD505-2E9C-101B-9397-08002B2CF9AE}" pid="3" name="TaxKeyword">
    <vt:lpwstr/>
  </property>
  <property fmtid="{D5CDD505-2E9C-101B-9397-08002B2CF9AE}" pid="4" name="Subject0">
    <vt:lpwstr/>
  </property>
  <property fmtid="{D5CDD505-2E9C-101B-9397-08002B2CF9AE}" pid="5" name="Document type0">
    <vt:lpwstr/>
  </property>
  <property fmtid="{D5CDD505-2E9C-101B-9397-08002B2CF9AE}" pid="6" name="WTTeamSiteDocumentType">
    <vt:lpwstr/>
  </property>
  <property fmtid="{D5CDD505-2E9C-101B-9397-08002B2CF9AE}" pid="7" name="WTTeamSiteDocumentTypeTaxHTField0">
    <vt:lpwstr/>
  </property>
  <property fmtid="{D5CDD505-2E9C-101B-9397-08002B2CF9AE}" pid="8" name="cebceaf3e3574cdab9f9dab6bbd34ddb">
    <vt:lpwstr/>
  </property>
  <property fmtid="{D5CDD505-2E9C-101B-9397-08002B2CF9AE}" pid="9" name="n2fe4ed80ae84f2cbc880662fe0a8735">
    <vt:lpwstr/>
  </property>
  <property fmtid="{D5CDD505-2E9C-101B-9397-08002B2CF9AE}" pid="10" name="TaxCatchAll">
    <vt:lpwstr/>
  </property>
  <property fmtid="{D5CDD505-2E9C-101B-9397-08002B2CF9AE}" pid="11" name="TaxKeywordTaxHTField">
    <vt:lpwstr/>
  </property>
  <property fmtid="{D5CDD505-2E9C-101B-9397-08002B2CF9AE}" pid="12" name="MediaServiceImageTags">
    <vt:lpwstr/>
  </property>
</Properties>
</file>