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1.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diagrams/data9.xml" ContentType="application/vnd.openxmlformats-officedocument.drawingml.diagramData+xml"/>
  <Override PartName="/ppt/diagrams/layout9.xml" ContentType="application/vnd.openxmlformats-officedocument.drawingml.diagramLayout+xml"/>
  <Override PartName="/ppt/diagrams/quickStyle9.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diagrams/data10.xml" ContentType="application/vnd.openxmlformats-officedocument.drawingml.diagramData+xml"/>
  <Override PartName="/ppt/diagrams/layout10.xml" ContentType="application/vnd.openxmlformats-officedocument.drawingml.diagramLayout+xml"/>
  <Override PartName="/ppt/diagrams/quickStyle10.xml" ContentType="application/vnd.openxmlformats-officedocument.drawingml.diagramStyle+xml"/>
  <Override PartName="/ppt/diagrams/colors10.xml" ContentType="application/vnd.openxmlformats-officedocument.drawingml.diagramColors+xml"/>
  <Override PartName="/ppt/diagrams/drawing10.xml" ContentType="application/vnd.ms-office.drawingml.diagramDrawing+xml"/>
  <Override PartName="/ppt/diagrams/data11.xml" ContentType="application/vnd.openxmlformats-officedocument.drawingml.diagramData+xml"/>
  <Override PartName="/ppt/diagrams/layout11.xml" ContentType="application/vnd.openxmlformats-officedocument.drawingml.diagramLayout+xml"/>
  <Override PartName="/ppt/diagrams/quickStyle11.xml" ContentType="application/vnd.openxmlformats-officedocument.drawingml.diagramStyle+xml"/>
  <Override PartName="/ppt/diagrams/colors11.xml" ContentType="application/vnd.openxmlformats-officedocument.drawingml.diagramColors+xml"/>
  <Override PartName="/ppt/diagrams/drawing11.xml" ContentType="application/vnd.ms-office.drawingml.diagramDrawing+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3"/>
  </p:sldMasterIdLst>
  <p:notesMasterIdLst>
    <p:notesMasterId r:id="rId49"/>
  </p:notesMasterIdLst>
  <p:handoutMasterIdLst>
    <p:handoutMasterId r:id="rId50"/>
  </p:handoutMasterIdLst>
  <p:sldIdLst>
    <p:sldId id="357" r:id="rId4"/>
    <p:sldId id="380" r:id="rId5"/>
    <p:sldId id="358" r:id="rId6"/>
    <p:sldId id="395" r:id="rId7"/>
    <p:sldId id="381" r:id="rId8"/>
    <p:sldId id="398" r:id="rId9"/>
    <p:sldId id="401" r:id="rId10"/>
    <p:sldId id="359" r:id="rId11"/>
    <p:sldId id="391" r:id="rId12"/>
    <p:sldId id="392" r:id="rId13"/>
    <p:sldId id="382" r:id="rId14"/>
    <p:sldId id="390" r:id="rId15"/>
    <p:sldId id="360" r:id="rId16"/>
    <p:sldId id="361" r:id="rId17"/>
    <p:sldId id="396" r:id="rId18"/>
    <p:sldId id="397" r:id="rId19"/>
    <p:sldId id="362" r:id="rId20"/>
    <p:sldId id="365" r:id="rId21"/>
    <p:sldId id="383" r:id="rId22"/>
    <p:sldId id="368" r:id="rId23"/>
    <p:sldId id="386" r:id="rId24"/>
    <p:sldId id="389" r:id="rId25"/>
    <p:sldId id="369" r:id="rId26"/>
    <p:sldId id="370" r:id="rId27"/>
    <p:sldId id="387" r:id="rId28"/>
    <p:sldId id="372" r:id="rId29"/>
    <p:sldId id="373" r:id="rId30"/>
    <p:sldId id="402" r:id="rId31"/>
    <p:sldId id="416" r:id="rId32"/>
    <p:sldId id="403" r:id="rId33"/>
    <p:sldId id="404" r:id="rId34"/>
    <p:sldId id="411" r:id="rId35"/>
    <p:sldId id="405" r:id="rId36"/>
    <p:sldId id="406" r:id="rId37"/>
    <p:sldId id="407" r:id="rId38"/>
    <p:sldId id="408" r:id="rId39"/>
    <p:sldId id="409" r:id="rId40"/>
    <p:sldId id="410" r:id="rId41"/>
    <p:sldId id="412" r:id="rId42"/>
    <p:sldId id="413" r:id="rId43"/>
    <p:sldId id="414" r:id="rId44"/>
    <p:sldId id="415" r:id="rId45"/>
    <p:sldId id="399" r:id="rId46"/>
    <p:sldId id="400" r:id="rId47"/>
    <p:sldId id="379" r:id="rId48"/>
  </p:sldIdLst>
  <p:sldSz cx="12192000" cy="6858000"/>
  <p:notesSz cx="6858000" cy="9144000"/>
  <p:custDataLst>
    <p:tags r:id="rId51"/>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578543E1-331C-4C65-A30F-DE6571C88997}">
          <p14:sldIdLst>
            <p14:sldId id="357"/>
            <p14:sldId id="380"/>
            <p14:sldId id="358"/>
            <p14:sldId id="395"/>
            <p14:sldId id="381"/>
            <p14:sldId id="398"/>
            <p14:sldId id="401"/>
            <p14:sldId id="359"/>
            <p14:sldId id="391"/>
            <p14:sldId id="392"/>
            <p14:sldId id="382"/>
            <p14:sldId id="390"/>
            <p14:sldId id="360"/>
            <p14:sldId id="361"/>
            <p14:sldId id="396"/>
            <p14:sldId id="397"/>
            <p14:sldId id="362"/>
            <p14:sldId id="365"/>
            <p14:sldId id="383"/>
            <p14:sldId id="368"/>
            <p14:sldId id="386"/>
            <p14:sldId id="389"/>
            <p14:sldId id="369"/>
            <p14:sldId id="370"/>
            <p14:sldId id="387"/>
            <p14:sldId id="372"/>
            <p14:sldId id="373"/>
            <p14:sldId id="402"/>
            <p14:sldId id="416"/>
            <p14:sldId id="403"/>
            <p14:sldId id="404"/>
            <p14:sldId id="411"/>
            <p14:sldId id="405"/>
            <p14:sldId id="406"/>
            <p14:sldId id="407"/>
            <p14:sldId id="408"/>
            <p14:sldId id="409"/>
            <p14:sldId id="410"/>
            <p14:sldId id="412"/>
            <p14:sldId id="413"/>
            <p14:sldId id="414"/>
            <p14:sldId id="415"/>
            <p14:sldId id="399"/>
            <p14:sldId id="400"/>
            <p14:sldId id="379"/>
          </p14:sldIdLst>
        </p14:section>
      </p14:sectionLst>
    </p:ex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Natalie Thorpe" initials="NT" lastIdx="29" clrIdx="0"/>
  <p:cmAuthor id="1" name="www.neiltomlinson.com" initials="NT" lastIdx="18" clrIdx="1"/>
  <p:cmAuthor id="2" name="Hannah Dolby" initials="HD" lastIdx="4" clrIdx="2"/>
  <p:cmAuthor id="3" name="Harry Mirpuri" initials="HM" lastIdx="15" clrIdx="3"/>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EFFFF"/>
    <a:srgbClr val="E6E6E6"/>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72833802-FEF1-4C79-8D5D-14CF1EAF98D9}">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72833802-FEF1-4C79-8D5D-14CF1EAF98D9}" styleName="Light Style 2 - Accent 2">
    <a:wholeTbl>
      <a:tcTxStyle>
        <a:fontRef idx="minor">
          <a:scrgbClr r="0" g="0" b="0"/>
        </a:fontRef>
        <a:schemeClr val="tx1"/>
      </a:tcTxStyle>
      <a:tcStyle>
        <a:tcBdr>
          <a:left>
            <a:lnRef idx="1">
              <a:schemeClr val="accent2"/>
            </a:lnRef>
          </a:left>
          <a:right>
            <a:lnRef idx="1">
              <a:schemeClr val="accent2"/>
            </a:lnRef>
          </a:right>
          <a:top>
            <a:lnRef idx="1">
              <a:schemeClr val="accent2"/>
            </a:lnRef>
          </a:top>
          <a:bottom>
            <a:lnRef idx="1">
              <a:schemeClr val="accent2"/>
            </a:lnRef>
          </a:bottom>
          <a:insideH>
            <a:ln>
              <a:noFill/>
            </a:ln>
          </a:insideH>
          <a:insideV>
            <a:ln>
              <a:noFill/>
            </a:ln>
          </a:insideV>
        </a:tcBdr>
        <a:fill>
          <a:noFill/>
        </a:fill>
      </a:tcStyle>
    </a:wholeTbl>
    <a:band1H>
      <a:tcStyle>
        <a:tcBdr>
          <a:top>
            <a:lnRef idx="1">
              <a:schemeClr val="accent2"/>
            </a:lnRef>
          </a:top>
          <a:bottom>
            <a:lnRef idx="1">
              <a:schemeClr val="accent2"/>
            </a:lnRef>
          </a:bottom>
        </a:tcBdr>
      </a:tcStyle>
    </a:band1H>
    <a:band1V>
      <a:tcStyle>
        <a:tcBdr>
          <a:left>
            <a:lnRef idx="1">
              <a:schemeClr val="accent2"/>
            </a:lnRef>
          </a:left>
          <a:right>
            <a:lnRef idx="1">
              <a:schemeClr val="accent2"/>
            </a:lnRef>
          </a:right>
        </a:tcBdr>
      </a:tcStyle>
    </a:band1V>
    <a:band2V>
      <a:tcStyle>
        <a:tcBdr>
          <a:left>
            <a:lnRef idx="1">
              <a:schemeClr val="accent2"/>
            </a:lnRef>
          </a:left>
          <a:right>
            <a:lnRef idx="1">
              <a:schemeClr val="accent2"/>
            </a:lnRef>
          </a:right>
        </a:tcBdr>
      </a:tcStyle>
    </a:band2V>
    <a:lastCol>
      <a:tcTxStyle b="on"/>
      <a:tcStyle>
        <a:tcBdr/>
      </a:tcStyle>
    </a:lastCol>
    <a:firstCol>
      <a:tcTxStyle b="on"/>
      <a:tcStyle>
        <a:tcBdr/>
      </a:tcStyle>
    </a:firstCol>
    <a:lastRow>
      <a:tcTxStyle b="on"/>
      <a:tcStyle>
        <a:tcBdr>
          <a:top>
            <a:ln w="50800" cmpd="dbl">
              <a:solidFill>
                <a:schemeClr val="accent2"/>
              </a:solidFill>
            </a:ln>
          </a:top>
        </a:tcBdr>
      </a:tcStyle>
    </a:lastRow>
    <a:firstRow>
      <a:tcTxStyle b="on">
        <a:fontRef idx="minor">
          <a:scrgbClr r="0" g="0" b="0"/>
        </a:fontRef>
        <a:schemeClr val="bg1"/>
      </a:tcTxStyle>
      <a:tcStyle>
        <a:tcBdr/>
        <a:fillRef idx="1">
          <a:schemeClr val="accent2"/>
        </a:fillRef>
      </a:tcStyle>
    </a:firstRow>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18603FDC-E32A-4AB5-989C-0864C3EAD2B8}" styleName="Themed Style 2 - Accent 2">
    <a:tblBg>
      <a:fillRef idx="3">
        <a:schemeClr val="accent2"/>
      </a:fillRef>
      <a:effectRef idx="3">
        <a:schemeClr val="accent2"/>
      </a:effectRef>
    </a:tblBg>
    <a:wholeTbl>
      <a:tcTxStyle>
        <a:fontRef idx="minor">
          <a:scrgbClr r="0" g="0" b="0"/>
        </a:fontRef>
        <a:schemeClr val="lt1"/>
      </a:tcTxStyle>
      <a:tcStyle>
        <a:tcBdr>
          <a:left>
            <a:lnRef idx="1">
              <a:schemeClr val="accent2">
                <a:tint val="50000"/>
              </a:schemeClr>
            </a:lnRef>
          </a:left>
          <a:right>
            <a:lnRef idx="1">
              <a:schemeClr val="accent2">
                <a:tint val="50000"/>
              </a:schemeClr>
            </a:lnRef>
          </a:right>
          <a:top>
            <a:lnRef idx="1">
              <a:schemeClr val="accent2">
                <a:tint val="50000"/>
              </a:schemeClr>
            </a:lnRef>
          </a:top>
          <a:bottom>
            <a:lnRef idx="1">
              <a:schemeClr val="accent2">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D113A9D2-9D6B-4929-AA2D-F23B5EE8CBE7}" styleName="Themed Style 2 - Accent 1">
    <a:tblBg>
      <a:fillRef idx="3">
        <a:schemeClr val="accent1"/>
      </a:fillRef>
      <a:effectRef idx="3">
        <a:schemeClr val="accent1"/>
      </a:effectRef>
    </a:tblBg>
    <a:wholeTbl>
      <a:tcTxStyle>
        <a:fontRef idx="minor">
          <a:scrgbClr r="0" g="0" b="0"/>
        </a:fontRef>
        <a:schemeClr val="lt1"/>
      </a:tcTxStyle>
      <a:tcStyle>
        <a:tcBdr>
          <a:left>
            <a:lnRef idx="1">
              <a:schemeClr val="accent1">
                <a:tint val="50000"/>
              </a:schemeClr>
            </a:lnRef>
          </a:left>
          <a:right>
            <a:lnRef idx="1">
              <a:schemeClr val="accent1">
                <a:tint val="50000"/>
              </a:schemeClr>
            </a:lnRef>
          </a:right>
          <a:top>
            <a:lnRef idx="1">
              <a:schemeClr val="accent1">
                <a:tint val="50000"/>
              </a:schemeClr>
            </a:lnRef>
          </a:top>
          <a:bottom>
            <a:lnRef idx="1">
              <a:schemeClr val="accent1">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7E9639D4-E3E2-4D34-9284-5A2195B3D0D7}" styleName="Light Style 2">
    <a:wholeTbl>
      <a:tcTxStyle>
        <a:fontRef idx="minor">
          <a:scrgbClr r="0" g="0" b="0"/>
        </a:fontRef>
        <a:schemeClr val="tx1"/>
      </a:tcTxStyle>
      <a:tcStyle>
        <a:tcBdr>
          <a:left>
            <a:lnRef idx="1">
              <a:schemeClr val="tx1"/>
            </a:lnRef>
          </a:left>
          <a:right>
            <a:lnRef idx="1">
              <a:schemeClr val="tx1"/>
            </a:lnRef>
          </a:right>
          <a:top>
            <a:lnRef idx="1">
              <a:schemeClr val="tx1"/>
            </a:lnRef>
          </a:top>
          <a:bottom>
            <a:lnRef idx="1">
              <a:schemeClr val="tx1"/>
            </a:lnRef>
          </a:bottom>
          <a:insideH>
            <a:ln>
              <a:noFill/>
            </a:ln>
          </a:insideH>
          <a:insideV>
            <a:ln>
              <a:noFill/>
            </a:ln>
          </a:insideV>
        </a:tcBdr>
        <a:fill>
          <a:noFill/>
        </a:fill>
      </a:tcStyle>
    </a:wholeTbl>
    <a:band1H>
      <a:tcStyle>
        <a:tcBdr>
          <a:top>
            <a:lnRef idx="1">
              <a:schemeClr val="tx1"/>
            </a:lnRef>
          </a:top>
          <a:bottom>
            <a:lnRef idx="1">
              <a:schemeClr val="tx1"/>
            </a:lnRef>
          </a:bottom>
        </a:tcBdr>
      </a:tcStyle>
    </a:band1H>
    <a:band1V>
      <a:tcStyle>
        <a:tcBdr>
          <a:left>
            <a:lnRef idx="1">
              <a:schemeClr val="tx1"/>
            </a:lnRef>
          </a:left>
          <a:right>
            <a:lnRef idx="1">
              <a:schemeClr val="tx1"/>
            </a:lnRef>
          </a:right>
        </a:tcBdr>
      </a:tcStyle>
    </a:band1V>
    <a:band2V>
      <a:tcStyle>
        <a:tcBdr>
          <a:left>
            <a:lnRef idx="1">
              <a:schemeClr val="tx1"/>
            </a:lnRef>
          </a:left>
          <a:right>
            <a:lnRef idx="1">
              <a:schemeClr val="tx1"/>
            </a:lnRef>
          </a:right>
        </a:tcBdr>
      </a:tcStyle>
    </a:band2V>
    <a:lastCol>
      <a:tcTxStyle b="on"/>
      <a:tcStyle>
        <a:tcBdr/>
      </a:tcStyle>
    </a:lastCol>
    <a:firstCol>
      <a:tcTxStyle b="on"/>
      <a:tcStyle>
        <a:tcBdr/>
      </a:tcStyle>
    </a:firstCol>
    <a:lastRow>
      <a:tcTxStyle b="on"/>
      <a:tcStyle>
        <a:tcBdr>
          <a:top>
            <a:ln w="50800" cmpd="dbl">
              <a:solidFill>
                <a:schemeClr val="tx1"/>
              </a:solidFill>
            </a:ln>
          </a:top>
        </a:tcBdr>
      </a:tcStyle>
    </a:lastRow>
    <a:firstRow>
      <a:tcTxStyle b="on">
        <a:fontRef idx="minor">
          <a:scrgbClr r="0" g="0" b="0"/>
        </a:fontRef>
        <a:schemeClr val="bg1"/>
      </a:tcTxStyle>
      <a:tcStyle>
        <a:tcBdr/>
        <a:fillRef idx="1">
          <a:schemeClr val="tx1"/>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1652" autoAdjust="0"/>
    <p:restoredTop sz="90103" autoAdjust="0"/>
  </p:normalViewPr>
  <p:slideViewPr>
    <p:cSldViewPr snapToGrid="0">
      <p:cViewPr varScale="1">
        <p:scale>
          <a:sx n="103" d="100"/>
          <a:sy n="103" d="100"/>
        </p:scale>
        <p:origin x="528" y="96"/>
      </p:cViewPr>
      <p:guideLst>
        <p:guide orient="horz" pos="2160"/>
        <p:guide pos="3840"/>
      </p:guideLst>
    </p:cSldViewPr>
  </p:slideViewPr>
  <p:notesTextViewPr>
    <p:cViewPr>
      <p:scale>
        <a:sx n="1" d="1"/>
        <a:sy n="1" d="1"/>
      </p:scale>
      <p:origin x="0" y="0"/>
    </p:cViewPr>
  </p:notesTextViewPr>
  <p:sorterViewPr>
    <p:cViewPr>
      <p:scale>
        <a:sx n="102" d="100"/>
        <a:sy n="102" d="100"/>
      </p:scale>
      <p:origin x="0" y="0"/>
    </p:cViewPr>
  </p:sorterViewPr>
  <p:notesViewPr>
    <p:cSldViewPr snapToGrid="0" showGuides="1">
      <p:cViewPr varScale="1">
        <p:scale>
          <a:sx n="122" d="100"/>
          <a:sy n="122" d="100"/>
        </p:scale>
        <p:origin x="4914" y="96"/>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9" Type="http://schemas.openxmlformats.org/officeDocument/2006/relationships/slide" Target="slides/slide36.xml"/><Relationship Id="rId21" Type="http://schemas.openxmlformats.org/officeDocument/2006/relationships/slide" Target="slides/slide18.xml"/><Relationship Id="rId34" Type="http://schemas.openxmlformats.org/officeDocument/2006/relationships/slide" Target="slides/slide31.xml"/><Relationship Id="rId42" Type="http://schemas.openxmlformats.org/officeDocument/2006/relationships/slide" Target="slides/slide39.xml"/><Relationship Id="rId47" Type="http://schemas.openxmlformats.org/officeDocument/2006/relationships/slide" Target="slides/slide44.xml"/><Relationship Id="rId50" Type="http://schemas.openxmlformats.org/officeDocument/2006/relationships/handoutMaster" Target="handoutMasters/handoutMaster1.xml"/><Relationship Id="rId55" Type="http://schemas.openxmlformats.org/officeDocument/2006/relationships/theme" Target="theme/theme1.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slide" Target="slides/slide35.xml"/><Relationship Id="rId46" Type="http://schemas.openxmlformats.org/officeDocument/2006/relationships/slide" Target="slides/slide43.xml"/><Relationship Id="rId2" Type="http://schemas.openxmlformats.org/officeDocument/2006/relationships/customXml" Target="../customXml/item2.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slide" Target="slides/slide26.xml"/><Relationship Id="rId41" Type="http://schemas.openxmlformats.org/officeDocument/2006/relationships/slide" Target="slides/slide38.xml"/><Relationship Id="rId54"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slide" Target="slides/slide34.xml"/><Relationship Id="rId40" Type="http://schemas.openxmlformats.org/officeDocument/2006/relationships/slide" Target="slides/slide37.xml"/><Relationship Id="rId45" Type="http://schemas.openxmlformats.org/officeDocument/2006/relationships/slide" Target="slides/slide42.xml"/><Relationship Id="rId53" Type="http://schemas.openxmlformats.org/officeDocument/2006/relationships/presProps" Target="presProp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49" Type="http://schemas.openxmlformats.org/officeDocument/2006/relationships/notesMaster" Target="notesMasters/notesMaster1.xml"/><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slide" Target="slides/slide28.xml"/><Relationship Id="rId44" Type="http://schemas.openxmlformats.org/officeDocument/2006/relationships/slide" Target="slides/slide41.xml"/><Relationship Id="rId52" Type="http://schemas.openxmlformats.org/officeDocument/2006/relationships/commentAuthors" Target="commentAuthors.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slide" Target="slides/slide32.xml"/><Relationship Id="rId43" Type="http://schemas.openxmlformats.org/officeDocument/2006/relationships/slide" Target="slides/slide40.xml"/><Relationship Id="rId48" Type="http://schemas.openxmlformats.org/officeDocument/2006/relationships/slide" Target="slides/slide45.xml"/><Relationship Id="rId56" Type="http://schemas.openxmlformats.org/officeDocument/2006/relationships/tableStyles" Target="tableStyles.xml"/><Relationship Id="rId8" Type="http://schemas.openxmlformats.org/officeDocument/2006/relationships/slide" Target="slides/slide5.xml"/><Relationship Id="rId51" Type="http://schemas.openxmlformats.org/officeDocument/2006/relationships/tags" Target="tags/tag1.xml"/><Relationship Id="rId3" Type="http://schemas.openxmlformats.org/officeDocument/2006/relationships/slideMaster" Target="slideMasters/slideMaster1.xml"/></Relationships>
</file>

<file path=ppt/diagrams/_rels/data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svg"/><Relationship Id="rId1" Type="http://schemas.openxmlformats.org/officeDocument/2006/relationships/image" Target="../media/image6.png"/><Relationship Id="rId4" Type="http://schemas.openxmlformats.org/officeDocument/2006/relationships/image" Target="../media/image9.svg"/></Relationships>
</file>

<file path=ppt/diagrams/_rels/data6.xml.rels><?xml version="1.0" encoding="UTF-8" standalone="yes"?>
<Relationships xmlns="http://schemas.openxmlformats.org/package/2006/relationships"><Relationship Id="rId8" Type="http://schemas.openxmlformats.org/officeDocument/2006/relationships/image" Target="../media/image17.svg"/><Relationship Id="rId3" Type="http://schemas.openxmlformats.org/officeDocument/2006/relationships/image" Target="../media/image12.png"/><Relationship Id="rId7" Type="http://schemas.openxmlformats.org/officeDocument/2006/relationships/image" Target="../media/image16.png"/><Relationship Id="rId2" Type="http://schemas.openxmlformats.org/officeDocument/2006/relationships/image" Target="../media/image11.svg"/><Relationship Id="rId1" Type="http://schemas.openxmlformats.org/officeDocument/2006/relationships/image" Target="../media/image10.png"/><Relationship Id="rId6" Type="http://schemas.openxmlformats.org/officeDocument/2006/relationships/image" Target="../media/image15.svg"/><Relationship Id="rId5" Type="http://schemas.openxmlformats.org/officeDocument/2006/relationships/image" Target="../media/image14.png"/><Relationship Id="rId10" Type="http://schemas.openxmlformats.org/officeDocument/2006/relationships/image" Target="../media/image19.svg"/><Relationship Id="rId4" Type="http://schemas.openxmlformats.org/officeDocument/2006/relationships/image" Target="../media/image13.svg"/><Relationship Id="rId9" Type="http://schemas.openxmlformats.org/officeDocument/2006/relationships/image" Target="../media/image18.png"/></Relationships>
</file>

<file path=ppt/diagrams/_rels/data10.xml.rels><?xml version="1.0" encoding="UTF-8" standalone="yes"?>
<Relationships xmlns="http://schemas.openxmlformats.org/package/2006/relationships"><Relationship Id="rId1" Type="http://schemas.openxmlformats.org/officeDocument/2006/relationships/hyperlink" Target="https://www.gov.uk/government/publications/the-service-pupil-premium/service-pupil-premium-what-you-need-to-know" TargetMode="External"/></Relationships>
</file>

<file path=ppt/diagrams/_rels/drawing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svg"/><Relationship Id="rId1" Type="http://schemas.openxmlformats.org/officeDocument/2006/relationships/image" Target="../media/image6.png"/><Relationship Id="rId4" Type="http://schemas.openxmlformats.org/officeDocument/2006/relationships/image" Target="../media/image9.svg"/></Relationships>
</file>

<file path=ppt/diagrams/_rels/drawing6.xml.rels><?xml version="1.0" encoding="UTF-8" standalone="yes"?>
<Relationships xmlns="http://schemas.openxmlformats.org/package/2006/relationships"><Relationship Id="rId8" Type="http://schemas.openxmlformats.org/officeDocument/2006/relationships/image" Target="../media/image17.svg"/><Relationship Id="rId3" Type="http://schemas.openxmlformats.org/officeDocument/2006/relationships/image" Target="../media/image12.png"/><Relationship Id="rId7" Type="http://schemas.openxmlformats.org/officeDocument/2006/relationships/image" Target="../media/image16.png"/><Relationship Id="rId2" Type="http://schemas.openxmlformats.org/officeDocument/2006/relationships/image" Target="../media/image11.svg"/><Relationship Id="rId1" Type="http://schemas.openxmlformats.org/officeDocument/2006/relationships/image" Target="../media/image10.png"/><Relationship Id="rId6" Type="http://schemas.openxmlformats.org/officeDocument/2006/relationships/image" Target="../media/image15.svg"/><Relationship Id="rId5" Type="http://schemas.openxmlformats.org/officeDocument/2006/relationships/image" Target="../media/image14.png"/><Relationship Id="rId10" Type="http://schemas.openxmlformats.org/officeDocument/2006/relationships/image" Target="../media/image19.svg"/><Relationship Id="rId4" Type="http://schemas.openxmlformats.org/officeDocument/2006/relationships/image" Target="../media/image13.svg"/><Relationship Id="rId9" Type="http://schemas.openxmlformats.org/officeDocument/2006/relationships/image" Target="../media/image18.png"/></Relationships>
</file>

<file path=ppt/diagrams/_rels/drawing10.xml.rels><?xml version="1.0" encoding="UTF-8" standalone="yes"?>
<Relationships xmlns="http://schemas.openxmlformats.org/package/2006/relationships"><Relationship Id="rId1" Type="http://schemas.openxmlformats.org/officeDocument/2006/relationships/hyperlink" Target="https://www.gov.uk/government/publications/the-service-pupil-premium/service-pupil-premium-what-you-need-to-know" TargetMode="External"/></Relationships>
</file>

<file path=ppt/diagrams/colors1.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9F97B58-7FB5-4A95-8748-79168F491786}" type="doc">
      <dgm:prSet loTypeId="urn:microsoft.com/office/officeart/2005/8/layout/default" loCatId="list" qsTypeId="urn:microsoft.com/office/officeart/2005/8/quickstyle/simple5" qsCatId="simple" csTypeId="urn:microsoft.com/office/officeart/2005/8/colors/accent3_2" csCatId="accent3"/>
      <dgm:spPr/>
      <dgm:t>
        <a:bodyPr/>
        <a:lstStyle/>
        <a:p>
          <a:endParaRPr lang="en-US"/>
        </a:p>
      </dgm:t>
    </dgm:pt>
    <dgm:pt modelId="{95D650FB-80A0-4BA7-8A8D-F40E0A52CD09}">
      <dgm:prSet/>
      <dgm:spPr/>
      <dgm:t>
        <a:bodyPr/>
        <a:lstStyle/>
        <a:p>
          <a:r>
            <a:rPr lang="en-GB"/>
            <a:t>Lack of assessment understanding of SEN /no EHCP applied for</a:t>
          </a:r>
          <a:endParaRPr lang="en-US"/>
        </a:p>
      </dgm:t>
    </dgm:pt>
    <dgm:pt modelId="{F12ED934-407B-4BF5-AB3B-0A142F159A99}" type="parTrans" cxnId="{81146F6C-7284-4203-B730-965EEFB55256}">
      <dgm:prSet/>
      <dgm:spPr/>
      <dgm:t>
        <a:bodyPr/>
        <a:lstStyle/>
        <a:p>
          <a:endParaRPr lang="en-US"/>
        </a:p>
      </dgm:t>
    </dgm:pt>
    <dgm:pt modelId="{0169FDA7-7A0B-4A37-81A9-90B1DFE5D965}" type="sibTrans" cxnId="{81146F6C-7284-4203-B730-965EEFB55256}">
      <dgm:prSet/>
      <dgm:spPr/>
      <dgm:t>
        <a:bodyPr/>
        <a:lstStyle/>
        <a:p>
          <a:endParaRPr lang="en-US"/>
        </a:p>
      </dgm:t>
    </dgm:pt>
    <dgm:pt modelId="{BD68451B-2A8E-42A2-9832-B332E2516126}">
      <dgm:prSet/>
      <dgm:spPr/>
      <dgm:t>
        <a:bodyPr/>
        <a:lstStyle/>
        <a:p>
          <a:r>
            <a:rPr lang="en-GB"/>
            <a:t>Failed transition to new school –child out of school or being unlawfully excluded</a:t>
          </a:r>
          <a:endParaRPr lang="en-US"/>
        </a:p>
      </dgm:t>
    </dgm:pt>
    <dgm:pt modelId="{449FBAF8-AC54-4A70-8FBE-81C44B5C68EA}" type="parTrans" cxnId="{AAB1A07F-040B-44C4-91D1-53B51DF9660C}">
      <dgm:prSet/>
      <dgm:spPr/>
      <dgm:t>
        <a:bodyPr/>
        <a:lstStyle/>
        <a:p>
          <a:endParaRPr lang="en-US"/>
        </a:p>
      </dgm:t>
    </dgm:pt>
    <dgm:pt modelId="{8B2A88CC-D2F0-4F15-BADD-AE3B43EAA7D0}" type="sibTrans" cxnId="{AAB1A07F-040B-44C4-91D1-53B51DF9660C}">
      <dgm:prSet/>
      <dgm:spPr/>
      <dgm:t>
        <a:bodyPr/>
        <a:lstStyle/>
        <a:p>
          <a:endParaRPr lang="en-US"/>
        </a:p>
      </dgm:t>
    </dgm:pt>
    <dgm:pt modelId="{9F0E0549-BADB-4F2E-9EF9-6E24B4074472}">
      <dgm:prSet/>
      <dgm:spPr/>
      <dgm:t>
        <a:bodyPr/>
        <a:lstStyle/>
        <a:p>
          <a:r>
            <a:rPr lang="en-GB"/>
            <a:t>Lack of continuity of provision-EHCP provision such as OT/SLT not being delivered</a:t>
          </a:r>
          <a:endParaRPr lang="en-US"/>
        </a:p>
      </dgm:t>
    </dgm:pt>
    <dgm:pt modelId="{215D8F0E-4B6B-4A39-B942-B1C15FDBF313}" type="parTrans" cxnId="{665FB64B-90D3-4432-B268-E91B179F5C8F}">
      <dgm:prSet/>
      <dgm:spPr/>
      <dgm:t>
        <a:bodyPr/>
        <a:lstStyle/>
        <a:p>
          <a:endParaRPr lang="en-US"/>
        </a:p>
      </dgm:t>
    </dgm:pt>
    <dgm:pt modelId="{73D7E693-F963-4BAC-93FA-1B0052EC2B43}" type="sibTrans" cxnId="{665FB64B-90D3-4432-B268-E91B179F5C8F}">
      <dgm:prSet/>
      <dgm:spPr/>
      <dgm:t>
        <a:bodyPr/>
        <a:lstStyle/>
        <a:p>
          <a:endParaRPr lang="en-US"/>
        </a:p>
      </dgm:t>
    </dgm:pt>
    <dgm:pt modelId="{C209E6B5-CDCB-4E66-9AD3-980BF3FCC7E9}">
      <dgm:prSet/>
      <dgm:spPr/>
      <dgm:t>
        <a:bodyPr/>
        <a:lstStyle/>
        <a:p>
          <a:r>
            <a:rPr lang="en-GB"/>
            <a:t>No place at special school / any school in new area</a:t>
          </a:r>
          <a:endParaRPr lang="en-US"/>
        </a:p>
      </dgm:t>
    </dgm:pt>
    <dgm:pt modelId="{4A3B21C5-32AF-4028-A0E7-05A6161AA29F}" type="parTrans" cxnId="{071D3F59-0D72-4735-BD7B-B9FCC71B3D56}">
      <dgm:prSet/>
      <dgm:spPr/>
      <dgm:t>
        <a:bodyPr/>
        <a:lstStyle/>
        <a:p>
          <a:endParaRPr lang="en-US"/>
        </a:p>
      </dgm:t>
    </dgm:pt>
    <dgm:pt modelId="{40198278-4147-4463-8AD6-AFC69DC13E9F}" type="sibTrans" cxnId="{071D3F59-0D72-4735-BD7B-B9FCC71B3D56}">
      <dgm:prSet/>
      <dgm:spPr/>
      <dgm:t>
        <a:bodyPr/>
        <a:lstStyle/>
        <a:p>
          <a:endParaRPr lang="en-US"/>
        </a:p>
      </dgm:t>
    </dgm:pt>
    <dgm:pt modelId="{AFD6A522-BC11-4481-B969-4D9325731E60}">
      <dgm:prSet/>
      <dgm:spPr/>
      <dgm:t>
        <a:bodyPr/>
        <a:lstStyle/>
        <a:p>
          <a:r>
            <a:rPr lang="en-GB"/>
            <a:t>Lack of transition planning/ updating SEN plans/ EHCP</a:t>
          </a:r>
          <a:endParaRPr lang="en-US"/>
        </a:p>
      </dgm:t>
    </dgm:pt>
    <dgm:pt modelId="{0924A851-1E86-4F8E-9520-9D07F34B0ABE}" type="parTrans" cxnId="{C7440C0B-7077-4E88-90BB-F895DB76D521}">
      <dgm:prSet/>
      <dgm:spPr/>
      <dgm:t>
        <a:bodyPr/>
        <a:lstStyle/>
        <a:p>
          <a:endParaRPr lang="en-US"/>
        </a:p>
      </dgm:t>
    </dgm:pt>
    <dgm:pt modelId="{B6F62E43-33E9-4D0D-8346-5ADDAD953E5D}" type="sibTrans" cxnId="{C7440C0B-7077-4E88-90BB-F895DB76D521}">
      <dgm:prSet/>
      <dgm:spPr/>
      <dgm:t>
        <a:bodyPr/>
        <a:lstStyle/>
        <a:p>
          <a:endParaRPr lang="en-US"/>
        </a:p>
      </dgm:t>
    </dgm:pt>
    <dgm:pt modelId="{AC639FD0-4324-42A5-BD97-5EF9143567E9}" type="pres">
      <dgm:prSet presAssocID="{79F97B58-7FB5-4A95-8748-79168F491786}" presName="diagram" presStyleCnt="0">
        <dgm:presLayoutVars>
          <dgm:dir/>
          <dgm:resizeHandles val="exact"/>
        </dgm:presLayoutVars>
      </dgm:prSet>
      <dgm:spPr/>
    </dgm:pt>
    <dgm:pt modelId="{1916D095-BFA4-48B7-8D79-50E09C4D1D9C}" type="pres">
      <dgm:prSet presAssocID="{95D650FB-80A0-4BA7-8A8D-F40E0A52CD09}" presName="node" presStyleLbl="node1" presStyleIdx="0" presStyleCnt="5">
        <dgm:presLayoutVars>
          <dgm:bulletEnabled val="1"/>
        </dgm:presLayoutVars>
      </dgm:prSet>
      <dgm:spPr/>
    </dgm:pt>
    <dgm:pt modelId="{80CDBC76-DF19-4317-9EEC-273A2DBAB5C5}" type="pres">
      <dgm:prSet presAssocID="{0169FDA7-7A0B-4A37-81A9-90B1DFE5D965}" presName="sibTrans" presStyleCnt="0"/>
      <dgm:spPr/>
    </dgm:pt>
    <dgm:pt modelId="{87425EA7-6DA5-4289-A3CB-63934B594B77}" type="pres">
      <dgm:prSet presAssocID="{BD68451B-2A8E-42A2-9832-B332E2516126}" presName="node" presStyleLbl="node1" presStyleIdx="1" presStyleCnt="5">
        <dgm:presLayoutVars>
          <dgm:bulletEnabled val="1"/>
        </dgm:presLayoutVars>
      </dgm:prSet>
      <dgm:spPr/>
    </dgm:pt>
    <dgm:pt modelId="{FDE7181A-5701-4BE6-89E4-439DD4882852}" type="pres">
      <dgm:prSet presAssocID="{8B2A88CC-D2F0-4F15-BADD-AE3B43EAA7D0}" presName="sibTrans" presStyleCnt="0"/>
      <dgm:spPr/>
    </dgm:pt>
    <dgm:pt modelId="{8721FBAE-A3A4-4231-BED1-9EA18E7A8D98}" type="pres">
      <dgm:prSet presAssocID="{9F0E0549-BADB-4F2E-9EF9-6E24B4074472}" presName="node" presStyleLbl="node1" presStyleIdx="2" presStyleCnt="5">
        <dgm:presLayoutVars>
          <dgm:bulletEnabled val="1"/>
        </dgm:presLayoutVars>
      </dgm:prSet>
      <dgm:spPr/>
    </dgm:pt>
    <dgm:pt modelId="{48E056C3-FC79-4EAA-A518-7D148A4AFE70}" type="pres">
      <dgm:prSet presAssocID="{73D7E693-F963-4BAC-93FA-1B0052EC2B43}" presName="sibTrans" presStyleCnt="0"/>
      <dgm:spPr/>
    </dgm:pt>
    <dgm:pt modelId="{C703745A-F623-4996-8DC6-9F09D4145822}" type="pres">
      <dgm:prSet presAssocID="{C209E6B5-CDCB-4E66-9AD3-980BF3FCC7E9}" presName="node" presStyleLbl="node1" presStyleIdx="3" presStyleCnt="5">
        <dgm:presLayoutVars>
          <dgm:bulletEnabled val="1"/>
        </dgm:presLayoutVars>
      </dgm:prSet>
      <dgm:spPr/>
    </dgm:pt>
    <dgm:pt modelId="{628AFA5D-6975-453F-A33E-C805CC0CD7C0}" type="pres">
      <dgm:prSet presAssocID="{40198278-4147-4463-8AD6-AFC69DC13E9F}" presName="sibTrans" presStyleCnt="0"/>
      <dgm:spPr/>
    </dgm:pt>
    <dgm:pt modelId="{7215A363-A954-40A1-92E6-3FE3B30FC1F4}" type="pres">
      <dgm:prSet presAssocID="{AFD6A522-BC11-4481-B969-4D9325731E60}" presName="node" presStyleLbl="node1" presStyleIdx="4" presStyleCnt="5">
        <dgm:presLayoutVars>
          <dgm:bulletEnabled val="1"/>
        </dgm:presLayoutVars>
      </dgm:prSet>
      <dgm:spPr/>
    </dgm:pt>
  </dgm:ptLst>
  <dgm:cxnLst>
    <dgm:cxn modelId="{C7440C0B-7077-4E88-90BB-F895DB76D521}" srcId="{79F97B58-7FB5-4A95-8748-79168F491786}" destId="{AFD6A522-BC11-4481-B969-4D9325731E60}" srcOrd="4" destOrd="0" parTransId="{0924A851-1E86-4F8E-9520-9D07F34B0ABE}" sibTransId="{B6F62E43-33E9-4D0D-8346-5ADDAD953E5D}"/>
    <dgm:cxn modelId="{4BA7533D-33C0-4CF0-896C-C92948581D78}" type="presOf" srcId="{C209E6B5-CDCB-4E66-9AD3-980BF3FCC7E9}" destId="{C703745A-F623-4996-8DC6-9F09D4145822}" srcOrd="0" destOrd="0" presId="urn:microsoft.com/office/officeart/2005/8/layout/default"/>
    <dgm:cxn modelId="{665FB64B-90D3-4432-B268-E91B179F5C8F}" srcId="{79F97B58-7FB5-4A95-8748-79168F491786}" destId="{9F0E0549-BADB-4F2E-9EF9-6E24B4074472}" srcOrd="2" destOrd="0" parTransId="{215D8F0E-4B6B-4A39-B942-B1C15FDBF313}" sibTransId="{73D7E693-F963-4BAC-93FA-1B0052EC2B43}"/>
    <dgm:cxn modelId="{81146F6C-7284-4203-B730-965EEFB55256}" srcId="{79F97B58-7FB5-4A95-8748-79168F491786}" destId="{95D650FB-80A0-4BA7-8A8D-F40E0A52CD09}" srcOrd="0" destOrd="0" parTransId="{F12ED934-407B-4BF5-AB3B-0A142F159A99}" sibTransId="{0169FDA7-7A0B-4A37-81A9-90B1DFE5D965}"/>
    <dgm:cxn modelId="{071D3F59-0D72-4735-BD7B-B9FCC71B3D56}" srcId="{79F97B58-7FB5-4A95-8748-79168F491786}" destId="{C209E6B5-CDCB-4E66-9AD3-980BF3FCC7E9}" srcOrd="3" destOrd="0" parTransId="{4A3B21C5-32AF-4028-A0E7-05A6161AA29F}" sibTransId="{40198278-4147-4463-8AD6-AFC69DC13E9F}"/>
    <dgm:cxn modelId="{AAB1A07F-040B-44C4-91D1-53B51DF9660C}" srcId="{79F97B58-7FB5-4A95-8748-79168F491786}" destId="{BD68451B-2A8E-42A2-9832-B332E2516126}" srcOrd="1" destOrd="0" parTransId="{449FBAF8-AC54-4A70-8FBE-81C44B5C68EA}" sibTransId="{8B2A88CC-D2F0-4F15-BADD-AE3B43EAA7D0}"/>
    <dgm:cxn modelId="{0737EC8E-C25F-47B3-8F0E-53C13A58FDAA}" type="presOf" srcId="{95D650FB-80A0-4BA7-8A8D-F40E0A52CD09}" destId="{1916D095-BFA4-48B7-8D79-50E09C4D1D9C}" srcOrd="0" destOrd="0" presId="urn:microsoft.com/office/officeart/2005/8/layout/default"/>
    <dgm:cxn modelId="{2F0D57AD-D1CF-44B5-9A6B-44B6844A43B8}" type="presOf" srcId="{79F97B58-7FB5-4A95-8748-79168F491786}" destId="{AC639FD0-4324-42A5-BD97-5EF9143567E9}" srcOrd="0" destOrd="0" presId="urn:microsoft.com/office/officeart/2005/8/layout/default"/>
    <dgm:cxn modelId="{FB6C1BC0-F6B0-4A10-A078-6C65104C7024}" type="presOf" srcId="{AFD6A522-BC11-4481-B969-4D9325731E60}" destId="{7215A363-A954-40A1-92E6-3FE3B30FC1F4}" srcOrd="0" destOrd="0" presId="urn:microsoft.com/office/officeart/2005/8/layout/default"/>
    <dgm:cxn modelId="{2C197DDF-2F01-4E58-9CEA-2F90898350CB}" type="presOf" srcId="{BD68451B-2A8E-42A2-9832-B332E2516126}" destId="{87425EA7-6DA5-4289-A3CB-63934B594B77}" srcOrd="0" destOrd="0" presId="urn:microsoft.com/office/officeart/2005/8/layout/default"/>
    <dgm:cxn modelId="{437354EB-2A68-4939-B14B-CDF6AF8DE859}" type="presOf" srcId="{9F0E0549-BADB-4F2E-9EF9-6E24B4074472}" destId="{8721FBAE-A3A4-4231-BED1-9EA18E7A8D98}" srcOrd="0" destOrd="0" presId="urn:microsoft.com/office/officeart/2005/8/layout/default"/>
    <dgm:cxn modelId="{C6FAB250-532D-46E1-94E9-91569FAACBAF}" type="presParOf" srcId="{AC639FD0-4324-42A5-BD97-5EF9143567E9}" destId="{1916D095-BFA4-48B7-8D79-50E09C4D1D9C}" srcOrd="0" destOrd="0" presId="urn:microsoft.com/office/officeart/2005/8/layout/default"/>
    <dgm:cxn modelId="{32C53358-44AA-44EB-AF8F-BE9D9A6FDD52}" type="presParOf" srcId="{AC639FD0-4324-42A5-BD97-5EF9143567E9}" destId="{80CDBC76-DF19-4317-9EEC-273A2DBAB5C5}" srcOrd="1" destOrd="0" presId="urn:microsoft.com/office/officeart/2005/8/layout/default"/>
    <dgm:cxn modelId="{324A2CD9-568E-4BD3-8B9A-57FAB0EDDFDB}" type="presParOf" srcId="{AC639FD0-4324-42A5-BD97-5EF9143567E9}" destId="{87425EA7-6DA5-4289-A3CB-63934B594B77}" srcOrd="2" destOrd="0" presId="urn:microsoft.com/office/officeart/2005/8/layout/default"/>
    <dgm:cxn modelId="{275F2FC9-8CC3-44A3-BBE0-B35B3ED1F240}" type="presParOf" srcId="{AC639FD0-4324-42A5-BD97-5EF9143567E9}" destId="{FDE7181A-5701-4BE6-89E4-439DD4882852}" srcOrd="3" destOrd="0" presId="urn:microsoft.com/office/officeart/2005/8/layout/default"/>
    <dgm:cxn modelId="{6BE39E5B-3A1E-475F-85EF-F2C00B41CA81}" type="presParOf" srcId="{AC639FD0-4324-42A5-BD97-5EF9143567E9}" destId="{8721FBAE-A3A4-4231-BED1-9EA18E7A8D98}" srcOrd="4" destOrd="0" presId="urn:microsoft.com/office/officeart/2005/8/layout/default"/>
    <dgm:cxn modelId="{9196CEAB-4BC9-4CD7-B04A-E02E2C975C77}" type="presParOf" srcId="{AC639FD0-4324-42A5-BD97-5EF9143567E9}" destId="{48E056C3-FC79-4EAA-A518-7D148A4AFE70}" srcOrd="5" destOrd="0" presId="urn:microsoft.com/office/officeart/2005/8/layout/default"/>
    <dgm:cxn modelId="{30D805FA-8E04-4630-B297-A0F0FE9D15A0}" type="presParOf" srcId="{AC639FD0-4324-42A5-BD97-5EF9143567E9}" destId="{C703745A-F623-4996-8DC6-9F09D4145822}" srcOrd="6" destOrd="0" presId="urn:microsoft.com/office/officeart/2005/8/layout/default"/>
    <dgm:cxn modelId="{95A41026-A9FE-4552-86B7-93A10AF7D79A}" type="presParOf" srcId="{AC639FD0-4324-42A5-BD97-5EF9143567E9}" destId="{628AFA5D-6975-453F-A33E-C805CC0CD7C0}" srcOrd="7" destOrd="0" presId="urn:microsoft.com/office/officeart/2005/8/layout/default"/>
    <dgm:cxn modelId="{DE2C5870-26DF-4BD1-ACFD-0FB57BAE095E}" type="presParOf" srcId="{AC639FD0-4324-42A5-BD97-5EF9143567E9}" destId="{7215A363-A954-40A1-92E6-3FE3B30FC1F4}" srcOrd="8" destOrd="0" presId="urn:microsoft.com/office/officeart/2005/8/layout/defaul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3A38A77E-CF45-484D-AEAB-C455AF29FF6B}" type="doc">
      <dgm:prSet loTypeId="urn:microsoft.com/office/officeart/2005/8/layout/process1" loCatId="process" qsTypeId="urn:microsoft.com/office/officeart/2005/8/quickstyle/simple2" qsCatId="simple" csTypeId="urn:microsoft.com/office/officeart/2005/8/colors/accent1_2" csCatId="accent1"/>
      <dgm:spPr/>
      <dgm:t>
        <a:bodyPr/>
        <a:lstStyle/>
        <a:p>
          <a:endParaRPr lang="en-US"/>
        </a:p>
      </dgm:t>
    </dgm:pt>
    <dgm:pt modelId="{E0A82911-F5B9-4CEB-B9FE-B1F46D6A8534}">
      <dgm:prSet/>
      <dgm:spPr/>
      <dgm:t>
        <a:bodyPr/>
        <a:lstStyle/>
        <a:p>
          <a:r>
            <a:rPr lang="en-GB"/>
            <a:t>Section 36 of the Children and Families Act 2014 confirms that the following people have a specific right to ask a local authority to conduct an education, health and care needs assessment for a child or young person aged between 0-25:</a:t>
          </a:r>
          <a:endParaRPr lang="en-US"/>
        </a:p>
      </dgm:t>
    </dgm:pt>
    <dgm:pt modelId="{EE0F65FA-067B-42F9-AF97-94630F86247A}" type="parTrans" cxnId="{0E9E352C-048F-416B-9E72-32C632A79B5F}">
      <dgm:prSet/>
      <dgm:spPr/>
      <dgm:t>
        <a:bodyPr/>
        <a:lstStyle/>
        <a:p>
          <a:endParaRPr lang="en-US"/>
        </a:p>
      </dgm:t>
    </dgm:pt>
    <dgm:pt modelId="{26B051C8-A429-40E6-AC8C-29BA124E9321}" type="sibTrans" cxnId="{0E9E352C-048F-416B-9E72-32C632A79B5F}">
      <dgm:prSet/>
      <dgm:spPr/>
      <dgm:t>
        <a:bodyPr/>
        <a:lstStyle/>
        <a:p>
          <a:endParaRPr lang="en-US"/>
        </a:p>
      </dgm:t>
    </dgm:pt>
    <dgm:pt modelId="{9927F578-4B4D-402E-A93A-5CC0627F2914}">
      <dgm:prSet/>
      <dgm:spPr/>
      <dgm:t>
        <a:bodyPr/>
        <a:lstStyle/>
        <a:p>
          <a:r>
            <a:rPr lang="en-GB"/>
            <a:t>The child’s parent;</a:t>
          </a:r>
          <a:endParaRPr lang="en-US"/>
        </a:p>
      </dgm:t>
    </dgm:pt>
    <dgm:pt modelId="{EAD86242-1C5E-4CB9-A22E-41C70E145941}" type="parTrans" cxnId="{2092A2C1-C4DA-4FD2-A07A-5C59116F0E4A}">
      <dgm:prSet/>
      <dgm:spPr/>
      <dgm:t>
        <a:bodyPr/>
        <a:lstStyle/>
        <a:p>
          <a:endParaRPr lang="en-US"/>
        </a:p>
      </dgm:t>
    </dgm:pt>
    <dgm:pt modelId="{4CCD9E6C-0E5C-49DA-82CD-F45692887A1D}" type="sibTrans" cxnId="{2092A2C1-C4DA-4FD2-A07A-5C59116F0E4A}">
      <dgm:prSet/>
      <dgm:spPr/>
      <dgm:t>
        <a:bodyPr/>
        <a:lstStyle/>
        <a:p>
          <a:endParaRPr lang="en-US"/>
        </a:p>
      </dgm:t>
    </dgm:pt>
    <dgm:pt modelId="{D597508D-8CC8-429D-9915-5A81279EEECD}">
      <dgm:prSet/>
      <dgm:spPr/>
      <dgm:t>
        <a:bodyPr/>
        <a:lstStyle/>
        <a:p>
          <a:r>
            <a:rPr lang="en-GB"/>
            <a:t>A young person over 16 but under the age of 25; or</a:t>
          </a:r>
          <a:endParaRPr lang="en-US"/>
        </a:p>
      </dgm:t>
    </dgm:pt>
    <dgm:pt modelId="{CC1744A2-0A7C-4F9D-95F1-BD58D89E73D5}" type="parTrans" cxnId="{B6AC1856-A7A4-4B68-BF13-EA239AB58886}">
      <dgm:prSet/>
      <dgm:spPr/>
      <dgm:t>
        <a:bodyPr/>
        <a:lstStyle/>
        <a:p>
          <a:endParaRPr lang="en-US"/>
        </a:p>
      </dgm:t>
    </dgm:pt>
    <dgm:pt modelId="{DFFB6E26-CCE9-45EC-B00C-C6EAE86FBC77}" type="sibTrans" cxnId="{B6AC1856-A7A4-4B68-BF13-EA239AB58886}">
      <dgm:prSet/>
      <dgm:spPr/>
      <dgm:t>
        <a:bodyPr/>
        <a:lstStyle/>
        <a:p>
          <a:endParaRPr lang="en-US"/>
        </a:p>
      </dgm:t>
    </dgm:pt>
    <dgm:pt modelId="{6EDCB3F8-E3BA-4B32-A82D-2EB2371419D1}">
      <dgm:prSet/>
      <dgm:spPr/>
      <dgm:t>
        <a:bodyPr/>
        <a:lstStyle/>
        <a:p>
          <a:r>
            <a:rPr lang="en-GB"/>
            <a:t>A person acting on behalf of a school or post 16 institution (ideally with their knowledge and agreement).</a:t>
          </a:r>
          <a:endParaRPr lang="en-US"/>
        </a:p>
      </dgm:t>
    </dgm:pt>
    <dgm:pt modelId="{580052A9-C499-4CEB-85E8-74F01ADC0A97}" type="parTrans" cxnId="{C4BBEA1A-08C5-4B91-924B-4EE703EAB3AE}">
      <dgm:prSet/>
      <dgm:spPr/>
      <dgm:t>
        <a:bodyPr/>
        <a:lstStyle/>
        <a:p>
          <a:endParaRPr lang="en-US"/>
        </a:p>
      </dgm:t>
    </dgm:pt>
    <dgm:pt modelId="{276C0C1A-BCD3-4B98-BD99-5E5B3BCC583A}" type="sibTrans" cxnId="{C4BBEA1A-08C5-4B91-924B-4EE703EAB3AE}">
      <dgm:prSet/>
      <dgm:spPr/>
      <dgm:t>
        <a:bodyPr/>
        <a:lstStyle/>
        <a:p>
          <a:endParaRPr lang="en-US"/>
        </a:p>
      </dgm:t>
    </dgm:pt>
    <dgm:pt modelId="{69EA5EE0-9D47-42CE-9A00-7BBD623447C1}">
      <dgm:prSet/>
      <dgm:spPr/>
      <dgm:t>
        <a:bodyPr/>
        <a:lstStyle/>
        <a:p>
          <a:r>
            <a:rPr lang="en-GB"/>
            <a:t>The legal test for an EHC Needs Assessment (s.36(8) of the Children and Families Act 2014):</a:t>
          </a:r>
          <a:endParaRPr lang="en-US"/>
        </a:p>
      </dgm:t>
    </dgm:pt>
    <dgm:pt modelId="{A64559B1-37E5-45AD-87DB-FBEBF0D81BFB}" type="parTrans" cxnId="{E4A69867-703C-49D4-B9F9-B77705C5439C}">
      <dgm:prSet/>
      <dgm:spPr/>
      <dgm:t>
        <a:bodyPr/>
        <a:lstStyle/>
        <a:p>
          <a:endParaRPr lang="en-US"/>
        </a:p>
      </dgm:t>
    </dgm:pt>
    <dgm:pt modelId="{8BF00992-9162-4EBC-8842-53EC8AEA9A08}" type="sibTrans" cxnId="{E4A69867-703C-49D4-B9F9-B77705C5439C}">
      <dgm:prSet/>
      <dgm:spPr/>
      <dgm:t>
        <a:bodyPr/>
        <a:lstStyle/>
        <a:p>
          <a:endParaRPr lang="en-US"/>
        </a:p>
      </dgm:t>
    </dgm:pt>
    <dgm:pt modelId="{D9EC966D-73D8-4E4D-876A-8EB681A0D5BE}">
      <dgm:prSet/>
      <dgm:spPr/>
      <dgm:t>
        <a:bodyPr/>
        <a:lstStyle/>
        <a:p>
          <a:r>
            <a:rPr lang="en-GB"/>
            <a:t>whether the child or young person has or </a:t>
          </a:r>
          <a:r>
            <a:rPr lang="en-GB" b="1" u="sng"/>
            <a:t>may</a:t>
          </a:r>
          <a:r>
            <a:rPr lang="en-GB"/>
            <a:t> have special educational needs (“SEN”); </a:t>
          </a:r>
          <a:endParaRPr lang="en-US"/>
        </a:p>
      </dgm:t>
    </dgm:pt>
    <dgm:pt modelId="{9D7B081A-3E28-4C5F-8E41-5D19F5E203A3}" type="parTrans" cxnId="{9EC55783-9CFA-4ECB-BAE8-44084AA19E27}">
      <dgm:prSet/>
      <dgm:spPr/>
      <dgm:t>
        <a:bodyPr/>
        <a:lstStyle/>
        <a:p>
          <a:endParaRPr lang="en-US"/>
        </a:p>
      </dgm:t>
    </dgm:pt>
    <dgm:pt modelId="{1D1598E8-BEA7-4550-93E0-3978C7A32BD5}" type="sibTrans" cxnId="{9EC55783-9CFA-4ECB-BAE8-44084AA19E27}">
      <dgm:prSet/>
      <dgm:spPr/>
      <dgm:t>
        <a:bodyPr/>
        <a:lstStyle/>
        <a:p>
          <a:endParaRPr lang="en-US"/>
        </a:p>
      </dgm:t>
    </dgm:pt>
    <dgm:pt modelId="{BF5C99D6-DDAE-4C8F-8B1B-395D05D06065}">
      <dgm:prSet/>
      <dgm:spPr/>
      <dgm:t>
        <a:bodyPr/>
        <a:lstStyle/>
        <a:p>
          <a:r>
            <a:rPr lang="en-GB" u="sng"/>
            <a:t>and</a:t>
          </a:r>
          <a:endParaRPr lang="en-US"/>
        </a:p>
      </dgm:t>
    </dgm:pt>
    <dgm:pt modelId="{C6499960-F697-4F20-86BD-5E20E6164BA6}" type="parTrans" cxnId="{6481F19F-60CC-4431-9DB4-75A1E22196E9}">
      <dgm:prSet/>
      <dgm:spPr/>
      <dgm:t>
        <a:bodyPr/>
        <a:lstStyle/>
        <a:p>
          <a:endParaRPr lang="en-US"/>
        </a:p>
      </dgm:t>
    </dgm:pt>
    <dgm:pt modelId="{DBFC2B6A-6FBB-49ED-B3AD-DF002076D44A}" type="sibTrans" cxnId="{6481F19F-60CC-4431-9DB4-75A1E22196E9}">
      <dgm:prSet/>
      <dgm:spPr/>
      <dgm:t>
        <a:bodyPr/>
        <a:lstStyle/>
        <a:p>
          <a:endParaRPr lang="en-US"/>
        </a:p>
      </dgm:t>
    </dgm:pt>
    <dgm:pt modelId="{07F935EA-EF29-4237-A9EB-AF12ED14397E}">
      <dgm:prSet/>
      <dgm:spPr/>
      <dgm:t>
        <a:bodyPr/>
        <a:lstStyle/>
        <a:p>
          <a:r>
            <a:rPr lang="en-GB"/>
            <a:t>whether they </a:t>
          </a:r>
          <a:r>
            <a:rPr lang="en-GB" b="1" u="sng"/>
            <a:t>may</a:t>
          </a:r>
          <a:r>
            <a:rPr lang="en-GB"/>
            <a:t> need special educational provision to be made through an EHC plan</a:t>
          </a:r>
          <a:endParaRPr lang="en-US"/>
        </a:p>
      </dgm:t>
    </dgm:pt>
    <dgm:pt modelId="{38830024-8603-433E-A4E5-BA40DD891DCF}" type="parTrans" cxnId="{F8CCC9CD-3A38-4DB1-A950-A1D20FE3A1B0}">
      <dgm:prSet/>
      <dgm:spPr/>
      <dgm:t>
        <a:bodyPr/>
        <a:lstStyle/>
        <a:p>
          <a:endParaRPr lang="en-US"/>
        </a:p>
      </dgm:t>
    </dgm:pt>
    <dgm:pt modelId="{3AAF2F48-AA6D-4335-922B-BBA6875999D4}" type="sibTrans" cxnId="{F8CCC9CD-3A38-4DB1-A950-A1D20FE3A1B0}">
      <dgm:prSet/>
      <dgm:spPr/>
      <dgm:t>
        <a:bodyPr/>
        <a:lstStyle/>
        <a:p>
          <a:endParaRPr lang="en-US"/>
        </a:p>
      </dgm:t>
    </dgm:pt>
    <dgm:pt modelId="{CC24D9CB-0FA2-4102-9F59-EA2870870B35}">
      <dgm:prSet/>
      <dgm:spPr/>
      <dgm:t>
        <a:bodyPr/>
        <a:lstStyle/>
        <a:p>
          <a:r>
            <a:rPr lang="en-GB"/>
            <a:t>This is the </a:t>
          </a:r>
          <a:r>
            <a:rPr lang="en-GB" b="1"/>
            <a:t>only appropriate</a:t>
          </a:r>
          <a:r>
            <a:rPr lang="en-GB"/>
            <a:t> test the Local Authority can apply when deciding whether to </a:t>
          </a:r>
          <a:r>
            <a:rPr lang="en-GB" b="1"/>
            <a:t>conduct</a:t>
          </a:r>
          <a:r>
            <a:rPr lang="en-GB"/>
            <a:t> an Education, Health and Care </a:t>
          </a:r>
          <a:r>
            <a:rPr lang="en-GB" b="1"/>
            <a:t>Needs Assessment</a:t>
          </a:r>
          <a:r>
            <a:rPr lang="en-GB"/>
            <a:t>. </a:t>
          </a:r>
          <a:endParaRPr lang="en-US"/>
        </a:p>
      </dgm:t>
    </dgm:pt>
    <dgm:pt modelId="{8D4C59CC-C9E4-4F40-B71E-E0667D22870E}" type="parTrans" cxnId="{601D263B-B6A4-4418-B8E3-8256321BC2B6}">
      <dgm:prSet/>
      <dgm:spPr/>
      <dgm:t>
        <a:bodyPr/>
        <a:lstStyle/>
        <a:p>
          <a:endParaRPr lang="en-US"/>
        </a:p>
      </dgm:t>
    </dgm:pt>
    <dgm:pt modelId="{7DACE977-ED8C-421C-BF34-233E068F63CB}" type="sibTrans" cxnId="{601D263B-B6A4-4418-B8E3-8256321BC2B6}">
      <dgm:prSet/>
      <dgm:spPr/>
      <dgm:t>
        <a:bodyPr/>
        <a:lstStyle/>
        <a:p>
          <a:endParaRPr lang="en-US"/>
        </a:p>
      </dgm:t>
    </dgm:pt>
    <dgm:pt modelId="{3CB695D4-4970-4D21-8DE4-BB21AA6DEAE4}" type="pres">
      <dgm:prSet presAssocID="{3A38A77E-CF45-484D-AEAB-C455AF29FF6B}" presName="Name0" presStyleCnt="0">
        <dgm:presLayoutVars>
          <dgm:dir/>
          <dgm:resizeHandles val="exact"/>
        </dgm:presLayoutVars>
      </dgm:prSet>
      <dgm:spPr/>
    </dgm:pt>
    <dgm:pt modelId="{013EB6B8-780D-430E-BBCD-F75D95E35FF7}" type="pres">
      <dgm:prSet presAssocID="{E0A82911-F5B9-4CEB-B9FE-B1F46D6A8534}" presName="node" presStyleLbl="node1" presStyleIdx="0" presStyleCnt="3">
        <dgm:presLayoutVars>
          <dgm:bulletEnabled val="1"/>
        </dgm:presLayoutVars>
      </dgm:prSet>
      <dgm:spPr/>
    </dgm:pt>
    <dgm:pt modelId="{612C8D0C-C06D-43BA-8720-C7CA9670ED64}" type="pres">
      <dgm:prSet presAssocID="{26B051C8-A429-40E6-AC8C-29BA124E9321}" presName="sibTrans" presStyleLbl="sibTrans2D1" presStyleIdx="0" presStyleCnt="2"/>
      <dgm:spPr/>
    </dgm:pt>
    <dgm:pt modelId="{4857369B-DE94-4932-9A25-9D4F7AF553E3}" type="pres">
      <dgm:prSet presAssocID="{26B051C8-A429-40E6-AC8C-29BA124E9321}" presName="connectorText" presStyleLbl="sibTrans2D1" presStyleIdx="0" presStyleCnt="2"/>
      <dgm:spPr/>
    </dgm:pt>
    <dgm:pt modelId="{939A9A2D-540B-4C04-9BE3-B7A26C3D4569}" type="pres">
      <dgm:prSet presAssocID="{69EA5EE0-9D47-42CE-9A00-7BBD623447C1}" presName="node" presStyleLbl="node1" presStyleIdx="1" presStyleCnt="3">
        <dgm:presLayoutVars>
          <dgm:bulletEnabled val="1"/>
        </dgm:presLayoutVars>
      </dgm:prSet>
      <dgm:spPr/>
    </dgm:pt>
    <dgm:pt modelId="{B1A5E9CC-206A-48BF-B39B-E737E311C0C5}" type="pres">
      <dgm:prSet presAssocID="{8BF00992-9162-4EBC-8842-53EC8AEA9A08}" presName="sibTrans" presStyleLbl="sibTrans2D1" presStyleIdx="1" presStyleCnt="2"/>
      <dgm:spPr/>
    </dgm:pt>
    <dgm:pt modelId="{D50305FD-53B7-4C22-957A-C9D25A9B333B}" type="pres">
      <dgm:prSet presAssocID="{8BF00992-9162-4EBC-8842-53EC8AEA9A08}" presName="connectorText" presStyleLbl="sibTrans2D1" presStyleIdx="1" presStyleCnt="2"/>
      <dgm:spPr/>
    </dgm:pt>
    <dgm:pt modelId="{101B6CC9-5288-4299-9A4F-4BE64A687392}" type="pres">
      <dgm:prSet presAssocID="{CC24D9CB-0FA2-4102-9F59-EA2870870B35}" presName="node" presStyleLbl="node1" presStyleIdx="2" presStyleCnt="3">
        <dgm:presLayoutVars>
          <dgm:bulletEnabled val="1"/>
        </dgm:presLayoutVars>
      </dgm:prSet>
      <dgm:spPr/>
    </dgm:pt>
  </dgm:ptLst>
  <dgm:cxnLst>
    <dgm:cxn modelId="{C4BBEA1A-08C5-4B91-924B-4EE703EAB3AE}" srcId="{E0A82911-F5B9-4CEB-B9FE-B1F46D6A8534}" destId="{6EDCB3F8-E3BA-4B32-A82D-2EB2371419D1}" srcOrd="2" destOrd="0" parTransId="{580052A9-C499-4CEB-85E8-74F01ADC0A97}" sibTransId="{276C0C1A-BCD3-4B98-BD99-5E5B3BCC583A}"/>
    <dgm:cxn modelId="{0E9E352C-048F-416B-9E72-32C632A79B5F}" srcId="{3A38A77E-CF45-484D-AEAB-C455AF29FF6B}" destId="{E0A82911-F5B9-4CEB-B9FE-B1F46D6A8534}" srcOrd="0" destOrd="0" parTransId="{EE0F65FA-067B-42F9-AF97-94630F86247A}" sibTransId="{26B051C8-A429-40E6-AC8C-29BA124E9321}"/>
    <dgm:cxn modelId="{FD742331-5BDB-4571-8E30-2D4915597CB2}" type="presOf" srcId="{9927F578-4B4D-402E-A93A-5CC0627F2914}" destId="{013EB6B8-780D-430E-BBCD-F75D95E35FF7}" srcOrd="0" destOrd="1" presId="urn:microsoft.com/office/officeart/2005/8/layout/process1"/>
    <dgm:cxn modelId="{7E8DD931-6627-4420-BF9B-27645DBE65C9}" type="presOf" srcId="{07F935EA-EF29-4237-A9EB-AF12ED14397E}" destId="{939A9A2D-540B-4C04-9BE3-B7A26C3D4569}" srcOrd="0" destOrd="3" presId="urn:microsoft.com/office/officeart/2005/8/layout/process1"/>
    <dgm:cxn modelId="{72CB7E38-7A30-4A09-94FD-C09612D15C80}" type="presOf" srcId="{26B051C8-A429-40E6-AC8C-29BA124E9321}" destId="{612C8D0C-C06D-43BA-8720-C7CA9670ED64}" srcOrd="0" destOrd="0" presId="urn:microsoft.com/office/officeart/2005/8/layout/process1"/>
    <dgm:cxn modelId="{601D263B-B6A4-4418-B8E3-8256321BC2B6}" srcId="{3A38A77E-CF45-484D-AEAB-C455AF29FF6B}" destId="{CC24D9CB-0FA2-4102-9F59-EA2870870B35}" srcOrd="2" destOrd="0" parTransId="{8D4C59CC-C9E4-4F40-B71E-E0667D22870E}" sibTransId="{7DACE977-ED8C-421C-BF34-233E068F63CB}"/>
    <dgm:cxn modelId="{8C0B9F61-DC05-4033-82C2-9DA1D182CA9E}" type="presOf" srcId="{D9EC966D-73D8-4E4D-876A-8EB681A0D5BE}" destId="{939A9A2D-540B-4C04-9BE3-B7A26C3D4569}" srcOrd="0" destOrd="1" presId="urn:microsoft.com/office/officeart/2005/8/layout/process1"/>
    <dgm:cxn modelId="{E4A69867-703C-49D4-B9F9-B77705C5439C}" srcId="{3A38A77E-CF45-484D-AEAB-C455AF29FF6B}" destId="{69EA5EE0-9D47-42CE-9A00-7BBD623447C1}" srcOrd="1" destOrd="0" parTransId="{A64559B1-37E5-45AD-87DB-FBEBF0D81BFB}" sibTransId="{8BF00992-9162-4EBC-8842-53EC8AEA9A08}"/>
    <dgm:cxn modelId="{0C2ECB48-AEAE-4A41-97EC-07CB1B787FF1}" type="presOf" srcId="{69EA5EE0-9D47-42CE-9A00-7BBD623447C1}" destId="{939A9A2D-540B-4C04-9BE3-B7A26C3D4569}" srcOrd="0" destOrd="0" presId="urn:microsoft.com/office/officeart/2005/8/layout/process1"/>
    <dgm:cxn modelId="{2B3BDB4B-22ED-44DE-9421-BCF8F468D09C}" type="presOf" srcId="{CC24D9CB-0FA2-4102-9F59-EA2870870B35}" destId="{101B6CC9-5288-4299-9A4F-4BE64A687392}" srcOrd="0" destOrd="0" presId="urn:microsoft.com/office/officeart/2005/8/layout/process1"/>
    <dgm:cxn modelId="{3772D14C-5E90-4CBE-A152-903CD02C415E}" type="presOf" srcId="{BF5C99D6-DDAE-4C8F-8B1B-395D05D06065}" destId="{939A9A2D-540B-4C04-9BE3-B7A26C3D4569}" srcOrd="0" destOrd="2" presId="urn:microsoft.com/office/officeart/2005/8/layout/process1"/>
    <dgm:cxn modelId="{B6AC1856-A7A4-4B68-BF13-EA239AB58886}" srcId="{E0A82911-F5B9-4CEB-B9FE-B1F46D6A8534}" destId="{D597508D-8CC8-429D-9915-5A81279EEECD}" srcOrd="1" destOrd="0" parTransId="{CC1744A2-0A7C-4F9D-95F1-BD58D89E73D5}" sibTransId="{DFFB6E26-CCE9-45EC-B00C-C6EAE86FBC77}"/>
    <dgm:cxn modelId="{E7DCCF7A-39F8-4F05-8CB1-65DA99245211}" type="presOf" srcId="{E0A82911-F5B9-4CEB-B9FE-B1F46D6A8534}" destId="{013EB6B8-780D-430E-BBCD-F75D95E35FF7}" srcOrd="0" destOrd="0" presId="urn:microsoft.com/office/officeart/2005/8/layout/process1"/>
    <dgm:cxn modelId="{9EC55783-9CFA-4ECB-BAE8-44084AA19E27}" srcId="{69EA5EE0-9D47-42CE-9A00-7BBD623447C1}" destId="{D9EC966D-73D8-4E4D-876A-8EB681A0D5BE}" srcOrd="0" destOrd="0" parTransId="{9D7B081A-3E28-4C5F-8E41-5D19F5E203A3}" sibTransId="{1D1598E8-BEA7-4550-93E0-3978C7A32BD5}"/>
    <dgm:cxn modelId="{3B1F919B-ECF2-4D92-A3F0-F76A4B4E211D}" type="presOf" srcId="{D597508D-8CC8-429D-9915-5A81279EEECD}" destId="{013EB6B8-780D-430E-BBCD-F75D95E35FF7}" srcOrd="0" destOrd="2" presId="urn:microsoft.com/office/officeart/2005/8/layout/process1"/>
    <dgm:cxn modelId="{6481F19F-60CC-4431-9DB4-75A1E22196E9}" srcId="{D9EC966D-73D8-4E4D-876A-8EB681A0D5BE}" destId="{BF5C99D6-DDAE-4C8F-8B1B-395D05D06065}" srcOrd="0" destOrd="0" parTransId="{C6499960-F697-4F20-86BD-5E20E6164BA6}" sibTransId="{DBFC2B6A-6FBB-49ED-B3AD-DF002076D44A}"/>
    <dgm:cxn modelId="{2716D8BB-2F1D-4F1D-A2BD-A0E6E73BB69D}" type="presOf" srcId="{26B051C8-A429-40E6-AC8C-29BA124E9321}" destId="{4857369B-DE94-4932-9A25-9D4F7AF553E3}" srcOrd="1" destOrd="0" presId="urn:microsoft.com/office/officeart/2005/8/layout/process1"/>
    <dgm:cxn modelId="{2092A2C1-C4DA-4FD2-A07A-5C59116F0E4A}" srcId="{E0A82911-F5B9-4CEB-B9FE-B1F46D6A8534}" destId="{9927F578-4B4D-402E-A93A-5CC0627F2914}" srcOrd="0" destOrd="0" parTransId="{EAD86242-1C5E-4CB9-A22E-41C70E145941}" sibTransId="{4CCD9E6C-0E5C-49DA-82CD-F45692887A1D}"/>
    <dgm:cxn modelId="{AA3D92C4-A83F-4E70-8190-FDB1BFE00BCA}" type="presOf" srcId="{6EDCB3F8-E3BA-4B32-A82D-2EB2371419D1}" destId="{013EB6B8-780D-430E-BBCD-F75D95E35FF7}" srcOrd="0" destOrd="3" presId="urn:microsoft.com/office/officeart/2005/8/layout/process1"/>
    <dgm:cxn modelId="{F8CCC9CD-3A38-4DB1-A950-A1D20FE3A1B0}" srcId="{69EA5EE0-9D47-42CE-9A00-7BBD623447C1}" destId="{07F935EA-EF29-4237-A9EB-AF12ED14397E}" srcOrd="1" destOrd="0" parTransId="{38830024-8603-433E-A4E5-BA40DD891DCF}" sibTransId="{3AAF2F48-AA6D-4335-922B-BBA6875999D4}"/>
    <dgm:cxn modelId="{E1E3CEF5-D40B-46AF-96C4-F156385FC896}" type="presOf" srcId="{3A38A77E-CF45-484D-AEAB-C455AF29FF6B}" destId="{3CB695D4-4970-4D21-8DE4-BB21AA6DEAE4}" srcOrd="0" destOrd="0" presId="urn:microsoft.com/office/officeart/2005/8/layout/process1"/>
    <dgm:cxn modelId="{F1627CF8-2775-48B4-94DB-20E8742EAA3B}" type="presOf" srcId="{8BF00992-9162-4EBC-8842-53EC8AEA9A08}" destId="{B1A5E9CC-206A-48BF-B39B-E737E311C0C5}" srcOrd="0" destOrd="0" presId="urn:microsoft.com/office/officeart/2005/8/layout/process1"/>
    <dgm:cxn modelId="{87B781FA-3094-4F19-8F0C-FF2E09010F10}" type="presOf" srcId="{8BF00992-9162-4EBC-8842-53EC8AEA9A08}" destId="{D50305FD-53B7-4C22-957A-C9D25A9B333B}" srcOrd="1" destOrd="0" presId="urn:microsoft.com/office/officeart/2005/8/layout/process1"/>
    <dgm:cxn modelId="{1594649D-44AB-4670-8B1D-D5015C8D5F2D}" type="presParOf" srcId="{3CB695D4-4970-4D21-8DE4-BB21AA6DEAE4}" destId="{013EB6B8-780D-430E-BBCD-F75D95E35FF7}" srcOrd="0" destOrd="0" presId="urn:microsoft.com/office/officeart/2005/8/layout/process1"/>
    <dgm:cxn modelId="{9B155B29-983B-48B4-AEE1-DD6C16C9932C}" type="presParOf" srcId="{3CB695D4-4970-4D21-8DE4-BB21AA6DEAE4}" destId="{612C8D0C-C06D-43BA-8720-C7CA9670ED64}" srcOrd="1" destOrd="0" presId="urn:microsoft.com/office/officeart/2005/8/layout/process1"/>
    <dgm:cxn modelId="{A1E27879-CC94-456D-AFEB-44E10715B7B1}" type="presParOf" srcId="{612C8D0C-C06D-43BA-8720-C7CA9670ED64}" destId="{4857369B-DE94-4932-9A25-9D4F7AF553E3}" srcOrd="0" destOrd="0" presId="urn:microsoft.com/office/officeart/2005/8/layout/process1"/>
    <dgm:cxn modelId="{7553A02D-CCC4-4F89-B4B2-363743B44C91}" type="presParOf" srcId="{3CB695D4-4970-4D21-8DE4-BB21AA6DEAE4}" destId="{939A9A2D-540B-4C04-9BE3-B7A26C3D4569}" srcOrd="2" destOrd="0" presId="urn:microsoft.com/office/officeart/2005/8/layout/process1"/>
    <dgm:cxn modelId="{0F0EF882-E803-4B7B-AA51-0C4A8A70EC9E}" type="presParOf" srcId="{3CB695D4-4970-4D21-8DE4-BB21AA6DEAE4}" destId="{B1A5E9CC-206A-48BF-B39B-E737E311C0C5}" srcOrd="3" destOrd="0" presId="urn:microsoft.com/office/officeart/2005/8/layout/process1"/>
    <dgm:cxn modelId="{15474A41-11AB-4E52-89B1-B8F99CA3FAFE}" type="presParOf" srcId="{B1A5E9CC-206A-48BF-B39B-E737E311C0C5}" destId="{D50305FD-53B7-4C22-957A-C9D25A9B333B}" srcOrd="0" destOrd="0" presId="urn:microsoft.com/office/officeart/2005/8/layout/process1"/>
    <dgm:cxn modelId="{904F4550-3B2C-4C48-A7BE-8EE45BF2EA26}" type="presParOf" srcId="{3CB695D4-4970-4D21-8DE4-BB21AA6DEAE4}" destId="{101B6CC9-5288-4299-9A4F-4BE64A687392}" srcOrd="4" destOrd="0" presId="urn:microsoft.com/office/officeart/2005/8/layout/process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D3205D7B-4E89-4CAB-9962-FC4E14501475}" type="doc">
      <dgm:prSet loTypeId="urn:microsoft.com/office/officeart/2018/2/layout/IconLabelList" loCatId="icon" qsTypeId="urn:microsoft.com/office/officeart/2005/8/quickstyle/simple1" qsCatId="simple" csTypeId="urn:microsoft.com/office/officeart/2005/8/colors/accent2_2" csCatId="accent2" phldr="1"/>
      <dgm:spPr/>
      <dgm:t>
        <a:bodyPr/>
        <a:lstStyle/>
        <a:p>
          <a:endParaRPr lang="en-US"/>
        </a:p>
      </dgm:t>
    </dgm:pt>
    <dgm:pt modelId="{FBE533E3-7AC4-4950-B9A5-C4EB768E1EA1}">
      <dgm:prSet/>
      <dgm:spPr/>
      <dgm:t>
        <a:bodyPr/>
        <a:lstStyle/>
        <a:p>
          <a:r>
            <a:rPr lang="en-GB"/>
            <a:t>There are many examples of the EHC Needs Assessment requests having had the wrong legal test applied by the local authority and certainly incorrectly communicated by them in their decision letters. </a:t>
          </a:r>
          <a:endParaRPr lang="en-US"/>
        </a:p>
      </dgm:t>
    </dgm:pt>
    <dgm:pt modelId="{BD386F9C-DFBB-463A-BC78-4A21C1923BCF}" type="parTrans" cxnId="{0093E520-A0E5-435E-9F80-541A138D8E9F}">
      <dgm:prSet/>
      <dgm:spPr/>
      <dgm:t>
        <a:bodyPr/>
        <a:lstStyle/>
        <a:p>
          <a:endParaRPr lang="en-US"/>
        </a:p>
      </dgm:t>
    </dgm:pt>
    <dgm:pt modelId="{BE7005DA-5566-432B-B78A-06D796DC63FB}" type="sibTrans" cxnId="{0093E520-A0E5-435E-9F80-541A138D8E9F}">
      <dgm:prSet/>
      <dgm:spPr/>
      <dgm:t>
        <a:bodyPr/>
        <a:lstStyle/>
        <a:p>
          <a:endParaRPr lang="en-US"/>
        </a:p>
      </dgm:t>
    </dgm:pt>
    <dgm:pt modelId="{246CA959-4F19-40F3-93BD-90A382E2464C}">
      <dgm:prSet/>
      <dgm:spPr/>
      <dgm:t>
        <a:bodyPr/>
        <a:lstStyle/>
        <a:p>
          <a:r>
            <a:rPr lang="en-GB"/>
            <a:t>Remember, the legal test </a:t>
          </a:r>
          <a:r>
            <a:rPr lang="en-GB" b="1"/>
            <a:t>threshold is pretty low </a:t>
          </a:r>
          <a:r>
            <a:rPr lang="en-GB"/>
            <a:t>and these appeals are extremely hard for local authorities to successfully defend. </a:t>
          </a:r>
          <a:endParaRPr lang="en-US"/>
        </a:p>
      </dgm:t>
    </dgm:pt>
    <dgm:pt modelId="{2053B5F8-2552-4720-90FA-84821420BE50}" type="parTrans" cxnId="{9CCF9B48-D14D-42D4-B702-CF6202B4903C}">
      <dgm:prSet/>
      <dgm:spPr/>
      <dgm:t>
        <a:bodyPr/>
        <a:lstStyle/>
        <a:p>
          <a:endParaRPr lang="en-US"/>
        </a:p>
      </dgm:t>
    </dgm:pt>
    <dgm:pt modelId="{B0AC04C6-7090-4AD9-8BDF-BDA43315DB00}" type="sibTrans" cxnId="{9CCF9B48-D14D-42D4-B702-CF6202B4903C}">
      <dgm:prSet/>
      <dgm:spPr/>
      <dgm:t>
        <a:bodyPr/>
        <a:lstStyle/>
        <a:p>
          <a:endParaRPr lang="en-US"/>
        </a:p>
      </dgm:t>
    </dgm:pt>
    <dgm:pt modelId="{3AD13852-349C-427D-918A-689F57D37740}" type="pres">
      <dgm:prSet presAssocID="{D3205D7B-4E89-4CAB-9962-FC4E14501475}" presName="root" presStyleCnt="0">
        <dgm:presLayoutVars>
          <dgm:dir/>
          <dgm:resizeHandles val="exact"/>
        </dgm:presLayoutVars>
      </dgm:prSet>
      <dgm:spPr/>
    </dgm:pt>
    <dgm:pt modelId="{4B9D1CF3-B2E2-4D82-B829-B0FE7B9FE34B}" type="pres">
      <dgm:prSet presAssocID="{FBE533E3-7AC4-4950-B9A5-C4EB768E1EA1}" presName="compNode" presStyleCnt="0"/>
      <dgm:spPr/>
    </dgm:pt>
    <dgm:pt modelId="{77B63608-5B5B-460A-B08A-18D2D0D7B502}" type="pres">
      <dgm:prSet presAssocID="{FBE533E3-7AC4-4950-B9A5-C4EB768E1EA1}" presName="iconRect" presStyleLbl="node1" presStyleIdx="0" presStyleCnt="2"/>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Irritant"/>
        </a:ext>
      </dgm:extLst>
    </dgm:pt>
    <dgm:pt modelId="{F69E1C3C-4828-428E-AA63-E1C32196EF48}" type="pres">
      <dgm:prSet presAssocID="{FBE533E3-7AC4-4950-B9A5-C4EB768E1EA1}" presName="spaceRect" presStyleCnt="0"/>
      <dgm:spPr/>
    </dgm:pt>
    <dgm:pt modelId="{ACE5BB5B-E966-4DDE-A6D6-0360B59BD667}" type="pres">
      <dgm:prSet presAssocID="{FBE533E3-7AC4-4950-B9A5-C4EB768E1EA1}" presName="textRect" presStyleLbl="revTx" presStyleIdx="0" presStyleCnt="2">
        <dgm:presLayoutVars>
          <dgm:chMax val="1"/>
          <dgm:chPref val="1"/>
        </dgm:presLayoutVars>
      </dgm:prSet>
      <dgm:spPr/>
    </dgm:pt>
    <dgm:pt modelId="{89794999-9631-41E8-89B3-07E0FB370F5B}" type="pres">
      <dgm:prSet presAssocID="{BE7005DA-5566-432B-B78A-06D796DC63FB}" presName="sibTrans" presStyleCnt="0"/>
      <dgm:spPr/>
    </dgm:pt>
    <dgm:pt modelId="{15E19F8B-C42D-45B5-AD29-E29740216E67}" type="pres">
      <dgm:prSet presAssocID="{246CA959-4F19-40F3-93BD-90A382E2464C}" presName="compNode" presStyleCnt="0"/>
      <dgm:spPr/>
    </dgm:pt>
    <dgm:pt modelId="{86FF9A6D-DD61-4B3F-AFC2-B56ECFEC69BA}" type="pres">
      <dgm:prSet presAssocID="{246CA959-4F19-40F3-93BD-90A382E2464C}" presName="iconRect" presStyleLbl="node1" presStyleIdx="1" presStyleCnt="2"/>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Judge"/>
        </a:ext>
      </dgm:extLst>
    </dgm:pt>
    <dgm:pt modelId="{9D2B3DB8-04AB-4B50-A35E-B72C3973846B}" type="pres">
      <dgm:prSet presAssocID="{246CA959-4F19-40F3-93BD-90A382E2464C}" presName="spaceRect" presStyleCnt="0"/>
      <dgm:spPr/>
    </dgm:pt>
    <dgm:pt modelId="{43124DA0-4BAA-42D8-8C05-E59876985BE5}" type="pres">
      <dgm:prSet presAssocID="{246CA959-4F19-40F3-93BD-90A382E2464C}" presName="textRect" presStyleLbl="revTx" presStyleIdx="1" presStyleCnt="2">
        <dgm:presLayoutVars>
          <dgm:chMax val="1"/>
          <dgm:chPref val="1"/>
        </dgm:presLayoutVars>
      </dgm:prSet>
      <dgm:spPr/>
    </dgm:pt>
  </dgm:ptLst>
  <dgm:cxnLst>
    <dgm:cxn modelId="{848A5E19-3D38-4D2B-BB91-8AFB08BE5631}" type="presOf" srcId="{246CA959-4F19-40F3-93BD-90A382E2464C}" destId="{43124DA0-4BAA-42D8-8C05-E59876985BE5}" srcOrd="0" destOrd="0" presId="urn:microsoft.com/office/officeart/2018/2/layout/IconLabelList"/>
    <dgm:cxn modelId="{0093E520-A0E5-435E-9F80-541A138D8E9F}" srcId="{D3205D7B-4E89-4CAB-9962-FC4E14501475}" destId="{FBE533E3-7AC4-4950-B9A5-C4EB768E1EA1}" srcOrd="0" destOrd="0" parTransId="{BD386F9C-DFBB-463A-BC78-4A21C1923BCF}" sibTransId="{BE7005DA-5566-432B-B78A-06D796DC63FB}"/>
    <dgm:cxn modelId="{4EE57A38-5F4F-4424-A46B-BD91417BF6ED}" type="presOf" srcId="{D3205D7B-4E89-4CAB-9962-FC4E14501475}" destId="{3AD13852-349C-427D-918A-689F57D37740}" srcOrd="0" destOrd="0" presId="urn:microsoft.com/office/officeart/2018/2/layout/IconLabelList"/>
    <dgm:cxn modelId="{3AB4FD5C-E7BC-47FE-920B-291660C40077}" type="presOf" srcId="{FBE533E3-7AC4-4950-B9A5-C4EB768E1EA1}" destId="{ACE5BB5B-E966-4DDE-A6D6-0360B59BD667}" srcOrd="0" destOrd="0" presId="urn:microsoft.com/office/officeart/2018/2/layout/IconLabelList"/>
    <dgm:cxn modelId="{9CCF9B48-D14D-42D4-B702-CF6202B4903C}" srcId="{D3205D7B-4E89-4CAB-9962-FC4E14501475}" destId="{246CA959-4F19-40F3-93BD-90A382E2464C}" srcOrd="1" destOrd="0" parTransId="{2053B5F8-2552-4720-90FA-84821420BE50}" sibTransId="{B0AC04C6-7090-4AD9-8BDF-BDA43315DB00}"/>
    <dgm:cxn modelId="{DA797768-E554-40E0-A032-BF16CA372F00}" type="presParOf" srcId="{3AD13852-349C-427D-918A-689F57D37740}" destId="{4B9D1CF3-B2E2-4D82-B829-B0FE7B9FE34B}" srcOrd="0" destOrd="0" presId="urn:microsoft.com/office/officeart/2018/2/layout/IconLabelList"/>
    <dgm:cxn modelId="{83A90CBF-F14A-4604-965B-E42A44D89CA3}" type="presParOf" srcId="{4B9D1CF3-B2E2-4D82-B829-B0FE7B9FE34B}" destId="{77B63608-5B5B-460A-B08A-18D2D0D7B502}" srcOrd="0" destOrd="0" presId="urn:microsoft.com/office/officeart/2018/2/layout/IconLabelList"/>
    <dgm:cxn modelId="{938A6CC8-7EBF-474A-87E6-78F7A5566924}" type="presParOf" srcId="{4B9D1CF3-B2E2-4D82-B829-B0FE7B9FE34B}" destId="{F69E1C3C-4828-428E-AA63-E1C32196EF48}" srcOrd="1" destOrd="0" presId="urn:microsoft.com/office/officeart/2018/2/layout/IconLabelList"/>
    <dgm:cxn modelId="{401DDBF8-52C9-4F06-A844-FEB6EC81836A}" type="presParOf" srcId="{4B9D1CF3-B2E2-4D82-B829-B0FE7B9FE34B}" destId="{ACE5BB5B-E966-4DDE-A6D6-0360B59BD667}" srcOrd="2" destOrd="0" presId="urn:microsoft.com/office/officeart/2018/2/layout/IconLabelList"/>
    <dgm:cxn modelId="{408B8246-D16F-4660-AF74-E9B77FE69C2A}" type="presParOf" srcId="{3AD13852-349C-427D-918A-689F57D37740}" destId="{89794999-9631-41E8-89B3-07E0FB370F5B}" srcOrd="1" destOrd="0" presId="urn:microsoft.com/office/officeart/2018/2/layout/IconLabelList"/>
    <dgm:cxn modelId="{609F11C8-83AA-45D1-9307-D8A5B08AD99F}" type="presParOf" srcId="{3AD13852-349C-427D-918A-689F57D37740}" destId="{15E19F8B-C42D-45B5-AD29-E29740216E67}" srcOrd="2" destOrd="0" presId="urn:microsoft.com/office/officeart/2018/2/layout/IconLabelList"/>
    <dgm:cxn modelId="{8447AADD-3574-41B4-BB85-005DD5B9CD07}" type="presParOf" srcId="{15E19F8B-C42D-45B5-AD29-E29740216E67}" destId="{86FF9A6D-DD61-4B3F-AFC2-B56ECFEC69BA}" srcOrd="0" destOrd="0" presId="urn:microsoft.com/office/officeart/2018/2/layout/IconLabelList"/>
    <dgm:cxn modelId="{7D1C4817-EE36-486E-920E-DC6B0F4BDD6D}" type="presParOf" srcId="{15E19F8B-C42D-45B5-AD29-E29740216E67}" destId="{9D2B3DB8-04AB-4B50-A35E-B72C3973846B}" srcOrd="1" destOrd="0" presId="urn:microsoft.com/office/officeart/2018/2/layout/IconLabelList"/>
    <dgm:cxn modelId="{6DD8533C-5BE4-4CE0-B147-13F80E92BA1B}" type="presParOf" srcId="{15E19F8B-C42D-45B5-AD29-E29740216E67}" destId="{43124DA0-4BAA-42D8-8C05-E59876985BE5}" srcOrd="2" destOrd="0" presId="urn:microsoft.com/office/officeart/2018/2/layout/IconLabel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24FA350C-3C6B-487E-9068-ADC35E73D5FC}" type="doc">
      <dgm:prSet loTypeId="urn:microsoft.com/office/officeart/2016/7/layout/LinearBlockProcessNumbered" loCatId="process" qsTypeId="urn:microsoft.com/office/officeart/2005/8/quickstyle/simple4" qsCatId="simple" csTypeId="urn:microsoft.com/office/officeart/2005/8/colors/accent3_2" csCatId="accent3"/>
      <dgm:spPr/>
      <dgm:t>
        <a:bodyPr/>
        <a:lstStyle/>
        <a:p>
          <a:endParaRPr lang="en-US"/>
        </a:p>
      </dgm:t>
    </dgm:pt>
    <dgm:pt modelId="{B86FEB6D-8CC9-41C3-994D-E8F7D75E8D61}">
      <dgm:prSet/>
      <dgm:spPr/>
      <dgm:t>
        <a:bodyPr/>
        <a:lstStyle/>
        <a:p>
          <a:r>
            <a:rPr lang="en-GB"/>
            <a:t>Provide data with the EHCNA to evidence progress (or lack of), attendance, exclusions etc.</a:t>
          </a:r>
          <a:endParaRPr lang="en-US"/>
        </a:p>
      </dgm:t>
    </dgm:pt>
    <dgm:pt modelId="{427D6CCB-63A3-4C78-AB59-1C976EB0B815}" type="parTrans" cxnId="{1DB540E3-8250-4A37-9488-F51BD9E1A694}">
      <dgm:prSet/>
      <dgm:spPr/>
      <dgm:t>
        <a:bodyPr/>
        <a:lstStyle/>
        <a:p>
          <a:endParaRPr lang="en-US"/>
        </a:p>
      </dgm:t>
    </dgm:pt>
    <dgm:pt modelId="{42109332-1203-423D-8435-7B7C7114467D}" type="sibTrans" cxnId="{1DB540E3-8250-4A37-9488-F51BD9E1A694}">
      <dgm:prSet phldrT="01" phldr="0"/>
      <dgm:spPr/>
      <dgm:t>
        <a:bodyPr/>
        <a:lstStyle/>
        <a:p>
          <a:r>
            <a:rPr lang="en-US"/>
            <a:t>01</a:t>
          </a:r>
        </a:p>
      </dgm:t>
    </dgm:pt>
    <dgm:pt modelId="{7F889B59-8BFB-4F8F-8D35-E86DD7463886}">
      <dgm:prSet/>
      <dgm:spPr/>
      <dgm:t>
        <a:bodyPr/>
        <a:lstStyle/>
        <a:p>
          <a:r>
            <a:rPr lang="en-GB"/>
            <a:t>Ask schools to ensure they support parents to make the commissioned NHS referrals.</a:t>
          </a:r>
          <a:endParaRPr lang="en-US"/>
        </a:p>
      </dgm:t>
    </dgm:pt>
    <dgm:pt modelId="{F87E7CFF-9A35-47DC-A675-B8C647779D47}" type="parTrans" cxnId="{F0B0E7ED-2B64-403F-92C3-D738EA60FB8F}">
      <dgm:prSet/>
      <dgm:spPr/>
      <dgm:t>
        <a:bodyPr/>
        <a:lstStyle/>
        <a:p>
          <a:endParaRPr lang="en-US"/>
        </a:p>
      </dgm:t>
    </dgm:pt>
    <dgm:pt modelId="{6B4B4EFC-942A-46AB-91B5-F2475A3BC1DB}" type="sibTrans" cxnId="{F0B0E7ED-2B64-403F-92C3-D738EA60FB8F}">
      <dgm:prSet phldrT="02" phldr="0"/>
      <dgm:spPr/>
      <dgm:t>
        <a:bodyPr/>
        <a:lstStyle/>
        <a:p>
          <a:r>
            <a:rPr lang="en-US"/>
            <a:t>02</a:t>
          </a:r>
        </a:p>
      </dgm:t>
    </dgm:pt>
    <dgm:pt modelId="{8CC3CAD7-8E91-466F-9328-F19D4374992A}">
      <dgm:prSet/>
      <dgm:spPr/>
      <dgm:t>
        <a:bodyPr/>
        <a:lstStyle/>
        <a:p>
          <a:r>
            <a:rPr lang="en-GB"/>
            <a:t>Get EP support/ observations in.</a:t>
          </a:r>
          <a:endParaRPr lang="en-US"/>
        </a:p>
      </dgm:t>
    </dgm:pt>
    <dgm:pt modelId="{843741FB-03A8-4B37-BA4F-F982DEFEE651}" type="parTrans" cxnId="{B4447497-877A-448F-8A3C-581573477C0E}">
      <dgm:prSet/>
      <dgm:spPr/>
      <dgm:t>
        <a:bodyPr/>
        <a:lstStyle/>
        <a:p>
          <a:endParaRPr lang="en-US"/>
        </a:p>
      </dgm:t>
    </dgm:pt>
    <dgm:pt modelId="{07DC50E5-2E44-4D24-AB8C-4AFC56F4ECE6}" type="sibTrans" cxnId="{B4447497-877A-448F-8A3C-581573477C0E}">
      <dgm:prSet phldrT="03" phldr="0"/>
      <dgm:spPr/>
      <dgm:t>
        <a:bodyPr/>
        <a:lstStyle/>
        <a:p>
          <a:r>
            <a:rPr lang="en-US"/>
            <a:t>03</a:t>
          </a:r>
        </a:p>
      </dgm:t>
    </dgm:pt>
    <dgm:pt modelId="{044304B9-1E0A-4726-8365-597DAB966C5E}">
      <dgm:prSet/>
      <dgm:spPr/>
      <dgm:t>
        <a:bodyPr/>
        <a:lstStyle/>
        <a:p>
          <a:r>
            <a:rPr lang="en-GB"/>
            <a:t>Don’t accept refusal to assess decisions-they are usually wrong! </a:t>
          </a:r>
          <a:endParaRPr lang="en-US"/>
        </a:p>
      </dgm:t>
    </dgm:pt>
    <dgm:pt modelId="{D26AB25D-EC59-46B5-B08B-9F5886FF6104}" type="parTrans" cxnId="{A79F8AB2-D222-481D-BB70-9B90371C09BB}">
      <dgm:prSet/>
      <dgm:spPr/>
      <dgm:t>
        <a:bodyPr/>
        <a:lstStyle/>
        <a:p>
          <a:endParaRPr lang="en-US"/>
        </a:p>
      </dgm:t>
    </dgm:pt>
    <dgm:pt modelId="{6D85221A-FCF3-4905-82FA-2AC5D7A525FF}" type="sibTrans" cxnId="{A79F8AB2-D222-481D-BB70-9B90371C09BB}">
      <dgm:prSet phldrT="04" phldr="0"/>
      <dgm:spPr/>
      <dgm:t>
        <a:bodyPr/>
        <a:lstStyle/>
        <a:p>
          <a:r>
            <a:rPr lang="en-US"/>
            <a:t>04</a:t>
          </a:r>
        </a:p>
      </dgm:t>
    </dgm:pt>
    <dgm:pt modelId="{2C8B1BAA-0F64-4A77-A684-8B08019B424F}">
      <dgm:prSet/>
      <dgm:spPr/>
      <dgm:t>
        <a:bodyPr/>
        <a:lstStyle/>
        <a:p>
          <a:r>
            <a:rPr lang="en-GB"/>
            <a:t>If parent is making the application, ask the current or most recent school to contribute their views.</a:t>
          </a:r>
          <a:endParaRPr lang="en-US"/>
        </a:p>
      </dgm:t>
    </dgm:pt>
    <dgm:pt modelId="{2D2858D5-0EAE-472E-89F3-CDF7DAFF328E}" type="parTrans" cxnId="{1092D4A2-E4C5-4718-9CA7-C78DAFA83676}">
      <dgm:prSet/>
      <dgm:spPr/>
      <dgm:t>
        <a:bodyPr/>
        <a:lstStyle/>
        <a:p>
          <a:endParaRPr lang="en-US"/>
        </a:p>
      </dgm:t>
    </dgm:pt>
    <dgm:pt modelId="{C7E5F36F-0E42-480F-9E9E-A56443944C54}" type="sibTrans" cxnId="{1092D4A2-E4C5-4718-9CA7-C78DAFA83676}">
      <dgm:prSet phldrT="05" phldr="0"/>
      <dgm:spPr/>
      <dgm:t>
        <a:bodyPr/>
        <a:lstStyle/>
        <a:p>
          <a:r>
            <a:rPr lang="en-US"/>
            <a:t>05</a:t>
          </a:r>
        </a:p>
      </dgm:t>
    </dgm:pt>
    <dgm:pt modelId="{E5F9C206-1A12-4948-AAAA-4EBF2BF937C2}" type="pres">
      <dgm:prSet presAssocID="{24FA350C-3C6B-487E-9068-ADC35E73D5FC}" presName="Name0" presStyleCnt="0">
        <dgm:presLayoutVars>
          <dgm:animLvl val="lvl"/>
          <dgm:resizeHandles val="exact"/>
        </dgm:presLayoutVars>
      </dgm:prSet>
      <dgm:spPr/>
    </dgm:pt>
    <dgm:pt modelId="{11912E58-96B3-4500-8ACD-C83E7CE2BDE9}" type="pres">
      <dgm:prSet presAssocID="{B86FEB6D-8CC9-41C3-994D-E8F7D75E8D61}" presName="compositeNode" presStyleCnt="0">
        <dgm:presLayoutVars>
          <dgm:bulletEnabled val="1"/>
        </dgm:presLayoutVars>
      </dgm:prSet>
      <dgm:spPr/>
    </dgm:pt>
    <dgm:pt modelId="{95AB972A-2E82-4C75-92E3-F924688ECB94}" type="pres">
      <dgm:prSet presAssocID="{B86FEB6D-8CC9-41C3-994D-E8F7D75E8D61}" presName="bgRect" presStyleLbl="alignNode1" presStyleIdx="0" presStyleCnt="5"/>
      <dgm:spPr/>
    </dgm:pt>
    <dgm:pt modelId="{3E86CD05-C465-4ED4-974F-2F69B89AE82E}" type="pres">
      <dgm:prSet presAssocID="{42109332-1203-423D-8435-7B7C7114467D}" presName="sibTransNodeRect" presStyleLbl="alignNode1" presStyleIdx="0" presStyleCnt="5">
        <dgm:presLayoutVars>
          <dgm:chMax val="0"/>
          <dgm:bulletEnabled val="1"/>
        </dgm:presLayoutVars>
      </dgm:prSet>
      <dgm:spPr/>
    </dgm:pt>
    <dgm:pt modelId="{A383E71D-4DFA-4A3E-A761-68A91E5670BD}" type="pres">
      <dgm:prSet presAssocID="{B86FEB6D-8CC9-41C3-994D-E8F7D75E8D61}" presName="nodeRect" presStyleLbl="alignNode1" presStyleIdx="0" presStyleCnt="5">
        <dgm:presLayoutVars>
          <dgm:bulletEnabled val="1"/>
        </dgm:presLayoutVars>
      </dgm:prSet>
      <dgm:spPr/>
    </dgm:pt>
    <dgm:pt modelId="{178D8F83-5DF9-4048-850C-C62EF7125053}" type="pres">
      <dgm:prSet presAssocID="{42109332-1203-423D-8435-7B7C7114467D}" presName="sibTrans" presStyleCnt="0"/>
      <dgm:spPr/>
    </dgm:pt>
    <dgm:pt modelId="{A86B2AB5-0B9F-48B3-A8E4-1A1694173B9F}" type="pres">
      <dgm:prSet presAssocID="{7F889B59-8BFB-4F8F-8D35-E86DD7463886}" presName="compositeNode" presStyleCnt="0">
        <dgm:presLayoutVars>
          <dgm:bulletEnabled val="1"/>
        </dgm:presLayoutVars>
      </dgm:prSet>
      <dgm:spPr/>
    </dgm:pt>
    <dgm:pt modelId="{40B8BD68-0697-40FB-A9FC-6C3431E9550F}" type="pres">
      <dgm:prSet presAssocID="{7F889B59-8BFB-4F8F-8D35-E86DD7463886}" presName="bgRect" presStyleLbl="alignNode1" presStyleIdx="1" presStyleCnt="5"/>
      <dgm:spPr/>
    </dgm:pt>
    <dgm:pt modelId="{70C010D3-8509-43AE-9404-1CA8CAACFFDB}" type="pres">
      <dgm:prSet presAssocID="{6B4B4EFC-942A-46AB-91B5-F2475A3BC1DB}" presName="sibTransNodeRect" presStyleLbl="alignNode1" presStyleIdx="1" presStyleCnt="5">
        <dgm:presLayoutVars>
          <dgm:chMax val="0"/>
          <dgm:bulletEnabled val="1"/>
        </dgm:presLayoutVars>
      </dgm:prSet>
      <dgm:spPr/>
    </dgm:pt>
    <dgm:pt modelId="{20DC913F-FA4B-4452-838D-89C9F73F049C}" type="pres">
      <dgm:prSet presAssocID="{7F889B59-8BFB-4F8F-8D35-E86DD7463886}" presName="nodeRect" presStyleLbl="alignNode1" presStyleIdx="1" presStyleCnt="5">
        <dgm:presLayoutVars>
          <dgm:bulletEnabled val="1"/>
        </dgm:presLayoutVars>
      </dgm:prSet>
      <dgm:spPr/>
    </dgm:pt>
    <dgm:pt modelId="{7562A9FF-6A3C-44D6-B8BE-D13D45D7D080}" type="pres">
      <dgm:prSet presAssocID="{6B4B4EFC-942A-46AB-91B5-F2475A3BC1DB}" presName="sibTrans" presStyleCnt="0"/>
      <dgm:spPr/>
    </dgm:pt>
    <dgm:pt modelId="{13D23D94-9F21-4E6C-BEB0-9CEC1431F410}" type="pres">
      <dgm:prSet presAssocID="{8CC3CAD7-8E91-466F-9328-F19D4374992A}" presName="compositeNode" presStyleCnt="0">
        <dgm:presLayoutVars>
          <dgm:bulletEnabled val="1"/>
        </dgm:presLayoutVars>
      </dgm:prSet>
      <dgm:spPr/>
    </dgm:pt>
    <dgm:pt modelId="{C4525175-7DE4-43C1-AC8B-6D6467DACF9B}" type="pres">
      <dgm:prSet presAssocID="{8CC3CAD7-8E91-466F-9328-F19D4374992A}" presName="bgRect" presStyleLbl="alignNode1" presStyleIdx="2" presStyleCnt="5"/>
      <dgm:spPr/>
    </dgm:pt>
    <dgm:pt modelId="{7A6C65F9-5BC3-47DD-ADBA-F284BAFF0379}" type="pres">
      <dgm:prSet presAssocID="{07DC50E5-2E44-4D24-AB8C-4AFC56F4ECE6}" presName="sibTransNodeRect" presStyleLbl="alignNode1" presStyleIdx="2" presStyleCnt="5">
        <dgm:presLayoutVars>
          <dgm:chMax val="0"/>
          <dgm:bulletEnabled val="1"/>
        </dgm:presLayoutVars>
      </dgm:prSet>
      <dgm:spPr/>
    </dgm:pt>
    <dgm:pt modelId="{35CFB3A9-2803-4C95-93BE-883A63AFD34A}" type="pres">
      <dgm:prSet presAssocID="{8CC3CAD7-8E91-466F-9328-F19D4374992A}" presName="nodeRect" presStyleLbl="alignNode1" presStyleIdx="2" presStyleCnt="5">
        <dgm:presLayoutVars>
          <dgm:bulletEnabled val="1"/>
        </dgm:presLayoutVars>
      </dgm:prSet>
      <dgm:spPr/>
    </dgm:pt>
    <dgm:pt modelId="{54CDA6C5-9C96-49FE-B1A2-147C0680AF49}" type="pres">
      <dgm:prSet presAssocID="{07DC50E5-2E44-4D24-AB8C-4AFC56F4ECE6}" presName="sibTrans" presStyleCnt="0"/>
      <dgm:spPr/>
    </dgm:pt>
    <dgm:pt modelId="{AE658045-89EE-406E-A6AA-0CA296961927}" type="pres">
      <dgm:prSet presAssocID="{044304B9-1E0A-4726-8365-597DAB966C5E}" presName="compositeNode" presStyleCnt="0">
        <dgm:presLayoutVars>
          <dgm:bulletEnabled val="1"/>
        </dgm:presLayoutVars>
      </dgm:prSet>
      <dgm:spPr/>
    </dgm:pt>
    <dgm:pt modelId="{9EC1F068-EC52-4DA4-8D0F-279EEB5F9925}" type="pres">
      <dgm:prSet presAssocID="{044304B9-1E0A-4726-8365-597DAB966C5E}" presName="bgRect" presStyleLbl="alignNode1" presStyleIdx="3" presStyleCnt="5"/>
      <dgm:spPr/>
    </dgm:pt>
    <dgm:pt modelId="{BE93AC0C-99F1-46DD-8AF2-E22807D84496}" type="pres">
      <dgm:prSet presAssocID="{6D85221A-FCF3-4905-82FA-2AC5D7A525FF}" presName="sibTransNodeRect" presStyleLbl="alignNode1" presStyleIdx="3" presStyleCnt="5">
        <dgm:presLayoutVars>
          <dgm:chMax val="0"/>
          <dgm:bulletEnabled val="1"/>
        </dgm:presLayoutVars>
      </dgm:prSet>
      <dgm:spPr/>
    </dgm:pt>
    <dgm:pt modelId="{64665139-0982-465C-9F68-9222D8063582}" type="pres">
      <dgm:prSet presAssocID="{044304B9-1E0A-4726-8365-597DAB966C5E}" presName="nodeRect" presStyleLbl="alignNode1" presStyleIdx="3" presStyleCnt="5">
        <dgm:presLayoutVars>
          <dgm:bulletEnabled val="1"/>
        </dgm:presLayoutVars>
      </dgm:prSet>
      <dgm:spPr/>
    </dgm:pt>
    <dgm:pt modelId="{E44ECDB6-E26A-42C4-BCE8-DDF3E4A3DC33}" type="pres">
      <dgm:prSet presAssocID="{6D85221A-FCF3-4905-82FA-2AC5D7A525FF}" presName="sibTrans" presStyleCnt="0"/>
      <dgm:spPr/>
    </dgm:pt>
    <dgm:pt modelId="{3A0C8BAE-F9E6-4E21-898A-F51644EC3298}" type="pres">
      <dgm:prSet presAssocID="{2C8B1BAA-0F64-4A77-A684-8B08019B424F}" presName="compositeNode" presStyleCnt="0">
        <dgm:presLayoutVars>
          <dgm:bulletEnabled val="1"/>
        </dgm:presLayoutVars>
      </dgm:prSet>
      <dgm:spPr/>
    </dgm:pt>
    <dgm:pt modelId="{E152461D-AB44-46C2-B994-10A32711DAC1}" type="pres">
      <dgm:prSet presAssocID="{2C8B1BAA-0F64-4A77-A684-8B08019B424F}" presName="bgRect" presStyleLbl="alignNode1" presStyleIdx="4" presStyleCnt="5"/>
      <dgm:spPr/>
    </dgm:pt>
    <dgm:pt modelId="{4BFF7931-805F-41D1-ABA3-21D49483F890}" type="pres">
      <dgm:prSet presAssocID="{C7E5F36F-0E42-480F-9E9E-A56443944C54}" presName="sibTransNodeRect" presStyleLbl="alignNode1" presStyleIdx="4" presStyleCnt="5">
        <dgm:presLayoutVars>
          <dgm:chMax val="0"/>
          <dgm:bulletEnabled val="1"/>
        </dgm:presLayoutVars>
      </dgm:prSet>
      <dgm:spPr/>
    </dgm:pt>
    <dgm:pt modelId="{7BC9B2B3-8159-43F0-80FF-36DABA683285}" type="pres">
      <dgm:prSet presAssocID="{2C8B1BAA-0F64-4A77-A684-8B08019B424F}" presName="nodeRect" presStyleLbl="alignNode1" presStyleIdx="4" presStyleCnt="5">
        <dgm:presLayoutVars>
          <dgm:bulletEnabled val="1"/>
        </dgm:presLayoutVars>
      </dgm:prSet>
      <dgm:spPr/>
    </dgm:pt>
  </dgm:ptLst>
  <dgm:cxnLst>
    <dgm:cxn modelId="{A3669E04-B1BC-4171-B22A-F40D51AABA9D}" type="presOf" srcId="{044304B9-1E0A-4726-8365-597DAB966C5E}" destId="{9EC1F068-EC52-4DA4-8D0F-279EEB5F9925}" srcOrd="0" destOrd="0" presId="urn:microsoft.com/office/officeart/2016/7/layout/LinearBlockProcessNumbered"/>
    <dgm:cxn modelId="{4C02C504-96EE-4686-883C-FA89613E8D42}" type="presOf" srcId="{6D85221A-FCF3-4905-82FA-2AC5D7A525FF}" destId="{BE93AC0C-99F1-46DD-8AF2-E22807D84496}" srcOrd="0" destOrd="0" presId="urn:microsoft.com/office/officeart/2016/7/layout/LinearBlockProcessNumbered"/>
    <dgm:cxn modelId="{C4503239-654A-4EAD-882F-E44D14BDB393}" type="presOf" srcId="{7F889B59-8BFB-4F8F-8D35-E86DD7463886}" destId="{20DC913F-FA4B-4452-838D-89C9F73F049C}" srcOrd="1" destOrd="0" presId="urn:microsoft.com/office/officeart/2016/7/layout/LinearBlockProcessNumbered"/>
    <dgm:cxn modelId="{C1DCE85D-E577-4558-AB07-B1E380DFB98B}" type="presOf" srcId="{2C8B1BAA-0F64-4A77-A684-8B08019B424F}" destId="{7BC9B2B3-8159-43F0-80FF-36DABA683285}" srcOrd="1" destOrd="0" presId="urn:microsoft.com/office/officeart/2016/7/layout/LinearBlockProcessNumbered"/>
    <dgm:cxn modelId="{2A968560-1535-4F9D-BBC5-6D8152D886B7}" type="presOf" srcId="{6B4B4EFC-942A-46AB-91B5-F2475A3BC1DB}" destId="{70C010D3-8509-43AE-9404-1CA8CAACFFDB}" srcOrd="0" destOrd="0" presId="urn:microsoft.com/office/officeart/2016/7/layout/LinearBlockProcessNumbered"/>
    <dgm:cxn modelId="{90A21F71-00BC-45EF-99E0-E42FB48C28D7}" type="presOf" srcId="{2C8B1BAA-0F64-4A77-A684-8B08019B424F}" destId="{E152461D-AB44-46C2-B994-10A32711DAC1}" srcOrd="0" destOrd="0" presId="urn:microsoft.com/office/officeart/2016/7/layout/LinearBlockProcessNumbered"/>
    <dgm:cxn modelId="{E483E675-6A3C-42A4-9116-8F13849B9957}" type="presOf" srcId="{B86FEB6D-8CC9-41C3-994D-E8F7D75E8D61}" destId="{95AB972A-2E82-4C75-92E3-F924688ECB94}" srcOrd="0" destOrd="0" presId="urn:microsoft.com/office/officeart/2016/7/layout/LinearBlockProcessNumbered"/>
    <dgm:cxn modelId="{33927E82-ACD2-4B1A-81DF-4CC517B96D92}" type="presOf" srcId="{B86FEB6D-8CC9-41C3-994D-E8F7D75E8D61}" destId="{A383E71D-4DFA-4A3E-A761-68A91E5670BD}" srcOrd="1" destOrd="0" presId="urn:microsoft.com/office/officeart/2016/7/layout/LinearBlockProcessNumbered"/>
    <dgm:cxn modelId="{ECC55C85-C53C-4DE1-977F-533BB2EFD5C9}" type="presOf" srcId="{8CC3CAD7-8E91-466F-9328-F19D4374992A}" destId="{35CFB3A9-2803-4C95-93BE-883A63AFD34A}" srcOrd="1" destOrd="0" presId="urn:microsoft.com/office/officeart/2016/7/layout/LinearBlockProcessNumbered"/>
    <dgm:cxn modelId="{F14C1B8B-51E2-4C7E-B66A-CB9CBBF2AF40}" type="presOf" srcId="{8CC3CAD7-8E91-466F-9328-F19D4374992A}" destId="{C4525175-7DE4-43C1-AC8B-6D6467DACF9B}" srcOrd="0" destOrd="0" presId="urn:microsoft.com/office/officeart/2016/7/layout/LinearBlockProcessNumbered"/>
    <dgm:cxn modelId="{B4447497-877A-448F-8A3C-581573477C0E}" srcId="{24FA350C-3C6B-487E-9068-ADC35E73D5FC}" destId="{8CC3CAD7-8E91-466F-9328-F19D4374992A}" srcOrd="2" destOrd="0" parTransId="{843741FB-03A8-4B37-BA4F-F982DEFEE651}" sibTransId="{07DC50E5-2E44-4D24-AB8C-4AFC56F4ECE6}"/>
    <dgm:cxn modelId="{DA68FEA0-83D3-4F1B-BEC5-18AB339B3769}" type="presOf" srcId="{24FA350C-3C6B-487E-9068-ADC35E73D5FC}" destId="{E5F9C206-1A12-4948-AAAA-4EBF2BF937C2}" srcOrd="0" destOrd="0" presId="urn:microsoft.com/office/officeart/2016/7/layout/LinearBlockProcessNumbered"/>
    <dgm:cxn modelId="{1092D4A2-E4C5-4718-9CA7-C78DAFA83676}" srcId="{24FA350C-3C6B-487E-9068-ADC35E73D5FC}" destId="{2C8B1BAA-0F64-4A77-A684-8B08019B424F}" srcOrd="4" destOrd="0" parTransId="{2D2858D5-0EAE-472E-89F3-CDF7DAFF328E}" sibTransId="{C7E5F36F-0E42-480F-9E9E-A56443944C54}"/>
    <dgm:cxn modelId="{F626C3A7-3E2A-4676-9D70-6AE8C6A70A4B}" type="presOf" srcId="{42109332-1203-423D-8435-7B7C7114467D}" destId="{3E86CD05-C465-4ED4-974F-2F69B89AE82E}" srcOrd="0" destOrd="0" presId="urn:microsoft.com/office/officeart/2016/7/layout/LinearBlockProcessNumbered"/>
    <dgm:cxn modelId="{A79F8AB2-D222-481D-BB70-9B90371C09BB}" srcId="{24FA350C-3C6B-487E-9068-ADC35E73D5FC}" destId="{044304B9-1E0A-4726-8365-597DAB966C5E}" srcOrd="3" destOrd="0" parTransId="{D26AB25D-EC59-46B5-B08B-9F5886FF6104}" sibTransId="{6D85221A-FCF3-4905-82FA-2AC5D7A525FF}"/>
    <dgm:cxn modelId="{0CB23EE0-4B47-49E6-B933-68381DFD3487}" type="presOf" srcId="{044304B9-1E0A-4726-8365-597DAB966C5E}" destId="{64665139-0982-465C-9F68-9222D8063582}" srcOrd="1" destOrd="0" presId="urn:microsoft.com/office/officeart/2016/7/layout/LinearBlockProcessNumbered"/>
    <dgm:cxn modelId="{1DB540E3-8250-4A37-9488-F51BD9E1A694}" srcId="{24FA350C-3C6B-487E-9068-ADC35E73D5FC}" destId="{B86FEB6D-8CC9-41C3-994D-E8F7D75E8D61}" srcOrd="0" destOrd="0" parTransId="{427D6CCB-63A3-4C78-AB59-1C976EB0B815}" sibTransId="{42109332-1203-423D-8435-7B7C7114467D}"/>
    <dgm:cxn modelId="{F0B0E7ED-2B64-403F-92C3-D738EA60FB8F}" srcId="{24FA350C-3C6B-487E-9068-ADC35E73D5FC}" destId="{7F889B59-8BFB-4F8F-8D35-E86DD7463886}" srcOrd="1" destOrd="0" parTransId="{F87E7CFF-9A35-47DC-A675-B8C647779D47}" sibTransId="{6B4B4EFC-942A-46AB-91B5-F2475A3BC1DB}"/>
    <dgm:cxn modelId="{34F2DEFD-FCAE-4663-9656-B85962454747}" type="presOf" srcId="{07DC50E5-2E44-4D24-AB8C-4AFC56F4ECE6}" destId="{7A6C65F9-5BC3-47DD-ADBA-F284BAFF0379}" srcOrd="0" destOrd="0" presId="urn:microsoft.com/office/officeart/2016/7/layout/LinearBlockProcessNumbered"/>
    <dgm:cxn modelId="{A12558FE-703C-4A98-88ED-B5326F82F5AC}" type="presOf" srcId="{7F889B59-8BFB-4F8F-8D35-E86DD7463886}" destId="{40B8BD68-0697-40FB-A9FC-6C3431E9550F}" srcOrd="0" destOrd="0" presId="urn:microsoft.com/office/officeart/2016/7/layout/LinearBlockProcessNumbered"/>
    <dgm:cxn modelId="{9322ECFF-DC06-4A5E-A289-333CC2679878}" type="presOf" srcId="{C7E5F36F-0E42-480F-9E9E-A56443944C54}" destId="{4BFF7931-805F-41D1-ABA3-21D49483F890}" srcOrd="0" destOrd="0" presId="urn:microsoft.com/office/officeart/2016/7/layout/LinearBlockProcessNumbered"/>
    <dgm:cxn modelId="{0F20D047-EB75-42F5-A421-FEB789FC3655}" type="presParOf" srcId="{E5F9C206-1A12-4948-AAAA-4EBF2BF937C2}" destId="{11912E58-96B3-4500-8ACD-C83E7CE2BDE9}" srcOrd="0" destOrd="0" presId="urn:microsoft.com/office/officeart/2016/7/layout/LinearBlockProcessNumbered"/>
    <dgm:cxn modelId="{8C2B5FD2-D6C7-4A6C-A90C-2BD04FEF0E20}" type="presParOf" srcId="{11912E58-96B3-4500-8ACD-C83E7CE2BDE9}" destId="{95AB972A-2E82-4C75-92E3-F924688ECB94}" srcOrd="0" destOrd="0" presId="urn:microsoft.com/office/officeart/2016/7/layout/LinearBlockProcessNumbered"/>
    <dgm:cxn modelId="{3A50004A-F3DD-4664-9840-8A54BD8E7C63}" type="presParOf" srcId="{11912E58-96B3-4500-8ACD-C83E7CE2BDE9}" destId="{3E86CD05-C465-4ED4-974F-2F69B89AE82E}" srcOrd="1" destOrd="0" presId="urn:microsoft.com/office/officeart/2016/7/layout/LinearBlockProcessNumbered"/>
    <dgm:cxn modelId="{05EF0CF4-05FF-458A-8757-005AFE261ECD}" type="presParOf" srcId="{11912E58-96B3-4500-8ACD-C83E7CE2BDE9}" destId="{A383E71D-4DFA-4A3E-A761-68A91E5670BD}" srcOrd="2" destOrd="0" presId="urn:microsoft.com/office/officeart/2016/7/layout/LinearBlockProcessNumbered"/>
    <dgm:cxn modelId="{8B687FF8-E40F-4104-BAFE-C04FFC32BCD9}" type="presParOf" srcId="{E5F9C206-1A12-4948-AAAA-4EBF2BF937C2}" destId="{178D8F83-5DF9-4048-850C-C62EF7125053}" srcOrd="1" destOrd="0" presId="urn:microsoft.com/office/officeart/2016/7/layout/LinearBlockProcessNumbered"/>
    <dgm:cxn modelId="{B8EB20B7-1645-4515-B4FA-6EC5017B4F77}" type="presParOf" srcId="{E5F9C206-1A12-4948-AAAA-4EBF2BF937C2}" destId="{A86B2AB5-0B9F-48B3-A8E4-1A1694173B9F}" srcOrd="2" destOrd="0" presId="urn:microsoft.com/office/officeart/2016/7/layout/LinearBlockProcessNumbered"/>
    <dgm:cxn modelId="{527E5623-3CB0-488B-B94A-3B67ED9105CC}" type="presParOf" srcId="{A86B2AB5-0B9F-48B3-A8E4-1A1694173B9F}" destId="{40B8BD68-0697-40FB-A9FC-6C3431E9550F}" srcOrd="0" destOrd="0" presId="urn:microsoft.com/office/officeart/2016/7/layout/LinearBlockProcessNumbered"/>
    <dgm:cxn modelId="{09A51E8A-1FBF-4957-BE72-15AB9996AF18}" type="presParOf" srcId="{A86B2AB5-0B9F-48B3-A8E4-1A1694173B9F}" destId="{70C010D3-8509-43AE-9404-1CA8CAACFFDB}" srcOrd="1" destOrd="0" presId="urn:microsoft.com/office/officeart/2016/7/layout/LinearBlockProcessNumbered"/>
    <dgm:cxn modelId="{CE098D31-CEB5-4B7C-92D9-5C0744A8641F}" type="presParOf" srcId="{A86B2AB5-0B9F-48B3-A8E4-1A1694173B9F}" destId="{20DC913F-FA4B-4452-838D-89C9F73F049C}" srcOrd="2" destOrd="0" presId="urn:microsoft.com/office/officeart/2016/7/layout/LinearBlockProcessNumbered"/>
    <dgm:cxn modelId="{A80C45CE-F1FC-419C-A7F2-8657FF12994B}" type="presParOf" srcId="{E5F9C206-1A12-4948-AAAA-4EBF2BF937C2}" destId="{7562A9FF-6A3C-44D6-B8BE-D13D45D7D080}" srcOrd="3" destOrd="0" presId="urn:microsoft.com/office/officeart/2016/7/layout/LinearBlockProcessNumbered"/>
    <dgm:cxn modelId="{4FD82245-790E-4F0E-8CED-DB893CF0C87A}" type="presParOf" srcId="{E5F9C206-1A12-4948-AAAA-4EBF2BF937C2}" destId="{13D23D94-9F21-4E6C-BEB0-9CEC1431F410}" srcOrd="4" destOrd="0" presId="urn:microsoft.com/office/officeart/2016/7/layout/LinearBlockProcessNumbered"/>
    <dgm:cxn modelId="{BC24B36A-02BA-4128-8861-B41F8D8F79B0}" type="presParOf" srcId="{13D23D94-9F21-4E6C-BEB0-9CEC1431F410}" destId="{C4525175-7DE4-43C1-AC8B-6D6467DACF9B}" srcOrd="0" destOrd="0" presId="urn:microsoft.com/office/officeart/2016/7/layout/LinearBlockProcessNumbered"/>
    <dgm:cxn modelId="{70A8E220-6D7E-4328-89CC-37EC8E70CD32}" type="presParOf" srcId="{13D23D94-9F21-4E6C-BEB0-9CEC1431F410}" destId="{7A6C65F9-5BC3-47DD-ADBA-F284BAFF0379}" srcOrd="1" destOrd="0" presId="urn:microsoft.com/office/officeart/2016/7/layout/LinearBlockProcessNumbered"/>
    <dgm:cxn modelId="{6E9C7FE7-9112-4A94-9D79-8DC3AC9A4ED2}" type="presParOf" srcId="{13D23D94-9F21-4E6C-BEB0-9CEC1431F410}" destId="{35CFB3A9-2803-4C95-93BE-883A63AFD34A}" srcOrd="2" destOrd="0" presId="urn:microsoft.com/office/officeart/2016/7/layout/LinearBlockProcessNumbered"/>
    <dgm:cxn modelId="{BBABC844-8806-4D7B-9E57-CC37916BF36D}" type="presParOf" srcId="{E5F9C206-1A12-4948-AAAA-4EBF2BF937C2}" destId="{54CDA6C5-9C96-49FE-B1A2-147C0680AF49}" srcOrd="5" destOrd="0" presId="urn:microsoft.com/office/officeart/2016/7/layout/LinearBlockProcessNumbered"/>
    <dgm:cxn modelId="{C9C79864-A573-4E48-B74F-2D976E6AF0E9}" type="presParOf" srcId="{E5F9C206-1A12-4948-AAAA-4EBF2BF937C2}" destId="{AE658045-89EE-406E-A6AA-0CA296961927}" srcOrd="6" destOrd="0" presId="urn:microsoft.com/office/officeart/2016/7/layout/LinearBlockProcessNumbered"/>
    <dgm:cxn modelId="{FA61206C-A016-4EA6-B53E-F8D47FD53E34}" type="presParOf" srcId="{AE658045-89EE-406E-A6AA-0CA296961927}" destId="{9EC1F068-EC52-4DA4-8D0F-279EEB5F9925}" srcOrd="0" destOrd="0" presId="urn:microsoft.com/office/officeart/2016/7/layout/LinearBlockProcessNumbered"/>
    <dgm:cxn modelId="{D1D783A1-E2D4-47ED-9549-FDFEE4347DCA}" type="presParOf" srcId="{AE658045-89EE-406E-A6AA-0CA296961927}" destId="{BE93AC0C-99F1-46DD-8AF2-E22807D84496}" srcOrd="1" destOrd="0" presId="urn:microsoft.com/office/officeart/2016/7/layout/LinearBlockProcessNumbered"/>
    <dgm:cxn modelId="{414BA0C5-D803-4837-9441-7C63E2D6C741}" type="presParOf" srcId="{AE658045-89EE-406E-A6AA-0CA296961927}" destId="{64665139-0982-465C-9F68-9222D8063582}" srcOrd="2" destOrd="0" presId="urn:microsoft.com/office/officeart/2016/7/layout/LinearBlockProcessNumbered"/>
    <dgm:cxn modelId="{EBDAE9B1-8586-424D-9D26-7F6269AFE476}" type="presParOf" srcId="{E5F9C206-1A12-4948-AAAA-4EBF2BF937C2}" destId="{E44ECDB6-E26A-42C4-BCE8-DDF3E4A3DC33}" srcOrd="7" destOrd="0" presId="urn:microsoft.com/office/officeart/2016/7/layout/LinearBlockProcessNumbered"/>
    <dgm:cxn modelId="{27A7C075-579B-44BC-B2E8-488619BD3607}" type="presParOf" srcId="{E5F9C206-1A12-4948-AAAA-4EBF2BF937C2}" destId="{3A0C8BAE-F9E6-4E21-898A-F51644EC3298}" srcOrd="8" destOrd="0" presId="urn:microsoft.com/office/officeart/2016/7/layout/LinearBlockProcessNumbered"/>
    <dgm:cxn modelId="{E9B25F29-3499-4784-8BFF-48F556C33734}" type="presParOf" srcId="{3A0C8BAE-F9E6-4E21-898A-F51644EC3298}" destId="{E152461D-AB44-46C2-B994-10A32711DAC1}" srcOrd="0" destOrd="0" presId="urn:microsoft.com/office/officeart/2016/7/layout/LinearBlockProcessNumbered"/>
    <dgm:cxn modelId="{B83B3235-E3FA-4A83-9670-E4C9CDA02E5D}" type="presParOf" srcId="{3A0C8BAE-F9E6-4E21-898A-F51644EC3298}" destId="{4BFF7931-805F-41D1-ABA3-21D49483F890}" srcOrd="1" destOrd="0" presId="urn:microsoft.com/office/officeart/2016/7/layout/LinearBlockProcessNumbered"/>
    <dgm:cxn modelId="{8E1534D5-7918-4154-A627-00B13A1C8769}" type="presParOf" srcId="{3A0C8BAE-F9E6-4E21-898A-F51644EC3298}" destId="{7BC9B2B3-8159-43F0-80FF-36DABA683285}" srcOrd="2" destOrd="0" presId="urn:microsoft.com/office/officeart/2016/7/layout/LinearBlockProcessNumbered"/>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3D437A3C-B5FD-4675-9EB9-4FC30D893FC3}" type="doc">
      <dgm:prSet loTypeId="urn:microsoft.com/office/officeart/2005/8/layout/vProcess5" loCatId="process" qsTypeId="urn:microsoft.com/office/officeart/2005/8/quickstyle/simple2" qsCatId="simple" csTypeId="urn:microsoft.com/office/officeart/2005/8/colors/accent3_2" csCatId="accent3"/>
      <dgm:spPr/>
      <dgm:t>
        <a:bodyPr/>
        <a:lstStyle/>
        <a:p>
          <a:endParaRPr lang="en-US"/>
        </a:p>
      </dgm:t>
    </dgm:pt>
    <dgm:pt modelId="{F26CF7BD-116E-46CE-973C-C02966101D58}">
      <dgm:prSet/>
      <dgm:spPr/>
      <dgm:t>
        <a:bodyPr/>
        <a:lstStyle/>
        <a:p>
          <a:r>
            <a:rPr lang="en-US"/>
            <a:t>Poorly assessed needs lead to unquantifiable provision</a:t>
          </a:r>
        </a:p>
      </dgm:t>
    </dgm:pt>
    <dgm:pt modelId="{7703B6B0-A2DA-4D0C-83E6-C0B346CE52C7}" type="parTrans" cxnId="{ED8B4F80-6483-4158-A3A9-D9CBDEACBDB7}">
      <dgm:prSet/>
      <dgm:spPr/>
      <dgm:t>
        <a:bodyPr/>
        <a:lstStyle/>
        <a:p>
          <a:endParaRPr lang="en-US"/>
        </a:p>
      </dgm:t>
    </dgm:pt>
    <dgm:pt modelId="{EA2C4F20-2CCA-485C-BC69-F1C88C0B547D}" type="sibTrans" cxnId="{ED8B4F80-6483-4158-A3A9-D9CBDEACBDB7}">
      <dgm:prSet/>
      <dgm:spPr/>
      <dgm:t>
        <a:bodyPr/>
        <a:lstStyle/>
        <a:p>
          <a:endParaRPr lang="en-US"/>
        </a:p>
      </dgm:t>
    </dgm:pt>
    <dgm:pt modelId="{441A55E1-A16B-49C1-B0CA-A4F68F3A6022}">
      <dgm:prSet/>
      <dgm:spPr/>
      <dgm:t>
        <a:bodyPr/>
        <a:lstStyle/>
        <a:p>
          <a:r>
            <a:rPr lang="en-US"/>
            <a:t>Seek school’s views on whether it can provide the level of provision required within their usual resources.</a:t>
          </a:r>
        </a:p>
      </dgm:t>
    </dgm:pt>
    <dgm:pt modelId="{85F181C9-523F-4E99-9D0A-06C64D080FE3}" type="parTrans" cxnId="{573F0008-82E7-4032-BE43-738744E3E9C0}">
      <dgm:prSet/>
      <dgm:spPr/>
      <dgm:t>
        <a:bodyPr/>
        <a:lstStyle/>
        <a:p>
          <a:endParaRPr lang="en-US"/>
        </a:p>
      </dgm:t>
    </dgm:pt>
    <dgm:pt modelId="{672A8BB3-9E2D-45D7-8EC5-3E97E74D47FB}" type="sibTrans" cxnId="{573F0008-82E7-4032-BE43-738744E3E9C0}">
      <dgm:prSet/>
      <dgm:spPr/>
      <dgm:t>
        <a:bodyPr/>
        <a:lstStyle/>
        <a:p>
          <a:endParaRPr lang="en-US"/>
        </a:p>
      </dgm:t>
    </dgm:pt>
    <dgm:pt modelId="{290A0E4A-2FE9-49D5-B853-DB69C2B13DD4}">
      <dgm:prSet/>
      <dgm:spPr/>
      <dgm:t>
        <a:bodyPr/>
        <a:lstStyle/>
        <a:p>
          <a:r>
            <a:rPr lang="en-US"/>
            <a:t>Can commissioned NHS OT/SLT actually deliver the therapy proposed, if not it will need to be outsourced and costed to reflect this</a:t>
          </a:r>
        </a:p>
      </dgm:t>
    </dgm:pt>
    <dgm:pt modelId="{98B3A807-D97E-4E62-B376-17874158F77B}" type="parTrans" cxnId="{06E4DFEC-7A01-45ED-B9A7-61BCB6AAC5CF}">
      <dgm:prSet/>
      <dgm:spPr/>
      <dgm:t>
        <a:bodyPr/>
        <a:lstStyle/>
        <a:p>
          <a:endParaRPr lang="en-US"/>
        </a:p>
      </dgm:t>
    </dgm:pt>
    <dgm:pt modelId="{A33765A7-6939-4801-BD57-F7B07E46FE0D}" type="sibTrans" cxnId="{06E4DFEC-7A01-45ED-B9A7-61BCB6AAC5CF}">
      <dgm:prSet/>
      <dgm:spPr/>
      <dgm:t>
        <a:bodyPr/>
        <a:lstStyle/>
        <a:p>
          <a:endParaRPr lang="en-US"/>
        </a:p>
      </dgm:t>
    </dgm:pt>
    <dgm:pt modelId="{3FF20136-BB3B-40C6-A2E9-17B6F547FE16}">
      <dgm:prSet/>
      <dgm:spPr/>
      <dgm:t>
        <a:bodyPr/>
        <a:lstStyle/>
        <a:p>
          <a:r>
            <a:rPr lang="en-US"/>
            <a:t>Ensure full costings in a provision map are provided to LAs and parents</a:t>
          </a:r>
          <a:r>
            <a:rPr lang="en-GB" b="1"/>
            <a:t>.</a:t>
          </a:r>
          <a:endParaRPr lang="en-US"/>
        </a:p>
      </dgm:t>
    </dgm:pt>
    <dgm:pt modelId="{A1CFC84F-6F2C-4230-B279-FD9DF035C675}" type="parTrans" cxnId="{914AF8AA-2377-460A-B431-E1CC3C691196}">
      <dgm:prSet/>
      <dgm:spPr/>
      <dgm:t>
        <a:bodyPr/>
        <a:lstStyle/>
        <a:p>
          <a:endParaRPr lang="en-US"/>
        </a:p>
      </dgm:t>
    </dgm:pt>
    <dgm:pt modelId="{9865D84E-F530-4710-9F9E-080EB470BB79}" type="sibTrans" cxnId="{914AF8AA-2377-460A-B431-E1CC3C691196}">
      <dgm:prSet/>
      <dgm:spPr/>
      <dgm:t>
        <a:bodyPr/>
        <a:lstStyle/>
        <a:p>
          <a:endParaRPr lang="en-US"/>
        </a:p>
      </dgm:t>
    </dgm:pt>
    <dgm:pt modelId="{1DD30848-6CB7-4E4E-9CDA-7F05215BAF07}">
      <dgm:prSet/>
      <dgm:spPr/>
      <dgm:t>
        <a:bodyPr/>
        <a:lstStyle/>
        <a:p>
          <a:r>
            <a:rPr lang="en-GB"/>
            <a:t>The provision required must be based on the child’s needs, not whether the school can deliver it. If they cannot, it must be bought in and costed for.</a:t>
          </a:r>
          <a:endParaRPr lang="en-US"/>
        </a:p>
      </dgm:t>
    </dgm:pt>
    <dgm:pt modelId="{154D34B3-B4DB-43A5-97A1-4CD95B7D558F}" type="parTrans" cxnId="{4BEAA0D2-CCA3-4ABC-BE11-B40C49A9FBC9}">
      <dgm:prSet/>
      <dgm:spPr/>
      <dgm:t>
        <a:bodyPr/>
        <a:lstStyle/>
        <a:p>
          <a:endParaRPr lang="en-US"/>
        </a:p>
      </dgm:t>
    </dgm:pt>
    <dgm:pt modelId="{657A5E2A-E1F1-490A-A4B2-8A043024AB7B}" type="sibTrans" cxnId="{4BEAA0D2-CCA3-4ABC-BE11-B40C49A9FBC9}">
      <dgm:prSet/>
      <dgm:spPr/>
      <dgm:t>
        <a:bodyPr/>
        <a:lstStyle/>
        <a:p>
          <a:endParaRPr lang="en-US"/>
        </a:p>
      </dgm:t>
    </dgm:pt>
    <dgm:pt modelId="{B903DA36-BBB1-4FBF-B2B0-D2A78E5976D8}" type="pres">
      <dgm:prSet presAssocID="{3D437A3C-B5FD-4675-9EB9-4FC30D893FC3}" presName="outerComposite" presStyleCnt="0">
        <dgm:presLayoutVars>
          <dgm:chMax val="5"/>
          <dgm:dir/>
          <dgm:resizeHandles val="exact"/>
        </dgm:presLayoutVars>
      </dgm:prSet>
      <dgm:spPr/>
    </dgm:pt>
    <dgm:pt modelId="{98B842E6-AA27-4E8E-A8D7-050E42C3EC00}" type="pres">
      <dgm:prSet presAssocID="{3D437A3C-B5FD-4675-9EB9-4FC30D893FC3}" presName="dummyMaxCanvas" presStyleCnt="0">
        <dgm:presLayoutVars/>
      </dgm:prSet>
      <dgm:spPr/>
    </dgm:pt>
    <dgm:pt modelId="{DC840B6A-678E-41B8-BBE4-4947B7B2ED13}" type="pres">
      <dgm:prSet presAssocID="{3D437A3C-B5FD-4675-9EB9-4FC30D893FC3}" presName="FiveNodes_1" presStyleLbl="node1" presStyleIdx="0" presStyleCnt="5">
        <dgm:presLayoutVars>
          <dgm:bulletEnabled val="1"/>
        </dgm:presLayoutVars>
      </dgm:prSet>
      <dgm:spPr/>
    </dgm:pt>
    <dgm:pt modelId="{1F420D9E-A7C1-454E-B2CB-48A04761DC7B}" type="pres">
      <dgm:prSet presAssocID="{3D437A3C-B5FD-4675-9EB9-4FC30D893FC3}" presName="FiveNodes_2" presStyleLbl="node1" presStyleIdx="1" presStyleCnt="5">
        <dgm:presLayoutVars>
          <dgm:bulletEnabled val="1"/>
        </dgm:presLayoutVars>
      </dgm:prSet>
      <dgm:spPr/>
    </dgm:pt>
    <dgm:pt modelId="{18E087D0-CAD6-4FE2-AB31-8E3447BB3CC4}" type="pres">
      <dgm:prSet presAssocID="{3D437A3C-B5FD-4675-9EB9-4FC30D893FC3}" presName="FiveNodes_3" presStyleLbl="node1" presStyleIdx="2" presStyleCnt="5">
        <dgm:presLayoutVars>
          <dgm:bulletEnabled val="1"/>
        </dgm:presLayoutVars>
      </dgm:prSet>
      <dgm:spPr/>
    </dgm:pt>
    <dgm:pt modelId="{20297C1D-594D-425F-B88B-D75091BA03C8}" type="pres">
      <dgm:prSet presAssocID="{3D437A3C-B5FD-4675-9EB9-4FC30D893FC3}" presName="FiveNodes_4" presStyleLbl="node1" presStyleIdx="3" presStyleCnt="5">
        <dgm:presLayoutVars>
          <dgm:bulletEnabled val="1"/>
        </dgm:presLayoutVars>
      </dgm:prSet>
      <dgm:spPr/>
    </dgm:pt>
    <dgm:pt modelId="{D047017E-703B-4FB1-BF91-2536D0D188D2}" type="pres">
      <dgm:prSet presAssocID="{3D437A3C-B5FD-4675-9EB9-4FC30D893FC3}" presName="FiveNodes_5" presStyleLbl="node1" presStyleIdx="4" presStyleCnt="5">
        <dgm:presLayoutVars>
          <dgm:bulletEnabled val="1"/>
        </dgm:presLayoutVars>
      </dgm:prSet>
      <dgm:spPr/>
    </dgm:pt>
    <dgm:pt modelId="{C9FD5338-15BF-4E3C-A5B4-66A8A2F6866B}" type="pres">
      <dgm:prSet presAssocID="{3D437A3C-B5FD-4675-9EB9-4FC30D893FC3}" presName="FiveConn_1-2" presStyleLbl="fgAccFollowNode1" presStyleIdx="0" presStyleCnt="4">
        <dgm:presLayoutVars>
          <dgm:bulletEnabled val="1"/>
        </dgm:presLayoutVars>
      </dgm:prSet>
      <dgm:spPr/>
    </dgm:pt>
    <dgm:pt modelId="{77CB22C9-97DB-4C96-86D6-306EAE34855D}" type="pres">
      <dgm:prSet presAssocID="{3D437A3C-B5FD-4675-9EB9-4FC30D893FC3}" presName="FiveConn_2-3" presStyleLbl="fgAccFollowNode1" presStyleIdx="1" presStyleCnt="4">
        <dgm:presLayoutVars>
          <dgm:bulletEnabled val="1"/>
        </dgm:presLayoutVars>
      </dgm:prSet>
      <dgm:spPr/>
    </dgm:pt>
    <dgm:pt modelId="{674B3137-EBB7-4E5D-9F58-E3A68711F4E0}" type="pres">
      <dgm:prSet presAssocID="{3D437A3C-B5FD-4675-9EB9-4FC30D893FC3}" presName="FiveConn_3-4" presStyleLbl="fgAccFollowNode1" presStyleIdx="2" presStyleCnt="4">
        <dgm:presLayoutVars>
          <dgm:bulletEnabled val="1"/>
        </dgm:presLayoutVars>
      </dgm:prSet>
      <dgm:spPr/>
    </dgm:pt>
    <dgm:pt modelId="{104598F3-765A-4E19-8844-EA0D9020A950}" type="pres">
      <dgm:prSet presAssocID="{3D437A3C-B5FD-4675-9EB9-4FC30D893FC3}" presName="FiveConn_4-5" presStyleLbl="fgAccFollowNode1" presStyleIdx="3" presStyleCnt="4">
        <dgm:presLayoutVars>
          <dgm:bulletEnabled val="1"/>
        </dgm:presLayoutVars>
      </dgm:prSet>
      <dgm:spPr/>
    </dgm:pt>
    <dgm:pt modelId="{3E2722AC-C6AA-4580-945E-293607E8B160}" type="pres">
      <dgm:prSet presAssocID="{3D437A3C-B5FD-4675-9EB9-4FC30D893FC3}" presName="FiveNodes_1_text" presStyleLbl="node1" presStyleIdx="4" presStyleCnt="5">
        <dgm:presLayoutVars>
          <dgm:bulletEnabled val="1"/>
        </dgm:presLayoutVars>
      </dgm:prSet>
      <dgm:spPr/>
    </dgm:pt>
    <dgm:pt modelId="{21B7CDAB-DCB2-47A2-9AA6-09EC809F3525}" type="pres">
      <dgm:prSet presAssocID="{3D437A3C-B5FD-4675-9EB9-4FC30D893FC3}" presName="FiveNodes_2_text" presStyleLbl="node1" presStyleIdx="4" presStyleCnt="5">
        <dgm:presLayoutVars>
          <dgm:bulletEnabled val="1"/>
        </dgm:presLayoutVars>
      </dgm:prSet>
      <dgm:spPr/>
    </dgm:pt>
    <dgm:pt modelId="{DFB04495-149A-4AF9-A1D1-668CDE91EE84}" type="pres">
      <dgm:prSet presAssocID="{3D437A3C-B5FD-4675-9EB9-4FC30D893FC3}" presName="FiveNodes_3_text" presStyleLbl="node1" presStyleIdx="4" presStyleCnt="5">
        <dgm:presLayoutVars>
          <dgm:bulletEnabled val="1"/>
        </dgm:presLayoutVars>
      </dgm:prSet>
      <dgm:spPr/>
    </dgm:pt>
    <dgm:pt modelId="{73C0D65B-7074-4A81-84D0-F3419721E4C6}" type="pres">
      <dgm:prSet presAssocID="{3D437A3C-B5FD-4675-9EB9-4FC30D893FC3}" presName="FiveNodes_4_text" presStyleLbl="node1" presStyleIdx="4" presStyleCnt="5">
        <dgm:presLayoutVars>
          <dgm:bulletEnabled val="1"/>
        </dgm:presLayoutVars>
      </dgm:prSet>
      <dgm:spPr/>
    </dgm:pt>
    <dgm:pt modelId="{DEA80F60-4765-42A9-8721-E83963F95922}" type="pres">
      <dgm:prSet presAssocID="{3D437A3C-B5FD-4675-9EB9-4FC30D893FC3}" presName="FiveNodes_5_text" presStyleLbl="node1" presStyleIdx="4" presStyleCnt="5">
        <dgm:presLayoutVars>
          <dgm:bulletEnabled val="1"/>
        </dgm:presLayoutVars>
      </dgm:prSet>
      <dgm:spPr/>
    </dgm:pt>
  </dgm:ptLst>
  <dgm:cxnLst>
    <dgm:cxn modelId="{573F0008-82E7-4032-BE43-738744E3E9C0}" srcId="{3D437A3C-B5FD-4675-9EB9-4FC30D893FC3}" destId="{441A55E1-A16B-49C1-B0CA-A4F68F3A6022}" srcOrd="1" destOrd="0" parTransId="{85F181C9-523F-4E99-9D0A-06C64D080FE3}" sibTransId="{672A8BB3-9E2D-45D7-8EC5-3E97E74D47FB}"/>
    <dgm:cxn modelId="{2E92D922-219E-43AD-AD3D-CA2BAD5F79F1}" type="presOf" srcId="{290A0E4A-2FE9-49D5-B853-DB69C2B13DD4}" destId="{18E087D0-CAD6-4FE2-AB31-8E3447BB3CC4}" srcOrd="0" destOrd="0" presId="urn:microsoft.com/office/officeart/2005/8/layout/vProcess5"/>
    <dgm:cxn modelId="{F27F9B39-B7AB-4C2A-899A-530522F8EC22}" type="presOf" srcId="{672A8BB3-9E2D-45D7-8EC5-3E97E74D47FB}" destId="{77CB22C9-97DB-4C96-86D6-306EAE34855D}" srcOrd="0" destOrd="0" presId="urn:microsoft.com/office/officeart/2005/8/layout/vProcess5"/>
    <dgm:cxn modelId="{87552348-49D2-48E7-88F8-9392B85BE4B7}" type="presOf" srcId="{441A55E1-A16B-49C1-B0CA-A4F68F3A6022}" destId="{1F420D9E-A7C1-454E-B2CB-48A04761DC7B}" srcOrd="0" destOrd="0" presId="urn:microsoft.com/office/officeart/2005/8/layout/vProcess5"/>
    <dgm:cxn modelId="{0A72146A-E4BF-4087-BF53-C75D916BC6E6}" type="presOf" srcId="{EA2C4F20-2CCA-485C-BC69-F1C88C0B547D}" destId="{C9FD5338-15BF-4E3C-A5B4-66A8A2F6866B}" srcOrd="0" destOrd="0" presId="urn:microsoft.com/office/officeart/2005/8/layout/vProcess5"/>
    <dgm:cxn modelId="{7954724A-A11E-46A5-975C-518E4C44049B}" type="presOf" srcId="{3FF20136-BB3B-40C6-A2E9-17B6F547FE16}" destId="{73C0D65B-7074-4A81-84D0-F3419721E4C6}" srcOrd="1" destOrd="0" presId="urn:microsoft.com/office/officeart/2005/8/layout/vProcess5"/>
    <dgm:cxn modelId="{ED8B4F80-6483-4158-A3A9-D9CBDEACBDB7}" srcId="{3D437A3C-B5FD-4675-9EB9-4FC30D893FC3}" destId="{F26CF7BD-116E-46CE-973C-C02966101D58}" srcOrd="0" destOrd="0" parTransId="{7703B6B0-A2DA-4D0C-83E6-C0B346CE52C7}" sibTransId="{EA2C4F20-2CCA-485C-BC69-F1C88C0B547D}"/>
    <dgm:cxn modelId="{7F0FCB8A-0AF6-48EF-856B-1A2B6F6FCE38}" type="presOf" srcId="{F26CF7BD-116E-46CE-973C-C02966101D58}" destId="{3E2722AC-C6AA-4580-945E-293607E8B160}" srcOrd="1" destOrd="0" presId="urn:microsoft.com/office/officeart/2005/8/layout/vProcess5"/>
    <dgm:cxn modelId="{8AB3C7A6-48D3-4D26-A2DF-2DB2382AF229}" type="presOf" srcId="{290A0E4A-2FE9-49D5-B853-DB69C2B13DD4}" destId="{DFB04495-149A-4AF9-A1D1-668CDE91EE84}" srcOrd="1" destOrd="0" presId="urn:microsoft.com/office/officeart/2005/8/layout/vProcess5"/>
    <dgm:cxn modelId="{914AF8AA-2377-460A-B431-E1CC3C691196}" srcId="{3D437A3C-B5FD-4675-9EB9-4FC30D893FC3}" destId="{3FF20136-BB3B-40C6-A2E9-17B6F547FE16}" srcOrd="3" destOrd="0" parTransId="{A1CFC84F-6F2C-4230-B279-FD9DF035C675}" sibTransId="{9865D84E-F530-4710-9F9E-080EB470BB79}"/>
    <dgm:cxn modelId="{E9720BB7-EAC5-494F-A492-D296EB027BDA}" type="presOf" srcId="{9865D84E-F530-4710-9F9E-080EB470BB79}" destId="{104598F3-765A-4E19-8844-EA0D9020A950}" srcOrd="0" destOrd="0" presId="urn:microsoft.com/office/officeart/2005/8/layout/vProcess5"/>
    <dgm:cxn modelId="{9A0251BC-B233-4FB1-84EF-C79E9BD698BB}" type="presOf" srcId="{1DD30848-6CB7-4E4E-9CDA-7F05215BAF07}" destId="{D047017E-703B-4FB1-BF91-2536D0D188D2}" srcOrd="0" destOrd="0" presId="urn:microsoft.com/office/officeart/2005/8/layout/vProcess5"/>
    <dgm:cxn modelId="{80DE63C6-A271-42B2-B911-E50EA0593780}" type="presOf" srcId="{3FF20136-BB3B-40C6-A2E9-17B6F547FE16}" destId="{20297C1D-594D-425F-B88B-D75091BA03C8}" srcOrd="0" destOrd="0" presId="urn:microsoft.com/office/officeart/2005/8/layout/vProcess5"/>
    <dgm:cxn modelId="{18E2F7C6-02BA-42C7-A361-8776F04FA153}" type="presOf" srcId="{1DD30848-6CB7-4E4E-9CDA-7F05215BAF07}" destId="{DEA80F60-4765-42A9-8721-E83963F95922}" srcOrd="1" destOrd="0" presId="urn:microsoft.com/office/officeart/2005/8/layout/vProcess5"/>
    <dgm:cxn modelId="{6CADF3D0-9CA1-42E3-BD9E-869F69348337}" type="presOf" srcId="{3D437A3C-B5FD-4675-9EB9-4FC30D893FC3}" destId="{B903DA36-BBB1-4FBF-B2B0-D2A78E5976D8}" srcOrd="0" destOrd="0" presId="urn:microsoft.com/office/officeart/2005/8/layout/vProcess5"/>
    <dgm:cxn modelId="{4BEAA0D2-CCA3-4ABC-BE11-B40C49A9FBC9}" srcId="{3D437A3C-B5FD-4675-9EB9-4FC30D893FC3}" destId="{1DD30848-6CB7-4E4E-9CDA-7F05215BAF07}" srcOrd="4" destOrd="0" parTransId="{154D34B3-B4DB-43A5-97A1-4CD95B7D558F}" sibTransId="{657A5E2A-E1F1-490A-A4B2-8A043024AB7B}"/>
    <dgm:cxn modelId="{A6B3B4E3-8086-403C-83AD-5A57E0CDE512}" type="presOf" srcId="{441A55E1-A16B-49C1-B0CA-A4F68F3A6022}" destId="{21B7CDAB-DCB2-47A2-9AA6-09EC809F3525}" srcOrd="1" destOrd="0" presId="urn:microsoft.com/office/officeart/2005/8/layout/vProcess5"/>
    <dgm:cxn modelId="{E41E09E5-15C0-464F-A88E-10E4C5478ADA}" type="presOf" srcId="{F26CF7BD-116E-46CE-973C-C02966101D58}" destId="{DC840B6A-678E-41B8-BBE4-4947B7B2ED13}" srcOrd="0" destOrd="0" presId="urn:microsoft.com/office/officeart/2005/8/layout/vProcess5"/>
    <dgm:cxn modelId="{06E4DFEC-7A01-45ED-B9A7-61BCB6AAC5CF}" srcId="{3D437A3C-B5FD-4675-9EB9-4FC30D893FC3}" destId="{290A0E4A-2FE9-49D5-B853-DB69C2B13DD4}" srcOrd="2" destOrd="0" parTransId="{98B3A807-D97E-4E62-B376-17874158F77B}" sibTransId="{A33765A7-6939-4801-BD57-F7B07E46FE0D}"/>
    <dgm:cxn modelId="{FF0099EF-BC68-43B5-9822-EB3AC45A11C6}" type="presOf" srcId="{A33765A7-6939-4801-BD57-F7B07E46FE0D}" destId="{674B3137-EBB7-4E5D-9F58-E3A68711F4E0}" srcOrd="0" destOrd="0" presId="urn:microsoft.com/office/officeart/2005/8/layout/vProcess5"/>
    <dgm:cxn modelId="{F0436D21-C124-43F6-BF5B-A3198F6F7B72}" type="presParOf" srcId="{B903DA36-BBB1-4FBF-B2B0-D2A78E5976D8}" destId="{98B842E6-AA27-4E8E-A8D7-050E42C3EC00}" srcOrd="0" destOrd="0" presId="urn:microsoft.com/office/officeart/2005/8/layout/vProcess5"/>
    <dgm:cxn modelId="{8D150BD8-3F58-4CEF-9128-D17747A6DB74}" type="presParOf" srcId="{B903DA36-BBB1-4FBF-B2B0-D2A78E5976D8}" destId="{DC840B6A-678E-41B8-BBE4-4947B7B2ED13}" srcOrd="1" destOrd="0" presId="urn:microsoft.com/office/officeart/2005/8/layout/vProcess5"/>
    <dgm:cxn modelId="{5ADB8558-F90F-4B3D-9406-1418411E7B31}" type="presParOf" srcId="{B903DA36-BBB1-4FBF-B2B0-D2A78E5976D8}" destId="{1F420D9E-A7C1-454E-B2CB-48A04761DC7B}" srcOrd="2" destOrd="0" presId="urn:microsoft.com/office/officeart/2005/8/layout/vProcess5"/>
    <dgm:cxn modelId="{225008C6-B202-416D-9566-0C1F4DB90BB8}" type="presParOf" srcId="{B903DA36-BBB1-4FBF-B2B0-D2A78E5976D8}" destId="{18E087D0-CAD6-4FE2-AB31-8E3447BB3CC4}" srcOrd="3" destOrd="0" presId="urn:microsoft.com/office/officeart/2005/8/layout/vProcess5"/>
    <dgm:cxn modelId="{5D353060-2FE4-4792-AB42-86A879934E35}" type="presParOf" srcId="{B903DA36-BBB1-4FBF-B2B0-D2A78E5976D8}" destId="{20297C1D-594D-425F-B88B-D75091BA03C8}" srcOrd="4" destOrd="0" presId="urn:microsoft.com/office/officeart/2005/8/layout/vProcess5"/>
    <dgm:cxn modelId="{D599DB2A-2E6D-4BF4-B937-C612BCB56EC9}" type="presParOf" srcId="{B903DA36-BBB1-4FBF-B2B0-D2A78E5976D8}" destId="{D047017E-703B-4FB1-BF91-2536D0D188D2}" srcOrd="5" destOrd="0" presId="urn:microsoft.com/office/officeart/2005/8/layout/vProcess5"/>
    <dgm:cxn modelId="{552DBFC8-4A7F-4894-85B3-6A53879CE3D2}" type="presParOf" srcId="{B903DA36-BBB1-4FBF-B2B0-D2A78E5976D8}" destId="{C9FD5338-15BF-4E3C-A5B4-66A8A2F6866B}" srcOrd="6" destOrd="0" presId="urn:microsoft.com/office/officeart/2005/8/layout/vProcess5"/>
    <dgm:cxn modelId="{7AB70CCF-7894-4DF2-8F14-C29C18EE350C}" type="presParOf" srcId="{B903DA36-BBB1-4FBF-B2B0-D2A78E5976D8}" destId="{77CB22C9-97DB-4C96-86D6-306EAE34855D}" srcOrd="7" destOrd="0" presId="urn:microsoft.com/office/officeart/2005/8/layout/vProcess5"/>
    <dgm:cxn modelId="{C00A5479-AE20-4456-8D5C-59BDFE4C25DB}" type="presParOf" srcId="{B903DA36-BBB1-4FBF-B2B0-D2A78E5976D8}" destId="{674B3137-EBB7-4E5D-9F58-E3A68711F4E0}" srcOrd="8" destOrd="0" presId="urn:microsoft.com/office/officeart/2005/8/layout/vProcess5"/>
    <dgm:cxn modelId="{B8D85731-18D6-482A-80C5-03BD3DDF7D3C}" type="presParOf" srcId="{B903DA36-BBB1-4FBF-B2B0-D2A78E5976D8}" destId="{104598F3-765A-4E19-8844-EA0D9020A950}" srcOrd="9" destOrd="0" presId="urn:microsoft.com/office/officeart/2005/8/layout/vProcess5"/>
    <dgm:cxn modelId="{FDB7BF1E-B239-4C18-AEE8-AD75F33063BE}" type="presParOf" srcId="{B903DA36-BBB1-4FBF-B2B0-D2A78E5976D8}" destId="{3E2722AC-C6AA-4580-945E-293607E8B160}" srcOrd="10" destOrd="0" presId="urn:microsoft.com/office/officeart/2005/8/layout/vProcess5"/>
    <dgm:cxn modelId="{72D5578D-7985-4D33-8446-7F19D751516F}" type="presParOf" srcId="{B903DA36-BBB1-4FBF-B2B0-D2A78E5976D8}" destId="{21B7CDAB-DCB2-47A2-9AA6-09EC809F3525}" srcOrd="11" destOrd="0" presId="urn:microsoft.com/office/officeart/2005/8/layout/vProcess5"/>
    <dgm:cxn modelId="{AAB9A1FD-9732-4C13-A92A-30AB97498408}" type="presParOf" srcId="{B903DA36-BBB1-4FBF-B2B0-D2A78E5976D8}" destId="{DFB04495-149A-4AF9-A1D1-668CDE91EE84}" srcOrd="12" destOrd="0" presId="urn:microsoft.com/office/officeart/2005/8/layout/vProcess5"/>
    <dgm:cxn modelId="{F74A276F-3085-4E3B-BBBC-FD1E284EE703}" type="presParOf" srcId="{B903DA36-BBB1-4FBF-B2B0-D2A78E5976D8}" destId="{73C0D65B-7074-4A81-84D0-F3419721E4C6}" srcOrd="13" destOrd="0" presId="urn:microsoft.com/office/officeart/2005/8/layout/vProcess5"/>
    <dgm:cxn modelId="{2480932D-F8A5-4436-9B9F-FE979963FE47}" type="presParOf" srcId="{B903DA36-BBB1-4FBF-B2B0-D2A78E5976D8}" destId="{DEA80F60-4765-42A9-8721-E83963F95922}" srcOrd="14" destOrd="0" presId="urn:microsoft.com/office/officeart/2005/8/layout/vProcess5"/>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D39351C1-FF38-43A1-BFAF-85A79CD5A842}" type="doc">
      <dgm:prSet loTypeId="urn:microsoft.com/office/officeart/2018/2/layout/IconVerticalSolidList" loCatId="icon" qsTypeId="urn:microsoft.com/office/officeart/2005/8/quickstyle/simple1" qsCatId="simple" csTypeId="urn:microsoft.com/office/officeart/2005/8/colors/accent2_2" csCatId="accent2" phldr="1"/>
      <dgm:spPr/>
      <dgm:t>
        <a:bodyPr/>
        <a:lstStyle/>
        <a:p>
          <a:endParaRPr lang="en-US"/>
        </a:p>
      </dgm:t>
    </dgm:pt>
    <dgm:pt modelId="{2987A2A9-0721-4BEA-8A3E-7B802CD45F3B}">
      <dgm:prSet/>
      <dgm:spPr/>
      <dgm:t>
        <a:bodyPr/>
        <a:lstStyle/>
        <a:p>
          <a:r>
            <a:rPr lang="en-US" baseline="0"/>
            <a:t>Provision is protected</a:t>
          </a:r>
          <a:endParaRPr lang="en-US"/>
        </a:p>
      </dgm:t>
    </dgm:pt>
    <dgm:pt modelId="{9E66FCB3-E147-4E53-8D47-9C7B2562CFDA}" type="parTrans" cxnId="{D33B4190-5AD1-4C43-8ECC-42CB8200CF45}">
      <dgm:prSet/>
      <dgm:spPr/>
      <dgm:t>
        <a:bodyPr/>
        <a:lstStyle/>
        <a:p>
          <a:endParaRPr lang="en-US"/>
        </a:p>
      </dgm:t>
    </dgm:pt>
    <dgm:pt modelId="{23ADD077-5911-41D9-B404-37B97C215DBB}" type="sibTrans" cxnId="{D33B4190-5AD1-4C43-8ECC-42CB8200CF45}">
      <dgm:prSet/>
      <dgm:spPr/>
      <dgm:t>
        <a:bodyPr/>
        <a:lstStyle/>
        <a:p>
          <a:endParaRPr lang="en-US"/>
        </a:p>
      </dgm:t>
    </dgm:pt>
    <dgm:pt modelId="{B439DFC4-1C78-4B84-ADE0-07A73E4739CB}">
      <dgm:prSet/>
      <dgm:spPr/>
      <dgm:t>
        <a:bodyPr/>
        <a:lstStyle/>
        <a:p>
          <a:r>
            <a:rPr lang="en-US" baseline="0"/>
            <a:t>Provision specified is legally enforceable against public bodies</a:t>
          </a:r>
          <a:endParaRPr lang="en-US"/>
        </a:p>
      </dgm:t>
    </dgm:pt>
    <dgm:pt modelId="{020334B9-D794-4047-A28E-B9D290E9A2E2}" type="parTrans" cxnId="{027569EF-8A72-4FFF-8370-619FA9E28A85}">
      <dgm:prSet/>
      <dgm:spPr/>
      <dgm:t>
        <a:bodyPr/>
        <a:lstStyle/>
        <a:p>
          <a:endParaRPr lang="en-US"/>
        </a:p>
      </dgm:t>
    </dgm:pt>
    <dgm:pt modelId="{59A77667-8F5D-448F-80C6-501D3CC5EC52}" type="sibTrans" cxnId="{027569EF-8A72-4FFF-8370-619FA9E28A85}">
      <dgm:prSet/>
      <dgm:spPr/>
      <dgm:t>
        <a:bodyPr/>
        <a:lstStyle/>
        <a:p>
          <a:endParaRPr lang="en-US"/>
        </a:p>
      </dgm:t>
    </dgm:pt>
    <dgm:pt modelId="{D829EA16-9B63-4505-BF5F-F3A13394CFCD}">
      <dgm:prSet/>
      <dgm:spPr/>
      <dgm:t>
        <a:bodyPr/>
        <a:lstStyle/>
        <a:p>
          <a:r>
            <a:rPr lang="en-US" baseline="0"/>
            <a:t>Local Education Authorities are responsible for delivering and arranging special educational provision AND placement  </a:t>
          </a:r>
          <a:endParaRPr lang="en-US"/>
        </a:p>
      </dgm:t>
    </dgm:pt>
    <dgm:pt modelId="{75E29B37-2822-46DA-A0EA-15F67E6B0D30}" type="parTrans" cxnId="{6E6F1523-5D4D-4256-8F8F-6B553A7334FF}">
      <dgm:prSet/>
      <dgm:spPr/>
      <dgm:t>
        <a:bodyPr/>
        <a:lstStyle/>
        <a:p>
          <a:endParaRPr lang="en-US"/>
        </a:p>
      </dgm:t>
    </dgm:pt>
    <dgm:pt modelId="{29F9E25E-1551-490F-881F-161DE6E22A8C}" type="sibTrans" cxnId="{6E6F1523-5D4D-4256-8F8F-6B553A7334FF}">
      <dgm:prSet/>
      <dgm:spPr/>
      <dgm:t>
        <a:bodyPr/>
        <a:lstStyle/>
        <a:p>
          <a:endParaRPr lang="en-US"/>
        </a:p>
      </dgm:t>
    </dgm:pt>
    <dgm:pt modelId="{109AF6A2-F154-4BA4-9EA5-4D48749DE32B}">
      <dgm:prSet/>
      <dgm:spPr/>
      <dgm:t>
        <a:bodyPr/>
        <a:lstStyle/>
        <a:p>
          <a:r>
            <a:rPr lang="en-US" baseline="0"/>
            <a:t>There is no limit to the special educational provision specified </a:t>
          </a:r>
          <a:endParaRPr lang="en-US"/>
        </a:p>
      </dgm:t>
    </dgm:pt>
    <dgm:pt modelId="{92CFE8ED-A559-4D14-9F7F-775C22F50E44}" type="parTrans" cxnId="{87FE3FC1-7530-468F-A630-4D6D76D16870}">
      <dgm:prSet/>
      <dgm:spPr/>
      <dgm:t>
        <a:bodyPr/>
        <a:lstStyle/>
        <a:p>
          <a:endParaRPr lang="en-US"/>
        </a:p>
      </dgm:t>
    </dgm:pt>
    <dgm:pt modelId="{AB56EF35-CCD4-454A-B70A-0F2F9C01DC96}" type="sibTrans" cxnId="{87FE3FC1-7530-468F-A630-4D6D76D16870}">
      <dgm:prSet/>
      <dgm:spPr/>
      <dgm:t>
        <a:bodyPr/>
        <a:lstStyle/>
        <a:p>
          <a:endParaRPr lang="en-US"/>
        </a:p>
      </dgm:t>
    </dgm:pt>
    <dgm:pt modelId="{41CA0FEA-18BF-460E-B09F-8295DB57E961}">
      <dgm:prSet/>
      <dgm:spPr/>
      <dgm:t>
        <a:bodyPr/>
        <a:lstStyle/>
        <a:p>
          <a:r>
            <a:rPr lang="en-US" baseline="0"/>
            <a:t>It is no defence that there are budget/ NHS/service cuts</a:t>
          </a:r>
          <a:endParaRPr lang="en-US"/>
        </a:p>
      </dgm:t>
    </dgm:pt>
    <dgm:pt modelId="{68793376-42BF-452C-AF37-5C12594ED1A1}" type="parTrans" cxnId="{36F37D5A-28C9-4124-9C2C-85027A0E1590}">
      <dgm:prSet/>
      <dgm:spPr/>
      <dgm:t>
        <a:bodyPr/>
        <a:lstStyle/>
        <a:p>
          <a:endParaRPr lang="en-US"/>
        </a:p>
      </dgm:t>
    </dgm:pt>
    <dgm:pt modelId="{F7EDAE92-094D-4159-AADD-161637460238}" type="sibTrans" cxnId="{36F37D5A-28C9-4124-9C2C-85027A0E1590}">
      <dgm:prSet/>
      <dgm:spPr/>
      <dgm:t>
        <a:bodyPr/>
        <a:lstStyle/>
        <a:p>
          <a:endParaRPr lang="en-US"/>
        </a:p>
      </dgm:t>
    </dgm:pt>
    <dgm:pt modelId="{688F3795-DDB5-49A0-BCC0-706D6D2D5F41}" type="pres">
      <dgm:prSet presAssocID="{D39351C1-FF38-43A1-BFAF-85A79CD5A842}" presName="root" presStyleCnt="0">
        <dgm:presLayoutVars>
          <dgm:dir/>
          <dgm:resizeHandles val="exact"/>
        </dgm:presLayoutVars>
      </dgm:prSet>
      <dgm:spPr/>
    </dgm:pt>
    <dgm:pt modelId="{E34CC517-86F7-4CFF-8E7F-2D03BAA1971F}" type="pres">
      <dgm:prSet presAssocID="{2987A2A9-0721-4BEA-8A3E-7B802CD45F3B}" presName="compNode" presStyleCnt="0"/>
      <dgm:spPr/>
    </dgm:pt>
    <dgm:pt modelId="{F4E79B55-5F3C-422B-B5B6-B6C2AA28A896}" type="pres">
      <dgm:prSet presAssocID="{2987A2A9-0721-4BEA-8A3E-7B802CD45F3B}" presName="bgRect" presStyleLbl="bgShp" presStyleIdx="0" presStyleCnt="5"/>
      <dgm:spPr/>
    </dgm:pt>
    <dgm:pt modelId="{E1ADDE21-0778-4EA3-80C5-43722DD82C22}" type="pres">
      <dgm:prSet presAssocID="{2987A2A9-0721-4BEA-8A3E-7B802CD45F3B}" presName="iconRect" presStyleLbl="node1" presStyleIdx="0" presStyleCnt="5"/>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Checkmark"/>
        </a:ext>
      </dgm:extLst>
    </dgm:pt>
    <dgm:pt modelId="{F67EAE0F-E35A-4A74-AF20-907DBB141A08}" type="pres">
      <dgm:prSet presAssocID="{2987A2A9-0721-4BEA-8A3E-7B802CD45F3B}" presName="spaceRect" presStyleCnt="0"/>
      <dgm:spPr/>
    </dgm:pt>
    <dgm:pt modelId="{FFE9ADB7-2AFF-4A82-B615-ACF26C7DB061}" type="pres">
      <dgm:prSet presAssocID="{2987A2A9-0721-4BEA-8A3E-7B802CD45F3B}" presName="parTx" presStyleLbl="revTx" presStyleIdx="0" presStyleCnt="5">
        <dgm:presLayoutVars>
          <dgm:chMax val="0"/>
          <dgm:chPref val="0"/>
        </dgm:presLayoutVars>
      </dgm:prSet>
      <dgm:spPr/>
    </dgm:pt>
    <dgm:pt modelId="{95D2CC73-1FA7-49CF-932A-2EB8E3BBB4EF}" type="pres">
      <dgm:prSet presAssocID="{23ADD077-5911-41D9-B404-37B97C215DBB}" presName="sibTrans" presStyleCnt="0"/>
      <dgm:spPr/>
    </dgm:pt>
    <dgm:pt modelId="{ACE17A34-07CE-4435-8376-9976DB7ED178}" type="pres">
      <dgm:prSet presAssocID="{B439DFC4-1C78-4B84-ADE0-07A73E4739CB}" presName="compNode" presStyleCnt="0"/>
      <dgm:spPr/>
    </dgm:pt>
    <dgm:pt modelId="{B51EAB29-930E-4EEC-A85A-58C4A2B0770C}" type="pres">
      <dgm:prSet presAssocID="{B439DFC4-1C78-4B84-ADE0-07A73E4739CB}" presName="bgRect" presStyleLbl="bgShp" presStyleIdx="1" presStyleCnt="5"/>
      <dgm:spPr/>
    </dgm:pt>
    <dgm:pt modelId="{26A8A7FA-EA87-4153-BD05-80E481BA5DAA}" type="pres">
      <dgm:prSet presAssocID="{B439DFC4-1C78-4B84-ADE0-07A73E4739CB}" presName="iconRect" presStyleLbl="node1" presStyleIdx="1" presStyleCnt="5"/>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Scales of Justice"/>
        </a:ext>
      </dgm:extLst>
    </dgm:pt>
    <dgm:pt modelId="{E358862F-312A-48B8-9E6F-E7C4BB38FF12}" type="pres">
      <dgm:prSet presAssocID="{B439DFC4-1C78-4B84-ADE0-07A73E4739CB}" presName="spaceRect" presStyleCnt="0"/>
      <dgm:spPr/>
    </dgm:pt>
    <dgm:pt modelId="{6D95BB0B-B9F5-4AD1-80EF-2701C3DB5C9C}" type="pres">
      <dgm:prSet presAssocID="{B439DFC4-1C78-4B84-ADE0-07A73E4739CB}" presName="parTx" presStyleLbl="revTx" presStyleIdx="1" presStyleCnt="5">
        <dgm:presLayoutVars>
          <dgm:chMax val="0"/>
          <dgm:chPref val="0"/>
        </dgm:presLayoutVars>
      </dgm:prSet>
      <dgm:spPr/>
    </dgm:pt>
    <dgm:pt modelId="{14D3208E-FF19-4F7F-85E0-6455AC4CBAC8}" type="pres">
      <dgm:prSet presAssocID="{59A77667-8F5D-448F-80C6-501D3CC5EC52}" presName="sibTrans" presStyleCnt="0"/>
      <dgm:spPr/>
    </dgm:pt>
    <dgm:pt modelId="{FC14D5E4-CDFB-4307-B4F7-92E2590587C3}" type="pres">
      <dgm:prSet presAssocID="{D829EA16-9B63-4505-BF5F-F3A13394CFCD}" presName="compNode" presStyleCnt="0"/>
      <dgm:spPr/>
    </dgm:pt>
    <dgm:pt modelId="{96B2FF8E-EC72-43BC-BCC6-C6DD47443AAE}" type="pres">
      <dgm:prSet presAssocID="{D829EA16-9B63-4505-BF5F-F3A13394CFCD}" presName="bgRect" presStyleLbl="bgShp" presStyleIdx="2" presStyleCnt="5"/>
      <dgm:spPr/>
    </dgm:pt>
    <dgm:pt modelId="{6DFB223A-DE90-4F94-BCA4-B1BB80B2128C}" type="pres">
      <dgm:prSet presAssocID="{D829EA16-9B63-4505-BF5F-F3A13394CFCD}" presName="iconRect" presStyleLbl="node1" presStyleIdx="2" presStyleCnt="5"/>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Classroom"/>
        </a:ext>
      </dgm:extLst>
    </dgm:pt>
    <dgm:pt modelId="{F8311BB6-705F-493B-BEB7-DF47808D9772}" type="pres">
      <dgm:prSet presAssocID="{D829EA16-9B63-4505-BF5F-F3A13394CFCD}" presName="spaceRect" presStyleCnt="0"/>
      <dgm:spPr/>
    </dgm:pt>
    <dgm:pt modelId="{7C4A8A8E-75C7-4DBD-A7CE-3DD0048D8CBC}" type="pres">
      <dgm:prSet presAssocID="{D829EA16-9B63-4505-BF5F-F3A13394CFCD}" presName="parTx" presStyleLbl="revTx" presStyleIdx="2" presStyleCnt="5">
        <dgm:presLayoutVars>
          <dgm:chMax val="0"/>
          <dgm:chPref val="0"/>
        </dgm:presLayoutVars>
      </dgm:prSet>
      <dgm:spPr/>
    </dgm:pt>
    <dgm:pt modelId="{C61E46B9-77F3-4A46-9ED0-6B75D2FD728B}" type="pres">
      <dgm:prSet presAssocID="{29F9E25E-1551-490F-881F-161DE6E22A8C}" presName="sibTrans" presStyleCnt="0"/>
      <dgm:spPr/>
    </dgm:pt>
    <dgm:pt modelId="{A6D2722A-B3FC-42E3-90A0-6326B76A40E1}" type="pres">
      <dgm:prSet presAssocID="{109AF6A2-F154-4BA4-9EA5-4D48749DE32B}" presName="compNode" presStyleCnt="0"/>
      <dgm:spPr/>
    </dgm:pt>
    <dgm:pt modelId="{6DFB9475-AC0A-4AA0-8BC8-94346BF4CEBC}" type="pres">
      <dgm:prSet presAssocID="{109AF6A2-F154-4BA4-9EA5-4D48749DE32B}" presName="bgRect" presStyleLbl="bgShp" presStyleIdx="3" presStyleCnt="5"/>
      <dgm:spPr/>
    </dgm:pt>
    <dgm:pt modelId="{2F5A2CE6-8732-4442-9FF1-26CDA4B41A1B}" type="pres">
      <dgm:prSet presAssocID="{109AF6A2-F154-4BA4-9EA5-4D48749DE32B}" presName="iconRect" presStyleLbl="node1" presStyleIdx="3" presStyleCnt="5"/>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Books"/>
        </a:ext>
      </dgm:extLst>
    </dgm:pt>
    <dgm:pt modelId="{2502CE13-965A-417D-8AC4-CBA055F99337}" type="pres">
      <dgm:prSet presAssocID="{109AF6A2-F154-4BA4-9EA5-4D48749DE32B}" presName="spaceRect" presStyleCnt="0"/>
      <dgm:spPr/>
    </dgm:pt>
    <dgm:pt modelId="{2688B408-04C5-450C-9C1B-9D5824BF3E52}" type="pres">
      <dgm:prSet presAssocID="{109AF6A2-F154-4BA4-9EA5-4D48749DE32B}" presName="parTx" presStyleLbl="revTx" presStyleIdx="3" presStyleCnt="5">
        <dgm:presLayoutVars>
          <dgm:chMax val="0"/>
          <dgm:chPref val="0"/>
        </dgm:presLayoutVars>
      </dgm:prSet>
      <dgm:spPr/>
    </dgm:pt>
    <dgm:pt modelId="{CA5DBF47-A59A-4AD9-BAF6-C058AF160230}" type="pres">
      <dgm:prSet presAssocID="{AB56EF35-CCD4-454A-B70A-0F2F9C01DC96}" presName="sibTrans" presStyleCnt="0"/>
      <dgm:spPr/>
    </dgm:pt>
    <dgm:pt modelId="{76D29094-FF87-4792-96BF-D76BFB94F6FC}" type="pres">
      <dgm:prSet presAssocID="{41CA0FEA-18BF-460E-B09F-8295DB57E961}" presName="compNode" presStyleCnt="0"/>
      <dgm:spPr/>
    </dgm:pt>
    <dgm:pt modelId="{6B3DC749-E701-4A5F-99A3-728C30F8D66A}" type="pres">
      <dgm:prSet presAssocID="{41CA0FEA-18BF-460E-B09F-8295DB57E961}" presName="bgRect" presStyleLbl="bgShp" presStyleIdx="4" presStyleCnt="5"/>
      <dgm:spPr/>
    </dgm:pt>
    <dgm:pt modelId="{96F00751-E105-45FC-8B0E-0A06E9EA57EF}" type="pres">
      <dgm:prSet presAssocID="{41CA0FEA-18BF-460E-B09F-8295DB57E961}" presName="iconRect" presStyleLbl="node1" presStyleIdx="4" presStyleCnt="5"/>
      <dgm:spPr>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a:noFill/>
        </a:ln>
      </dgm:spPr>
      <dgm:extLst>
        <a:ext uri="{E40237B7-FDA0-4F09-8148-C483321AD2D9}">
          <dgm14:cNvPr xmlns:dgm14="http://schemas.microsoft.com/office/drawing/2010/diagram" id="0" name="" descr="Dollar"/>
        </a:ext>
      </dgm:extLst>
    </dgm:pt>
    <dgm:pt modelId="{084365C7-8C71-4E53-923D-84EBFCC10525}" type="pres">
      <dgm:prSet presAssocID="{41CA0FEA-18BF-460E-B09F-8295DB57E961}" presName="spaceRect" presStyleCnt="0"/>
      <dgm:spPr/>
    </dgm:pt>
    <dgm:pt modelId="{E1393168-79BC-44CD-A6BA-12CE60DC4FB0}" type="pres">
      <dgm:prSet presAssocID="{41CA0FEA-18BF-460E-B09F-8295DB57E961}" presName="parTx" presStyleLbl="revTx" presStyleIdx="4" presStyleCnt="5">
        <dgm:presLayoutVars>
          <dgm:chMax val="0"/>
          <dgm:chPref val="0"/>
        </dgm:presLayoutVars>
      </dgm:prSet>
      <dgm:spPr/>
    </dgm:pt>
  </dgm:ptLst>
  <dgm:cxnLst>
    <dgm:cxn modelId="{6E6F1523-5D4D-4256-8F8F-6B553A7334FF}" srcId="{D39351C1-FF38-43A1-BFAF-85A79CD5A842}" destId="{D829EA16-9B63-4505-BF5F-F3A13394CFCD}" srcOrd="2" destOrd="0" parTransId="{75E29B37-2822-46DA-A0EA-15F67E6B0D30}" sibTransId="{29F9E25E-1551-490F-881F-161DE6E22A8C}"/>
    <dgm:cxn modelId="{AE8B623D-625E-4E8D-95E6-0474B299A524}" type="presOf" srcId="{2987A2A9-0721-4BEA-8A3E-7B802CD45F3B}" destId="{FFE9ADB7-2AFF-4A82-B615-ACF26C7DB061}" srcOrd="0" destOrd="0" presId="urn:microsoft.com/office/officeart/2018/2/layout/IconVerticalSolidList"/>
    <dgm:cxn modelId="{52BE2A6E-23FC-4E0A-B2FE-2CBB0EF2F7AF}" type="presOf" srcId="{D39351C1-FF38-43A1-BFAF-85A79CD5A842}" destId="{688F3795-DDB5-49A0-BCC0-706D6D2D5F41}" srcOrd="0" destOrd="0" presId="urn:microsoft.com/office/officeart/2018/2/layout/IconVerticalSolidList"/>
    <dgm:cxn modelId="{18B42754-C453-4080-A8E0-28B2F253BBE4}" type="presOf" srcId="{D829EA16-9B63-4505-BF5F-F3A13394CFCD}" destId="{7C4A8A8E-75C7-4DBD-A7CE-3DD0048D8CBC}" srcOrd="0" destOrd="0" presId="urn:microsoft.com/office/officeart/2018/2/layout/IconVerticalSolidList"/>
    <dgm:cxn modelId="{E01C4656-765E-43A1-BF12-1B92E9D6D030}" type="presOf" srcId="{109AF6A2-F154-4BA4-9EA5-4D48749DE32B}" destId="{2688B408-04C5-450C-9C1B-9D5824BF3E52}" srcOrd="0" destOrd="0" presId="urn:microsoft.com/office/officeart/2018/2/layout/IconVerticalSolidList"/>
    <dgm:cxn modelId="{E4389779-B79F-42CA-8E7F-DDB9906829C0}" type="presOf" srcId="{B439DFC4-1C78-4B84-ADE0-07A73E4739CB}" destId="{6D95BB0B-B9F5-4AD1-80EF-2701C3DB5C9C}" srcOrd="0" destOrd="0" presId="urn:microsoft.com/office/officeart/2018/2/layout/IconVerticalSolidList"/>
    <dgm:cxn modelId="{36F37D5A-28C9-4124-9C2C-85027A0E1590}" srcId="{D39351C1-FF38-43A1-BFAF-85A79CD5A842}" destId="{41CA0FEA-18BF-460E-B09F-8295DB57E961}" srcOrd="4" destOrd="0" parTransId="{68793376-42BF-452C-AF37-5C12594ED1A1}" sibTransId="{F7EDAE92-094D-4159-AADD-161637460238}"/>
    <dgm:cxn modelId="{D33B4190-5AD1-4C43-8ECC-42CB8200CF45}" srcId="{D39351C1-FF38-43A1-BFAF-85A79CD5A842}" destId="{2987A2A9-0721-4BEA-8A3E-7B802CD45F3B}" srcOrd="0" destOrd="0" parTransId="{9E66FCB3-E147-4E53-8D47-9C7B2562CFDA}" sibTransId="{23ADD077-5911-41D9-B404-37B97C215DBB}"/>
    <dgm:cxn modelId="{87FE3FC1-7530-468F-A630-4D6D76D16870}" srcId="{D39351C1-FF38-43A1-BFAF-85A79CD5A842}" destId="{109AF6A2-F154-4BA4-9EA5-4D48749DE32B}" srcOrd="3" destOrd="0" parTransId="{92CFE8ED-A559-4D14-9F7F-775C22F50E44}" sibTransId="{AB56EF35-CCD4-454A-B70A-0F2F9C01DC96}"/>
    <dgm:cxn modelId="{3E1FD3DE-2C2D-4DE9-8215-1908EC2419D4}" type="presOf" srcId="{41CA0FEA-18BF-460E-B09F-8295DB57E961}" destId="{E1393168-79BC-44CD-A6BA-12CE60DC4FB0}" srcOrd="0" destOrd="0" presId="urn:microsoft.com/office/officeart/2018/2/layout/IconVerticalSolidList"/>
    <dgm:cxn modelId="{027569EF-8A72-4FFF-8370-619FA9E28A85}" srcId="{D39351C1-FF38-43A1-BFAF-85A79CD5A842}" destId="{B439DFC4-1C78-4B84-ADE0-07A73E4739CB}" srcOrd="1" destOrd="0" parTransId="{020334B9-D794-4047-A28E-B9D290E9A2E2}" sibTransId="{59A77667-8F5D-448F-80C6-501D3CC5EC52}"/>
    <dgm:cxn modelId="{9CBD630E-FC12-4D25-9199-4A903908AEB1}" type="presParOf" srcId="{688F3795-DDB5-49A0-BCC0-706D6D2D5F41}" destId="{E34CC517-86F7-4CFF-8E7F-2D03BAA1971F}" srcOrd="0" destOrd="0" presId="urn:microsoft.com/office/officeart/2018/2/layout/IconVerticalSolidList"/>
    <dgm:cxn modelId="{A5FB74C5-3C32-4B16-BBC0-7F1BAD432AB3}" type="presParOf" srcId="{E34CC517-86F7-4CFF-8E7F-2D03BAA1971F}" destId="{F4E79B55-5F3C-422B-B5B6-B6C2AA28A896}" srcOrd="0" destOrd="0" presId="urn:microsoft.com/office/officeart/2018/2/layout/IconVerticalSolidList"/>
    <dgm:cxn modelId="{5036E0A3-C9F4-4602-81FD-863712C5FEE4}" type="presParOf" srcId="{E34CC517-86F7-4CFF-8E7F-2D03BAA1971F}" destId="{E1ADDE21-0778-4EA3-80C5-43722DD82C22}" srcOrd="1" destOrd="0" presId="urn:microsoft.com/office/officeart/2018/2/layout/IconVerticalSolidList"/>
    <dgm:cxn modelId="{459664F5-206E-40D1-A0E5-18011D54EF3D}" type="presParOf" srcId="{E34CC517-86F7-4CFF-8E7F-2D03BAA1971F}" destId="{F67EAE0F-E35A-4A74-AF20-907DBB141A08}" srcOrd="2" destOrd="0" presId="urn:microsoft.com/office/officeart/2018/2/layout/IconVerticalSolidList"/>
    <dgm:cxn modelId="{74486E41-C062-4651-867A-213EAAEE69DF}" type="presParOf" srcId="{E34CC517-86F7-4CFF-8E7F-2D03BAA1971F}" destId="{FFE9ADB7-2AFF-4A82-B615-ACF26C7DB061}" srcOrd="3" destOrd="0" presId="urn:microsoft.com/office/officeart/2018/2/layout/IconVerticalSolidList"/>
    <dgm:cxn modelId="{FFD952BD-687B-4397-B281-AE3DDBAB1343}" type="presParOf" srcId="{688F3795-DDB5-49A0-BCC0-706D6D2D5F41}" destId="{95D2CC73-1FA7-49CF-932A-2EB8E3BBB4EF}" srcOrd="1" destOrd="0" presId="urn:microsoft.com/office/officeart/2018/2/layout/IconVerticalSolidList"/>
    <dgm:cxn modelId="{0EFA844A-DDCD-48B7-98DD-B467FF3F24DC}" type="presParOf" srcId="{688F3795-DDB5-49A0-BCC0-706D6D2D5F41}" destId="{ACE17A34-07CE-4435-8376-9976DB7ED178}" srcOrd="2" destOrd="0" presId="urn:microsoft.com/office/officeart/2018/2/layout/IconVerticalSolidList"/>
    <dgm:cxn modelId="{2686AB80-8AE9-49D3-B98C-C2F96AD735B4}" type="presParOf" srcId="{ACE17A34-07CE-4435-8376-9976DB7ED178}" destId="{B51EAB29-930E-4EEC-A85A-58C4A2B0770C}" srcOrd="0" destOrd="0" presId="urn:microsoft.com/office/officeart/2018/2/layout/IconVerticalSolidList"/>
    <dgm:cxn modelId="{91536DBB-2274-48E6-90F6-51EA17E5F098}" type="presParOf" srcId="{ACE17A34-07CE-4435-8376-9976DB7ED178}" destId="{26A8A7FA-EA87-4153-BD05-80E481BA5DAA}" srcOrd="1" destOrd="0" presId="urn:microsoft.com/office/officeart/2018/2/layout/IconVerticalSolidList"/>
    <dgm:cxn modelId="{E51B3A2D-0D0F-4B9D-AF97-6744407F4FD1}" type="presParOf" srcId="{ACE17A34-07CE-4435-8376-9976DB7ED178}" destId="{E358862F-312A-48B8-9E6F-E7C4BB38FF12}" srcOrd="2" destOrd="0" presId="urn:microsoft.com/office/officeart/2018/2/layout/IconVerticalSolidList"/>
    <dgm:cxn modelId="{AB6DF3D0-33CE-4FE2-9BCC-8DDC70F9A4AB}" type="presParOf" srcId="{ACE17A34-07CE-4435-8376-9976DB7ED178}" destId="{6D95BB0B-B9F5-4AD1-80EF-2701C3DB5C9C}" srcOrd="3" destOrd="0" presId="urn:microsoft.com/office/officeart/2018/2/layout/IconVerticalSolidList"/>
    <dgm:cxn modelId="{4FB21F40-F498-43D5-A2A1-7AB95D3E5FA6}" type="presParOf" srcId="{688F3795-DDB5-49A0-BCC0-706D6D2D5F41}" destId="{14D3208E-FF19-4F7F-85E0-6455AC4CBAC8}" srcOrd="3" destOrd="0" presId="urn:microsoft.com/office/officeart/2018/2/layout/IconVerticalSolidList"/>
    <dgm:cxn modelId="{11FB9620-C973-4E7F-848B-4E1B7340F774}" type="presParOf" srcId="{688F3795-DDB5-49A0-BCC0-706D6D2D5F41}" destId="{FC14D5E4-CDFB-4307-B4F7-92E2590587C3}" srcOrd="4" destOrd="0" presId="urn:microsoft.com/office/officeart/2018/2/layout/IconVerticalSolidList"/>
    <dgm:cxn modelId="{DB9B45A5-CB88-4F4C-8A6E-4E99DFBCE374}" type="presParOf" srcId="{FC14D5E4-CDFB-4307-B4F7-92E2590587C3}" destId="{96B2FF8E-EC72-43BC-BCC6-C6DD47443AAE}" srcOrd="0" destOrd="0" presId="urn:microsoft.com/office/officeart/2018/2/layout/IconVerticalSolidList"/>
    <dgm:cxn modelId="{08B14BAA-15E6-4DB7-9CB6-A00F39D0530B}" type="presParOf" srcId="{FC14D5E4-CDFB-4307-B4F7-92E2590587C3}" destId="{6DFB223A-DE90-4F94-BCA4-B1BB80B2128C}" srcOrd="1" destOrd="0" presId="urn:microsoft.com/office/officeart/2018/2/layout/IconVerticalSolidList"/>
    <dgm:cxn modelId="{1842FDD1-D384-4238-AE72-03DB91FB3607}" type="presParOf" srcId="{FC14D5E4-CDFB-4307-B4F7-92E2590587C3}" destId="{F8311BB6-705F-493B-BEB7-DF47808D9772}" srcOrd="2" destOrd="0" presId="urn:microsoft.com/office/officeart/2018/2/layout/IconVerticalSolidList"/>
    <dgm:cxn modelId="{8D80D38B-CC69-4ED5-A28E-5BCDCD3B4767}" type="presParOf" srcId="{FC14D5E4-CDFB-4307-B4F7-92E2590587C3}" destId="{7C4A8A8E-75C7-4DBD-A7CE-3DD0048D8CBC}" srcOrd="3" destOrd="0" presId="urn:microsoft.com/office/officeart/2018/2/layout/IconVerticalSolidList"/>
    <dgm:cxn modelId="{2432AEF3-A1B7-4991-8C21-E8A90E0BDD68}" type="presParOf" srcId="{688F3795-DDB5-49A0-BCC0-706D6D2D5F41}" destId="{C61E46B9-77F3-4A46-9ED0-6B75D2FD728B}" srcOrd="5" destOrd="0" presId="urn:microsoft.com/office/officeart/2018/2/layout/IconVerticalSolidList"/>
    <dgm:cxn modelId="{792B776A-07FD-4D58-B610-09FAC30C1880}" type="presParOf" srcId="{688F3795-DDB5-49A0-BCC0-706D6D2D5F41}" destId="{A6D2722A-B3FC-42E3-90A0-6326B76A40E1}" srcOrd="6" destOrd="0" presId="urn:microsoft.com/office/officeart/2018/2/layout/IconVerticalSolidList"/>
    <dgm:cxn modelId="{EB17ED3B-442A-4984-94D9-243683087C0B}" type="presParOf" srcId="{A6D2722A-B3FC-42E3-90A0-6326B76A40E1}" destId="{6DFB9475-AC0A-4AA0-8BC8-94346BF4CEBC}" srcOrd="0" destOrd="0" presId="urn:microsoft.com/office/officeart/2018/2/layout/IconVerticalSolidList"/>
    <dgm:cxn modelId="{7E8B8219-478B-4EEC-A564-F5C390455EC4}" type="presParOf" srcId="{A6D2722A-B3FC-42E3-90A0-6326B76A40E1}" destId="{2F5A2CE6-8732-4442-9FF1-26CDA4B41A1B}" srcOrd="1" destOrd="0" presId="urn:microsoft.com/office/officeart/2018/2/layout/IconVerticalSolidList"/>
    <dgm:cxn modelId="{5888E492-E8D6-484C-9CC1-ACAA0703772B}" type="presParOf" srcId="{A6D2722A-B3FC-42E3-90A0-6326B76A40E1}" destId="{2502CE13-965A-417D-8AC4-CBA055F99337}" srcOrd="2" destOrd="0" presId="urn:microsoft.com/office/officeart/2018/2/layout/IconVerticalSolidList"/>
    <dgm:cxn modelId="{F0804F0E-062F-4E5C-A4B0-4818D867D872}" type="presParOf" srcId="{A6D2722A-B3FC-42E3-90A0-6326B76A40E1}" destId="{2688B408-04C5-450C-9C1B-9D5824BF3E52}" srcOrd="3" destOrd="0" presId="urn:microsoft.com/office/officeart/2018/2/layout/IconVerticalSolidList"/>
    <dgm:cxn modelId="{9D3BA0FC-3CEF-4004-8787-7EFE4EEB47A2}" type="presParOf" srcId="{688F3795-DDB5-49A0-BCC0-706D6D2D5F41}" destId="{CA5DBF47-A59A-4AD9-BAF6-C058AF160230}" srcOrd="7" destOrd="0" presId="urn:microsoft.com/office/officeart/2018/2/layout/IconVerticalSolidList"/>
    <dgm:cxn modelId="{7044B686-3BB3-479B-8C42-5E16F52A8911}" type="presParOf" srcId="{688F3795-DDB5-49A0-BCC0-706D6D2D5F41}" destId="{76D29094-FF87-4792-96BF-D76BFB94F6FC}" srcOrd="8" destOrd="0" presId="urn:microsoft.com/office/officeart/2018/2/layout/IconVerticalSolidList"/>
    <dgm:cxn modelId="{9575CD51-6CBC-4A1E-9519-D069EC700B78}" type="presParOf" srcId="{76D29094-FF87-4792-96BF-D76BFB94F6FC}" destId="{6B3DC749-E701-4A5F-99A3-728C30F8D66A}" srcOrd="0" destOrd="0" presId="urn:microsoft.com/office/officeart/2018/2/layout/IconVerticalSolidList"/>
    <dgm:cxn modelId="{8EEC4ED0-318C-4F7F-89D6-6B7381D32462}" type="presParOf" srcId="{76D29094-FF87-4792-96BF-D76BFB94F6FC}" destId="{96F00751-E105-45FC-8B0E-0A06E9EA57EF}" srcOrd="1" destOrd="0" presId="urn:microsoft.com/office/officeart/2018/2/layout/IconVerticalSolidList"/>
    <dgm:cxn modelId="{F667B984-6781-4545-9D64-1D4B910C20A7}" type="presParOf" srcId="{76D29094-FF87-4792-96BF-D76BFB94F6FC}" destId="{084365C7-8C71-4E53-923D-84EBFCC10525}" srcOrd="2" destOrd="0" presId="urn:microsoft.com/office/officeart/2018/2/layout/IconVerticalSolidList"/>
    <dgm:cxn modelId="{278BD249-8EB2-45C7-984B-10476491CC40}" type="presParOf" srcId="{76D29094-FF87-4792-96BF-D76BFB94F6FC}" destId="{E1393168-79BC-44CD-A6BA-12CE60DC4FB0}" srcOrd="3" destOrd="0" presId="urn:microsoft.com/office/officeart/2018/2/layout/IconVerticalSoli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16B66E97-7BF8-4CE5-90CA-6C8B1FC7999A}" type="doc">
      <dgm:prSet loTypeId="urn:microsoft.com/office/officeart/2016/7/layout/RepeatingBendingProcessNew" loCatId="process" qsTypeId="urn:microsoft.com/office/officeart/2005/8/quickstyle/simple2" qsCatId="simple" csTypeId="urn:microsoft.com/office/officeart/2005/8/colors/accent3_2" csCatId="accent3"/>
      <dgm:spPr/>
      <dgm:t>
        <a:bodyPr/>
        <a:lstStyle/>
        <a:p>
          <a:endParaRPr lang="en-US"/>
        </a:p>
      </dgm:t>
    </dgm:pt>
    <dgm:pt modelId="{0FECA0A6-37BD-496F-9310-731432718143}">
      <dgm:prSet/>
      <dgm:spPr/>
      <dgm:t>
        <a:bodyPr/>
        <a:lstStyle/>
        <a:p>
          <a:r>
            <a:rPr lang="en-GB"/>
            <a:t>After the meeting: </a:t>
          </a:r>
          <a:endParaRPr lang="en-US"/>
        </a:p>
      </dgm:t>
    </dgm:pt>
    <dgm:pt modelId="{C1D74B5B-ABB2-4659-9FBE-40A6EF0C9F67}" type="parTrans" cxnId="{2403F43F-CD82-4E37-BE94-FE89EDF22F86}">
      <dgm:prSet/>
      <dgm:spPr/>
      <dgm:t>
        <a:bodyPr/>
        <a:lstStyle/>
        <a:p>
          <a:endParaRPr lang="en-US"/>
        </a:p>
      </dgm:t>
    </dgm:pt>
    <dgm:pt modelId="{98DC31C6-D383-48ED-9092-A454B4889BEE}" type="sibTrans" cxnId="{2403F43F-CD82-4E37-BE94-FE89EDF22F86}">
      <dgm:prSet/>
      <dgm:spPr/>
      <dgm:t>
        <a:bodyPr/>
        <a:lstStyle/>
        <a:p>
          <a:endParaRPr lang="en-US"/>
        </a:p>
      </dgm:t>
    </dgm:pt>
    <dgm:pt modelId="{26C8581A-828D-416E-86C1-CEC614E31816}">
      <dgm:prSet/>
      <dgm:spPr/>
      <dgm:t>
        <a:bodyPr/>
        <a:lstStyle/>
        <a:p>
          <a:r>
            <a:rPr lang="en-GB"/>
            <a:t>Within 2 weeks school or LA must prepare written report with recommendations</a:t>
          </a:r>
          <a:endParaRPr lang="en-US"/>
        </a:p>
      </dgm:t>
    </dgm:pt>
    <dgm:pt modelId="{1068E5F3-5CE0-4C28-B023-FEB35EF20514}" type="parTrans" cxnId="{BDF19348-7D78-49E8-9F33-4394B5FB975F}">
      <dgm:prSet/>
      <dgm:spPr/>
      <dgm:t>
        <a:bodyPr/>
        <a:lstStyle/>
        <a:p>
          <a:endParaRPr lang="en-US"/>
        </a:p>
      </dgm:t>
    </dgm:pt>
    <dgm:pt modelId="{0BB2B1C1-BC45-4256-A869-73CC7A0DF3ED}" type="sibTrans" cxnId="{BDF19348-7D78-49E8-9F33-4394B5FB975F}">
      <dgm:prSet/>
      <dgm:spPr/>
      <dgm:t>
        <a:bodyPr/>
        <a:lstStyle/>
        <a:p>
          <a:endParaRPr lang="en-US"/>
        </a:p>
      </dgm:t>
    </dgm:pt>
    <dgm:pt modelId="{4ADCBE8D-9CE8-4669-A7A5-9FB9ED3F841B}">
      <dgm:prSet/>
      <dgm:spPr/>
      <dgm:t>
        <a:bodyPr/>
        <a:lstStyle/>
        <a:p>
          <a:r>
            <a:rPr lang="en-GB"/>
            <a:t>Within 4 weeks Local Authority must decide if it is going to continue, amend or cease to maintain EHC plan and inform child’s parents, young person and head of any institution </a:t>
          </a:r>
          <a:endParaRPr lang="en-US"/>
        </a:p>
      </dgm:t>
    </dgm:pt>
    <dgm:pt modelId="{61D993F3-23A8-4AF0-8005-176226B29CEF}" type="parTrans" cxnId="{405D0E6B-3F47-49E6-848F-1BF987B1A290}">
      <dgm:prSet/>
      <dgm:spPr/>
      <dgm:t>
        <a:bodyPr/>
        <a:lstStyle/>
        <a:p>
          <a:endParaRPr lang="en-US"/>
        </a:p>
      </dgm:t>
    </dgm:pt>
    <dgm:pt modelId="{CAFF52E3-9E9D-442F-803D-1329274B9C5C}" type="sibTrans" cxnId="{405D0E6B-3F47-49E6-848F-1BF987B1A290}">
      <dgm:prSet/>
      <dgm:spPr/>
      <dgm:t>
        <a:bodyPr/>
        <a:lstStyle/>
        <a:p>
          <a:endParaRPr lang="en-US"/>
        </a:p>
      </dgm:t>
    </dgm:pt>
    <dgm:pt modelId="{6C7AF13F-67E5-4779-9412-0C21E71D04E7}">
      <dgm:prSet/>
      <dgm:spPr/>
      <dgm:t>
        <a:bodyPr/>
        <a:lstStyle/>
        <a:p>
          <a:r>
            <a:rPr lang="en-GB"/>
            <a:t>If LA decides to amend:</a:t>
          </a:r>
          <a:endParaRPr lang="en-US"/>
        </a:p>
      </dgm:t>
    </dgm:pt>
    <dgm:pt modelId="{59906FED-B9BD-41CB-9FDE-F035347C2BFD}" type="parTrans" cxnId="{E684700A-08D7-4325-98E3-5C224EB61F17}">
      <dgm:prSet/>
      <dgm:spPr/>
      <dgm:t>
        <a:bodyPr/>
        <a:lstStyle/>
        <a:p>
          <a:endParaRPr lang="en-US"/>
        </a:p>
      </dgm:t>
    </dgm:pt>
    <dgm:pt modelId="{C6FAB31C-CCC4-47B8-AA09-27660730D87D}" type="sibTrans" cxnId="{E684700A-08D7-4325-98E3-5C224EB61F17}">
      <dgm:prSet/>
      <dgm:spPr/>
      <dgm:t>
        <a:bodyPr/>
        <a:lstStyle/>
        <a:p>
          <a:endParaRPr lang="en-US"/>
        </a:p>
      </dgm:t>
    </dgm:pt>
    <dgm:pt modelId="{E7E131E9-0940-4D92-9D69-379A02B7F4EF}">
      <dgm:prSet/>
      <dgm:spPr/>
      <dgm:t>
        <a:bodyPr/>
        <a:lstStyle/>
        <a:p>
          <a:r>
            <a:rPr lang="en-GB"/>
            <a:t>it must send to child’s parents or young person, informing of changes and give them 15 days to make representations </a:t>
          </a:r>
          <a:endParaRPr lang="en-US"/>
        </a:p>
      </dgm:t>
    </dgm:pt>
    <dgm:pt modelId="{74F933A8-B75E-4CAB-A379-AD667B4E4DA2}" type="parTrans" cxnId="{A0FE239A-F326-4693-B6E1-7ABFD6158635}">
      <dgm:prSet/>
      <dgm:spPr/>
      <dgm:t>
        <a:bodyPr/>
        <a:lstStyle/>
        <a:p>
          <a:endParaRPr lang="en-US"/>
        </a:p>
      </dgm:t>
    </dgm:pt>
    <dgm:pt modelId="{F28E9012-FAAA-45E3-A886-11133FC37A8C}" type="sibTrans" cxnId="{A0FE239A-F326-4693-B6E1-7ABFD6158635}">
      <dgm:prSet/>
      <dgm:spPr/>
      <dgm:t>
        <a:bodyPr/>
        <a:lstStyle/>
        <a:p>
          <a:endParaRPr lang="en-US"/>
        </a:p>
      </dgm:t>
    </dgm:pt>
    <dgm:pt modelId="{760992C3-4293-4978-B9B3-D70FEF327B36}">
      <dgm:prSet/>
      <dgm:spPr/>
      <dgm:t>
        <a:bodyPr/>
        <a:lstStyle/>
        <a:p>
          <a:r>
            <a:rPr lang="en-GB"/>
            <a:t>If plan amended following representations, the finalised version must be sent to parents/governing body/responsible commissioning body within 8 weeks of draft plan being sent</a:t>
          </a:r>
          <a:endParaRPr lang="en-US"/>
        </a:p>
      </dgm:t>
    </dgm:pt>
    <dgm:pt modelId="{1B2FC55D-08B5-47A9-985E-DEFBAF96EE25}" type="parTrans" cxnId="{4CD8D8DE-0C43-4B68-AEAA-14742DCF879C}">
      <dgm:prSet/>
      <dgm:spPr/>
      <dgm:t>
        <a:bodyPr/>
        <a:lstStyle/>
        <a:p>
          <a:endParaRPr lang="en-US"/>
        </a:p>
      </dgm:t>
    </dgm:pt>
    <dgm:pt modelId="{C5DD35D3-E6F5-49CD-B2E7-ADAC349A545F}" type="sibTrans" cxnId="{4CD8D8DE-0C43-4B68-AEAA-14742DCF879C}">
      <dgm:prSet/>
      <dgm:spPr/>
      <dgm:t>
        <a:bodyPr/>
        <a:lstStyle/>
        <a:p>
          <a:endParaRPr lang="en-US"/>
        </a:p>
      </dgm:t>
    </dgm:pt>
    <dgm:pt modelId="{F4735A65-C033-41FC-A020-D99185EA8DF3}">
      <dgm:prSet/>
      <dgm:spPr/>
      <dgm:t>
        <a:bodyPr/>
        <a:lstStyle/>
        <a:p>
          <a:r>
            <a:rPr lang="en-GB" b="1"/>
            <a:t>If these deadlines are not met, you have a right to judicial review.</a:t>
          </a:r>
          <a:endParaRPr lang="en-US"/>
        </a:p>
      </dgm:t>
    </dgm:pt>
    <dgm:pt modelId="{A085D71F-535A-4314-97F1-D6DEA0F6CE62}" type="parTrans" cxnId="{4C1A0253-937C-4722-9A9C-59A55311BED1}">
      <dgm:prSet/>
      <dgm:spPr/>
      <dgm:t>
        <a:bodyPr/>
        <a:lstStyle/>
        <a:p>
          <a:endParaRPr lang="en-US"/>
        </a:p>
      </dgm:t>
    </dgm:pt>
    <dgm:pt modelId="{2A40A585-6F28-4F23-A785-15057DF5C5AC}" type="sibTrans" cxnId="{4C1A0253-937C-4722-9A9C-59A55311BED1}">
      <dgm:prSet/>
      <dgm:spPr/>
      <dgm:t>
        <a:bodyPr/>
        <a:lstStyle/>
        <a:p>
          <a:endParaRPr lang="en-US"/>
        </a:p>
      </dgm:t>
    </dgm:pt>
    <dgm:pt modelId="{FFF68698-C267-4CBB-92EE-E3D0F62BAE35}" type="pres">
      <dgm:prSet presAssocID="{16B66E97-7BF8-4CE5-90CA-6C8B1FC7999A}" presName="Name0" presStyleCnt="0">
        <dgm:presLayoutVars>
          <dgm:dir/>
          <dgm:resizeHandles val="exact"/>
        </dgm:presLayoutVars>
      </dgm:prSet>
      <dgm:spPr/>
    </dgm:pt>
    <dgm:pt modelId="{B2BA7727-F2D8-4A4A-B98D-656865E7C90F}" type="pres">
      <dgm:prSet presAssocID="{0FECA0A6-37BD-496F-9310-731432718143}" presName="node" presStyleLbl="node1" presStyleIdx="0" presStyleCnt="5">
        <dgm:presLayoutVars>
          <dgm:bulletEnabled val="1"/>
        </dgm:presLayoutVars>
      </dgm:prSet>
      <dgm:spPr/>
    </dgm:pt>
    <dgm:pt modelId="{61E6F334-F355-45B1-869F-C16957C63E75}" type="pres">
      <dgm:prSet presAssocID="{98DC31C6-D383-48ED-9092-A454B4889BEE}" presName="sibTrans" presStyleLbl="sibTrans1D1" presStyleIdx="0" presStyleCnt="4"/>
      <dgm:spPr/>
    </dgm:pt>
    <dgm:pt modelId="{456342E3-1A11-49FF-B361-0468D421E808}" type="pres">
      <dgm:prSet presAssocID="{98DC31C6-D383-48ED-9092-A454B4889BEE}" presName="connectorText" presStyleLbl="sibTrans1D1" presStyleIdx="0" presStyleCnt="4"/>
      <dgm:spPr/>
    </dgm:pt>
    <dgm:pt modelId="{25B3B40F-E3AC-424A-B420-31E38A4B0A04}" type="pres">
      <dgm:prSet presAssocID="{26C8581A-828D-416E-86C1-CEC614E31816}" presName="node" presStyleLbl="node1" presStyleIdx="1" presStyleCnt="5">
        <dgm:presLayoutVars>
          <dgm:bulletEnabled val="1"/>
        </dgm:presLayoutVars>
      </dgm:prSet>
      <dgm:spPr/>
    </dgm:pt>
    <dgm:pt modelId="{22E6A466-2467-42D8-80EA-40F4C4CAF2BC}" type="pres">
      <dgm:prSet presAssocID="{0BB2B1C1-BC45-4256-A869-73CC7A0DF3ED}" presName="sibTrans" presStyleLbl="sibTrans1D1" presStyleIdx="1" presStyleCnt="4"/>
      <dgm:spPr/>
    </dgm:pt>
    <dgm:pt modelId="{0AB57F1B-A1F4-439A-917A-DDC815A945B8}" type="pres">
      <dgm:prSet presAssocID="{0BB2B1C1-BC45-4256-A869-73CC7A0DF3ED}" presName="connectorText" presStyleLbl="sibTrans1D1" presStyleIdx="1" presStyleCnt="4"/>
      <dgm:spPr/>
    </dgm:pt>
    <dgm:pt modelId="{961C375B-40CB-455C-8656-53E0457133CF}" type="pres">
      <dgm:prSet presAssocID="{4ADCBE8D-9CE8-4669-A7A5-9FB9ED3F841B}" presName="node" presStyleLbl="node1" presStyleIdx="2" presStyleCnt="5">
        <dgm:presLayoutVars>
          <dgm:bulletEnabled val="1"/>
        </dgm:presLayoutVars>
      </dgm:prSet>
      <dgm:spPr/>
    </dgm:pt>
    <dgm:pt modelId="{5E3ADDEF-846C-4CCF-8B83-5F2278D7B9B4}" type="pres">
      <dgm:prSet presAssocID="{CAFF52E3-9E9D-442F-803D-1329274B9C5C}" presName="sibTrans" presStyleLbl="sibTrans1D1" presStyleIdx="2" presStyleCnt="4"/>
      <dgm:spPr/>
    </dgm:pt>
    <dgm:pt modelId="{C69413F7-A009-44C9-98DA-CD779C7D53A1}" type="pres">
      <dgm:prSet presAssocID="{CAFF52E3-9E9D-442F-803D-1329274B9C5C}" presName="connectorText" presStyleLbl="sibTrans1D1" presStyleIdx="2" presStyleCnt="4"/>
      <dgm:spPr/>
    </dgm:pt>
    <dgm:pt modelId="{5259D982-1CCD-41AA-9440-FEB9B6BE8D4D}" type="pres">
      <dgm:prSet presAssocID="{6C7AF13F-67E5-4779-9412-0C21E71D04E7}" presName="node" presStyleLbl="node1" presStyleIdx="3" presStyleCnt="5">
        <dgm:presLayoutVars>
          <dgm:bulletEnabled val="1"/>
        </dgm:presLayoutVars>
      </dgm:prSet>
      <dgm:spPr/>
    </dgm:pt>
    <dgm:pt modelId="{1740914E-08D8-4A75-9A89-37B227385236}" type="pres">
      <dgm:prSet presAssocID="{C6FAB31C-CCC4-47B8-AA09-27660730D87D}" presName="sibTrans" presStyleLbl="sibTrans1D1" presStyleIdx="3" presStyleCnt="4"/>
      <dgm:spPr/>
    </dgm:pt>
    <dgm:pt modelId="{7C28D3E9-42D8-48A0-93D3-9ACCDB761D1E}" type="pres">
      <dgm:prSet presAssocID="{C6FAB31C-CCC4-47B8-AA09-27660730D87D}" presName="connectorText" presStyleLbl="sibTrans1D1" presStyleIdx="3" presStyleCnt="4"/>
      <dgm:spPr/>
    </dgm:pt>
    <dgm:pt modelId="{29437063-803F-4A2D-9368-5EB2F81D7452}" type="pres">
      <dgm:prSet presAssocID="{F4735A65-C033-41FC-A020-D99185EA8DF3}" presName="node" presStyleLbl="node1" presStyleIdx="4" presStyleCnt="5">
        <dgm:presLayoutVars>
          <dgm:bulletEnabled val="1"/>
        </dgm:presLayoutVars>
      </dgm:prSet>
      <dgm:spPr/>
    </dgm:pt>
  </dgm:ptLst>
  <dgm:cxnLst>
    <dgm:cxn modelId="{E684700A-08D7-4325-98E3-5C224EB61F17}" srcId="{16B66E97-7BF8-4CE5-90CA-6C8B1FC7999A}" destId="{6C7AF13F-67E5-4779-9412-0C21E71D04E7}" srcOrd="3" destOrd="0" parTransId="{59906FED-B9BD-41CB-9FDE-F035347C2BFD}" sibTransId="{C6FAB31C-CCC4-47B8-AA09-27660730D87D}"/>
    <dgm:cxn modelId="{8DB8660E-131E-4EF4-8A86-A52E19A7E715}" type="presOf" srcId="{6C7AF13F-67E5-4779-9412-0C21E71D04E7}" destId="{5259D982-1CCD-41AA-9440-FEB9B6BE8D4D}" srcOrd="0" destOrd="0" presId="urn:microsoft.com/office/officeart/2016/7/layout/RepeatingBendingProcessNew"/>
    <dgm:cxn modelId="{2403F43F-CD82-4E37-BE94-FE89EDF22F86}" srcId="{16B66E97-7BF8-4CE5-90CA-6C8B1FC7999A}" destId="{0FECA0A6-37BD-496F-9310-731432718143}" srcOrd="0" destOrd="0" parTransId="{C1D74B5B-ABB2-4659-9FBE-40A6EF0C9F67}" sibTransId="{98DC31C6-D383-48ED-9092-A454B4889BEE}"/>
    <dgm:cxn modelId="{2E0B2660-0463-4B98-BFD8-77FD090D48B3}" type="presOf" srcId="{0FECA0A6-37BD-496F-9310-731432718143}" destId="{B2BA7727-F2D8-4A4A-B98D-656865E7C90F}" srcOrd="0" destOrd="0" presId="urn:microsoft.com/office/officeart/2016/7/layout/RepeatingBendingProcessNew"/>
    <dgm:cxn modelId="{8E1D9147-4813-4B12-97BB-EA5014A665EB}" type="presOf" srcId="{26C8581A-828D-416E-86C1-CEC614E31816}" destId="{25B3B40F-E3AC-424A-B420-31E38A4B0A04}" srcOrd="0" destOrd="0" presId="urn:microsoft.com/office/officeart/2016/7/layout/RepeatingBendingProcessNew"/>
    <dgm:cxn modelId="{BDF19348-7D78-49E8-9F33-4394B5FB975F}" srcId="{16B66E97-7BF8-4CE5-90CA-6C8B1FC7999A}" destId="{26C8581A-828D-416E-86C1-CEC614E31816}" srcOrd="1" destOrd="0" parTransId="{1068E5F3-5CE0-4C28-B023-FEB35EF20514}" sibTransId="{0BB2B1C1-BC45-4256-A869-73CC7A0DF3ED}"/>
    <dgm:cxn modelId="{249B4869-B324-4DE2-A7A3-4A10E767F610}" type="presOf" srcId="{98DC31C6-D383-48ED-9092-A454B4889BEE}" destId="{61E6F334-F355-45B1-869F-C16957C63E75}" srcOrd="0" destOrd="0" presId="urn:microsoft.com/office/officeart/2016/7/layout/RepeatingBendingProcessNew"/>
    <dgm:cxn modelId="{405D0E6B-3F47-49E6-848F-1BF987B1A290}" srcId="{16B66E97-7BF8-4CE5-90CA-6C8B1FC7999A}" destId="{4ADCBE8D-9CE8-4669-A7A5-9FB9ED3F841B}" srcOrd="2" destOrd="0" parTransId="{61D993F3-23A8-4AF0-8005-176226B29CEF}" sibTransId="{CAFF52E3-9E9D-442F-803D-1329274B9C5C}"/>
    <dgm:cxn modelId="{4C1A0253-937C-4722-9A9C-59A55311BED1}" srcId="{16B66E97-7BF8-4CE5-90CA-6C8B1FC7999A}" destId="{F4735A65-C033-41FC-A020-D99185EA8DF3}" srcOrd="4" destOrd="0" parTransId="{A085D71F-535A-4314-97F1-D6DEA0F6CE62}" sibTransId="{2A40A585-6F28-4F23-A785-15057DF5C5AC}"/>
    <dgm:cxn modelId="{C4E43E79-EDD7-4A30-936E-DA465834FF68}" type="presOf" srcId="{16B66E97-7BF8-4CE5-90CA-6C8B1FC7999A}" destId="{FFF68698-C267-4CBB-92EE-E3D0F62BAE35}" srcOrd="0" destOrd="0" presId="urn:microsoft.com/office/officeart/2016/7/layout/RepeatingBendingProcessNew"/>
    <dgm:cxn modelId="{F34D187B-7DCE-4A42-956B-C423E3045A24}" type="presOf" srcId="{98DC31C6-D383-48ED-9092-A454B4889BEE}" destId="{456342E3-1A11-49FF-B361-0468D421E808}" srcOrd="1" destOrd="0" presId="urn:microsoft.com/office/officeart/2016/7/layout/RepeatingBendingProcessNew"/>
    <dgm:cxn modelId="{82C7E87D-A1D2-4035-822D-80BC81B8CE80}" type="presOf" srcId="{C6FAB31C-CCC4-47B8-AA09-27660730D87D}" destId="{1740914E-08D8-4A75-9A89-37B227385236}" srcOrd="0" destOrd="0" presId="urn:microsoft.com/office/officeart/2016/7/layout/RepeatingBendingProcessNew"/>
    <dgm:cxn modelId="{BE07D38B-292A-4812-9CA5-6973F58EF800}" type="presOf" srcId="{CAFF52E3-9E9D-442F-803D-1329274B9C5C}" destId="{5E3ADDEF-846C-4CCF-8B83-5F2278D7B9B4}" srcOrd="0" destOrd="0" presId="urn:microsoft.com/office/officeart/2016/7/layout/RepeatingBendingProcessNew"/>
    <dgm:cxn modelId="{D7F1C28E-C220-468F-B8F0-28BE10B0DDAA}" type="presOf" srcId="{0BB2B1C1-BC45-4256-A869-73CC7A0DF3ED}" destId="{0AB57F1B-A1F4-439A-917A-DDC815A945B8}" srcOrd="1" destOrd="0" presId="urn:microsoft.com/office/officeart/2016/7/layout/RepeatingBendingProcessNew"/>
    <dgm:cxn modelId="{6DB72397-821C-4FFB-AD58-541C14A9034D}" type="presOf" srcId="{E7E131E9-0940-4D92-9D69-379A02B7F4EF}" destId="{5259D982-1CCD-41AA-9440-FEB9B6BE8D4D}" srcOrd="0" destOrd="1" presId="urn:microsoft.com/office/officeart/2016/7/layout/RepeatingBendingProcessNew"/>
    <dgm:cxn modelId="{A0FE239A-F326-4693-B6E1-7ABFD6158635}" srcId="{6C7AF13F-67E5-4779-9412-0C21E71D04E7}" destId="{E7E131E9-0940-4D92-9D69-379A02B7F4EF}" srcOrd="0" destOrd="0" parTransId="{74F933A8-B75E-4CAB-A379-AD667B4E4DA2}" sibTransId="{F28E9012-FAAA-45E3-A886-11133FC37A8C}"/>
    <dgm:cxn modelId="{3BC9749A-803B-4C29-A80B-21E907BA052F}" type="presOf" srcId="{4ADCBE8D-9CE8-4669-A7A5-9FB9ED3F841B}" destId="{961C375B-40CB-455C-8656-53E0457133CF}" srcOrd="0" destOrd="0" presId="urn:microsoft.com/office/officeart/2016/7/layout/RepeatingBendingProcessNew"/>
    <dgm:cxn modelId="{9720C99F-3480-4642-A40A-68AD668841CD}" type="presOf" srcId="{CAFF52E3-9E9D-442F-803D-1329274B9C5C}" destId="{C69413F7-A009-44C9-98DA-CD779C7D53A1}" srcOrd="1" destOrd="0" presId="urn:microsoft.com/office/officeart/2016/7/layout/RepeatingBendingProcessNew"/>
    <dgm:cxn modelId="{6C1D13C8-3048-45A5-AE45-480F1F85FFA6}" type="presOf" srcId="{F4735A65-C033-41FC-A020-D99185EA8DF3}" destId="{29437063-803F-4A2D-9368-5EB2F81D7452}" srcOrd="0" destOrd="0" presId="urn:microsoft.com/office/officeart/2016/7/layout/RepeatingBendingProcessNew"/>
    <dgm:cxn modelId="{5EB7D1DC-38BA-43EE-BAEA-35E255FE5E55}" type="presOf" srcId="{760992C3-4293-4978-B9B3-D70FEF327B36}" destId="{5259D982-1CCD-41AA-9440-FEB9B6BE8D4D}" srcOrd="0" destOrd="2" presId="urn:microsoft.com/office/officeart/2016/7/layout/RepeatingBendingProcessNew"/>
    <dgm:cxn modelId="{4CD8D8DE-0C43-4B68-AEAA-14742DCF879C}" srcId="{6C7AF13F-67E5-4779-9412-0C21E71D04E7}" destId="{760992C3-4293-4978-B9B3-D70FEF327B36}" srcOrd="1" destOrd="0" parTransId="{1B2FC55D-08B5-47A9-985E-DEFBAF96EE25}" sibTransId="{C5DD35D3-E6F5-49CD-B2E7-ADAC349A545F}"/>
    <dgm:cxn modelId="{9293DCE4-BF58-445A-BB7A-554377A7A4EA}" type="presOf" srcId="{C6FAB31C-CCC4-47B8-AA09-27660730D87D}" destId="{7C28D3E9-42D8-48A0-93D3-9ACCDB761D1E}" srcOrd="1" destOrd="0" presId="urn:microsoft.com/office/officeart/2016/7/layout/RepeatingBendingProcessNew"/>
    <dgm:cxn modelId="{23DAB1ED-5558-43B6-BE55-135A7E860139}" type="presOf" srcId="{0BB2B1C1-BC45-4256-A869-73CC7A0DF3ED}" destId="{22E6A466-2467-42D8-80EA-40F4C4CAF2BC}" srcOrd="0" destOrd="0" presId="urn:microsoft.com/office/officeart/2016/7/layout/RepeatingBendingProcessNew"/>
    <dgm:cxn modelId="{674822DD-8B94-4915-B974-B76FAEC204AF}" type="presParOf" srcId="{FFF68698-C267-4CBB-92EE-E3D0F62BAE35}" destId="{B2BA7727-F2D8-4A4A-B98D-656865E7C90F}" srcOrd="0" destOrd="0" presId="urn:microsoft.com/office/officeart/2016/7/layout/RepeatingBendingProcessNew"/>
    <dgm:cxn modelId="{DF5B0E48-F6E8-4ADA-83C6-F8B4825C259D}" type="presParOf" srcId="{FFF68698-C267-4CBB-92EE-E3D0F62BAE35}" destId="{61E6F334-F355-45B1-869F-C16957C63E75}" srcOrd="1" destOrd="0" presId="urn:microsoft.com/office/officeart/2016/7/layout/RepeatingBendingProcessNew"/>
    <dgm:cxn modelId="{DAD19F9C-E2A5-4D40-BB0D-E1FAAB534291}" type="presParOf" srcId="{61E6F334-F355-45B1-869F-C16957C63E75}" destId="{456342E3-1A11-49FF-B361-0468D421E808}" srcOrd="0" destOrd="0" presId="urn:microsoft.com/office/officeart/2016/7/layout/RepeatingBendingProcessNew"/>
    <dgm:cxn modelId="{0D5F4338-3230-433E-8E88-9AEE53513E99}" type="presParOf" srcId="{FFF68698-C267-4CBB-92EE-E3D0F62BAE35}" destId="{25B3B40F-E3AC-424A-B420-31E38A4B0A04}" srcOrd="2" destOrd="0" presId="urn:microsoft.com/office/officeart/2016/7/layout/RepeatingBendingProcessNew"/>
    <dgm:cxn modelId="{AADA3D2C-5794-4039-9CC6-799179B1614A}" type="presParOf" srcId="{FFF68698-C267-4CBB-92EE-E3D0F62BAE35}" destId="{22E6A466-2467-42D8-80EA-40F4C4CAF2BC}" srcOrd="3" destOrd="0" presId="urn:microsoft.com/office/officeart/2016/7/layout/RepeatingBendingProcessNew"/>
    <dgm:cxn modelId="{A738D3DE-8F05-4BD6-8EEF-7736B6016224}" type="presParOf" srcId="{22E6A466-2467-42D8-80EA-40F4C4CAF2BC}" destId="{0AB57F1B-A1F4-439A-917A-DDC815A945B8}" srcOrd="0" destOrd="0" presId="urn:microsoft.com/office/officeart/2016/7/layout/RepeatingBendingProcessNew"/>
    <dgm:cxn modelId="{68C1FD70-5407-4B39-B162-08E039C8C987}" type="presParOf" srcId="{FFF68698-C267-4CBB-92EE-E3D0F62BAE35}" destId="{961C375B-40CB-455C-8656-53E0457133CF}" srcOrd="4" destOrd="0" presId="urn:microsoft.com/office/officeart/2016/7/layout/RepeatingBendingProcessNew"/>
    <dgm:cxn modelId="{73E20498-1F56-46E4-8D98-8FE915CAA04F}" type="presParOf" srcId="{FFF68698-C267-4CBB-92EE-E3D0F62BAE35}" destId="{5E3ADDEF-846C-4CCF-8B83-5F2278D7B9B4}" srcOrd="5" destOrd="0" presId="urn:microsoft.com/office/officeart/2016/7/layout/RepeatingBendingProcessNew"/>
    <dgm:cxn modelId="{03A518CE-608B-433E-B96D-DEB2075A35EB}" type="presParOf" srcId="{5E3ADDEF-846C-4CCF-8B83-5F2278D7B9B4}" destId="{C69413F7-A009-44C9-98DA-CD779C7D53A1}" srcOrd="0" destOrd="0" presId="urn:microsoft.com/office/officeart/2016/7/layout/RepeatingBendingProcessNew"/>
    <dgm:cxn modelId="{5681D286-040C-43D8-A851-2D8C4C88CA08}" type="presParOf" srcId="{FFF68698-C267-4CBB-92EE-E3D0F62BAE35}" destId="{5259D982-1CCD-41AA-9440-FEB9B6BE8D4D}" srcOrd="6" destOrd="0" presId="urn:microsoft.com/office/officeart/2016/7/layout/RepeatingBendingProcessNew"/>
    <dgm:cxn modelId="{CD2EE732-521E-4EB7-BAE5-14FBB8A15BC7}" type="presParOf" srcId="{FFF68698-C267-4CBB-92EE-E3D0F62BAE35}" destId="{1740914E-08D8-4A75-9A89-37B227385236}" srcOrd="7" destOrd="0" presId="urn:microsoft.com/office/officeart/2016/7/layout/RepeatingBendingProcessNew"/>
    <dgm:cxn modelId="{4A339252-FADF-45D8-8814-88C5D235B7F7}" type="presParOf" srcId="{1740914E-08D8-4A75-9A89-37B227385236}" destId="{7C28D3E9-42D8-48A0-93D3-9ACCDB761D1E}" srcOrd="0" destOrd="0" presId="urn:microsoft.com/office/officeart/2016/7/layout/RepeatingBendingProcessNew"/>
    <dgm:cxn modelId="{11F3132A-9E49-4F43-B124-E3234CCC520A}" type="presParOf" srcId="{FFF68698-C267-4CBB-92EE-E3D0F62BAE35}" destId="{29437063-803F-4A2D-9368-5EB2F81D7452}" srcOrd="8" destOrd="0" presId="urn:microsoft.com/office/officeart/2016/7/layout/RepeatingBendingProcessNew"/>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C1FFDB16-B614-4F09-9578-2B97598D9CD5}" type="doc">
      <dgm:prSet loTypeId="urn:microsoft.com/office/officeart/2005/8/layout/vList2" loCatId="list" qsTypeId="urn:microsoft.com/office/officeart/2005/8/quickstyle/simple4" qsCatId="simple" csTypeId="urn:microsoft.com/office/officeart/2005/8/colors/accent1_2" csCatId="accent1"/>
      <dgm:spPr/>
      <dgm:t>
        <a:bodyPr/>
        <a:lstStyle/>
        <a:p>
          <a:endParaRPr lang="en-US"/>
        </a:p>
      </dgm:t>
    </dgm:pt>
    <dgm:pt modelId="{3BBAF4BA-A4DA-4233-B63B-D422862A74D4}">
      <dgm:prSet/>
      <dgm:spPr/>
      <dgm:t>
        <a:bodyPr/>
        <a:lstStyle/>
        <a:p>
          <a:r>
            <a:rPr lang="en-GB" b="0" i="0"/>
            <a:t>The test for ceasing to maintain </a:t>
          </a:r>
          <a:r>
            <a:rPr lang="en-GB"/>
            <a:t>an EHCP(s 45 of the Children and Families Act 2014): </a:t>
          </a:r>
          <a:endParaRPr lang="en-US"/>
        </a:p>
      </dgm:t>
    </dgm:pt>
    <dgm:pt modelId="{DE0DB0BB-B413-4D21-A263-F96EDBF96CBF}" type="parTrans" cxnId="{6CFCF083-E61E-45D8-86FD-521E23CD90EA}">
      <dgm:prSet/>
      <dgm:spPr/>
      <dgm:t>
        <a:bodyPr/>
        <a:lstStyle/>
        <a:p>
          <a:endParaRPr lang="en-US"/>
        </a:p>
      </dgm:t>
    </dgm:pt>
    <dgm:pt modelId="{13BA79B4-7106-4C4F-9E4B-00EB7F8DC23C}" type="sibTrans" cxnId="{6CFCF083-E61E-45D8-86FD-521E23CD90EA}">
      <dgm:prSet/>
      <dgm:spPr/>
      <dgm:t>
        <a:bodyPr/>
        <a:lstStyle/>
        <a:p>
          <a:endParaRPr lang="en-US"/>
        </a:p>
      </dgm:t>
    </dgm:pt>
    <dgm:pt modelId="{947171CF-28CB-4E88-8759-13BBCF9B0A88}">
      <dgm:prSet/>
      <dgm:spPr/>
      <dgm:t>
        <a:bodyPr/>
        <a:lstStyle/>
        <a:p>
          <a:r>
            <a:rPr lang="en-GB" b="0" i="0"/>
            <a:t>If the LA is </a:t>
          </a:r>
          <a:r>
            <a:rPr lang="en-GB" b="1" i="0"/>
            <a:t>no longer responsible</a:t>
          </a:r>
          <a:r>
            <a:rPr lang="en-GB" b="0" i="0"/>
            <a:t> for the child or young person; or</a:t>
          </a:r>
          <a:endParaRPr lang="en-US"/>
        </a:p>
      </dgm:t>
    </dgm:pt>
    <dgm:pt modelId="{FA6AFC30-F251-463C-8FDF-BE827BD600C8}" type="parTrans" cxnId="{EFDAD369-856C-404F-87B9-28EADD08EEF3}">
      <dgm:prSet/>
      <dgm:spPr/>
      <dgm:t>
        <a:bodyPr/>
        <a:lstStyle/>
        <a:p>
          <a:endParaRPr lang="en-US"/>
        </a:p>
      </dgm:t>
    </dgm:pt>
    <dgm:pt modelId="{38F6CCB7-9110-4BF1-9F29-B03ED583A8F5}" type="sibTrans" cxnId="{EFDAD369-856C-404F-87B9-28EADD08EEF3}">
      <dgm:prSet/>
      <dgm:spPr/>
      <dgm:t>
        <a:bodyPr/>
        <a:lstStyle/>
        <a:p>
          <a:endParaRPr lang="en-US"/>
        </a:p>
      </dgm:t>
    </dgm:pt>
    <dgm:pt modelId="{8AB1C889-6B11-471C-9202-98253EDEDDFE}">
      <dgm:prSet/>
      <dgm:spPr/>
      <dgm:t>
        <a:bodyPr/>
        <a:lstStyle/>
        <a:p>
          <a:r>
            <a:rPr lang="en-GB" b="0" i="0"/>
            <a:t>If it is </a:t>
          </a:r>
          <a:r>
            <a:rPr lang="en-GB" b="1" i="0"/>
            <a:t>no longer necessary</a:t>
          </a:r>
          <a:r>
            <a:rPr lang="en-GB" b="0" i="0"/>
            <a:t> to maintain it.</a:t>
          </a:r>
          <a:endParaRPr lang="en-US"/>
        </a:p>
      </dgm:t>
    </dgm:pt>
    <dgm:pt modelId="{90A1184E-7EEB-41A5-A82C-5E79400C610A}" type="parTrans" cxnId="{EC4D721B-3AB4-4717-AB4F-35FA49042807}">
      <dgm:prSet/>
      <dgm:spPr/>
      <dgm:t>
        <a:bodyPr/>
        <a:lstStyle/>
        <a:p>
          <a:endParaRPr lang="en-US"/>
        </a:p>
      </dgm:t>
    </dgm:pt>
    <dgm:pt modelId="{2E38A88B-9D86-48FD-9709-2B3DA9BFEF17}" type="sibTrans" cxnId="{EC4D721B-3AB4-4717-AB4F-35FA49042807}">
      <dgm:prSet/>
      <dgm:spPr/>
      <dgm:t>
        <a:bodyPr/>
        <a:lstStyle/>
        <a:p>
          <a:endParaRPr lang="en-US"/>
        </a:p>
      </dgm:t>
    </dgm:pt>
    <dgm:pt modelId="{17972CFF-1B5D-4090-AB29-3D20A434EACE}">
      <dgm:prSet/>
      <dgm:spPr/>
      <dgm:t>
        <a:bodyPr/>
        <a:lstStyle/>
        <a:p>
          <a:r>
            <a:rPr lang="en-GB" b="0" i="0"/>
            <a:t>An LA would </a:t>
          </a:r>
          <a:r>
            <a:rPr lang="en-GB" b="1" i="0"/>
            <a:t>no longer be responsible</a:t>
          </a:r>
          <a:r>
            <a:rPr lang="en-GB" b="0" i="0"/>
            <a:t> if:</a:t>
          </a:r>
          <a:endParaRPr lang="en-US"/>
        </a:p>
      </dgm:t>
    </dgm:pt>
    <dgm:pt modelId="{ED69277B-F808-4EBA-83E0-049C6A8953AC}" type="parTrans" cxnId="{A4F87CE3-6A03-4156-98DC-69E9F07F58C9}">
      <dgm:prSet/>
      <dgm:spPr/>
      <dgm:t>
        <a:bodyPr/>
        <a:lstStyle/>
        <a:p>
          <a:endParaRPr lang="en-US"/>
        </a:p>
      </dgm:t>
    </dgm:pt>
    <dgm:pt modelId="{8BA615AE-6202-49F3-A2FE-35A7110B233B}" type="sibTrans" cxnId="{A4F87CE3-6A03-4156-98DC-69E9F07F58C9}">
      <dgm:prSet/>
      <dgm:spPr/>
      <dgm:t>
        <a:bodyPr/>
        <a:lstStyle/>
        <a:p>
          <a:endParaRPr lang="en-US"/>
        </a:p>
      </dgm:t>
    </dgm:pt>
    <dgm:pt modelId="{5FA38D7A-BD4C-448B-B70E-4A73875E6779}">
      <dgm:prSet/>
      <dgm:spPr/>
      <dgm:t>
        <a:bodyPr/>
        <a:lstStyle/>
        <a:p>
          <a:r>
            <a:rPr lang="en-GB" b="0" i="0"/>
            <a:t>the young person has taken up paid employment (excluding apprenticeships);</a:t>
          </a:r>
          <a:endParaRPr lang="en-US"/>
        </a:p>
      </dgm:t>
    </dgm:pt>
    <dgm:pt modelId="{0D4E8F57-4C6D-45D5-9FF9-06ECFF965861}" type="parTrans" cxnId="{0DB1CF68-5DD2-4F8A-A35A-9FEB383407C1}">
      <dgm:prSet/>
      <dgm:spPr/>
      <dgm:t>
        <a:bodyPr/>
        <a:lstStyle/>
        <a:p>
          <a:endParaRPr lang="en-US"/>
        </a:p>
      </dgm:t>
    </dgm:pt>
    <dgm:pt modelId="{E5EBD089-5B3E-400E-8C74-8CA73DF72B75}" type="sibTrans" cxnId="{0DB1CF68-5DD2-4F8A-A35A-9FEB383407C1}">
      <dgm:prSet/>
      <dgm:spPr/>
      <dgm:t>
        <a:bodyPr/>
        <a:lstStyle/>
        <a:p>
          <a:endParaRPr lang="en-US"/>
        </a:p>
      </dgm:t>
    </dgm:pt>
    <dgm:pt modelId="{AE673A9B-CC8D-4609-B941-B50EBEA197B1}">
      <dgm:prSet/>
      <dgm:spPr/>
      <dgm:t>
        <a:bodyPr/>
        <a:lstStyle/>
        <a:p>
          <a:r>
            <a:rPr lang="en-GB" b="0" i="0"/>
            <a:t>the young person has started higher education (university);</a:t>
          </a:r>
          <a:endParaRPr lang="en-US"/>
        </a:p>
      </dgm:t>
    </dgm:pt>
    <dgm:pt modelId="{81E648B4-8910-4506-8F5B-B56B92A156E8}" type="parTrans" cxnId="{AF8E820A-DFF7-49C3-8B5A-E8383D6CCEFB}">
      <dgm:prSet/>
      <dgm:spPr/>
      <dgm:t>
        <a:bodyPr/>
        <a:lstStyle/>
        <a:p>
          <a:endParaRPr lang="en-US"/>
        </a:p>
      </dgm:t>
    </dgm:pt>
    <dgm:pt modelId="{B8EE9590-0EFB-47A3-AE5B-717DC7371225}" type="sibTrans" cxnId="{AF8E820A-DFF7-49C3-8B5A-E8383D6CCEFB}">
      <dgm:prSet/>
      <dgm:spPr/>
      <dgm:t>
        <a:bodyPr/>
        <a:lstStyle/>
        <a:p>
          <a:endParaRPr lang="en-US"/>
        </a:p>
      </dgm:t>
    </dgm:pt>
    <dgm:pt modelId="{B3A2787B-38F9-4C94-937D-2CE218897CE3}">
      <dgm:prSet/>
      <dgm:spPr/>
      <dgm:t>
        <a:bodyPr/>
        <a:lstStyle/>
        <a:p>
          <a:r>
            <a:rPr lang="en-GB" b="0" i="0"/>
            <a:t>a young person aged 18 or over has left education and no longer wishes to engage in further learning;</a:t>
          </a:r>
          <a:endParaRPr lang="en-US"/>
        </a:p>
      </dgm:t>
    </dgm:pt>
    <dgm:pt modelId="{1D3CD01C-9927-4E32-9707-29A14E06C324}" type="parTrans" cxnId="{4E11BBD6-76F1-430E-B931-9042145645BF}">
      <dgm:prSet/>
      <dgm:spPr/>
      <dgm:t>
        <a:bodyPr/>
        <a:lstStyle/>
        <a:p>
          <a:endParaRPr lang="en-US"/>
        </a:p>
      </dgm:t>
    </dgm:pt>
    <dgm:pt modelId="{C7DC1681-E7DB-43DC-8661-E2054F466EA0}" type="sibTrans" cxnId="{4E11BBD6-76F1-430E-B931-9042145645BF}">
      <dgm:prSet/>
      <dgm:spPr/>
      <dgm:t>
        <a:bodyPr/>
        <a:lstStyle/>
        <a:p>
          <a:endParaRPr lang="en-US"/>
        </a:p>
      </dgm:t>
    </dgm:pt>
    <dgm:pt modelId="{7174A181-CE5B-4CC1-BCF3-DD7609282AEE}">
      <dgm:prSet/>
      <dgm:spPr/>
      <dgm:t>
        <a:bodyPr/>
        <a:lstStyle/>
        <a:p>
          <a:r>
            <a:rPr lang="en-GB" b="0" i="0"/>
            <a:t>the young person has turned 25; or</a:t>
          </a:r>
          <a:endParaRPr lang="en-US"/>
        </a:p>
      </dgm:t>
    </dgm:pt>
    <dgm:pt modelId="{F69D2930-89F9-4882-A7D4-7DE075E432F6}" type="parTrans" cxnId="{C1161813-0441-4C3A-AB9E-79EDCBCF6B48}">
      <dgm:prSet/>
      <dgm:spPr/>
      <dgm:t>
        <a:bodyPr/>
        <a:lstStyle/>
        <a:p>
          <a:endParaRPr lang="en-US"/>
        </a:p>
      </dgm:t>
    </dgm:pt>
    <dgm:pt modelId="{C1236F55-BDC2-4508-8F83-A426A00541C6}" type="sibTrans" cxnId="{C1161813-0441-4C3A-AB9E-79EDCBCF6B48}">
      <dgm:prSet/>
      <dgm:spPr/>
      <dgm:t>
        <a:bodyPr/>
        <a:lstStyle/>
        <a:p>
          <a:endParaRPr lang="en-US"/>
        </a:p>
      </dgm:t>
    </dgm:pt>
    <dgm:pt modelId="{E3D121CB-0AC7-43E8-ADEF-4B1B7A8AD62E}">
      <dgm:prSet/>
      <dgm:spPr/>
      <dgm:t>
        <a:bodyPr/>
        <a:lstStyle/>
        <a:p>
          <a:r>
            <a:rPr lang="en-GB" b="0" i="0"/>
            <a:t>the child or young person has moved to a different LA.</a:t>
          </a:r>
          <a:endParaRPr lang="en-US"/>
        </a:p>
      </dgm:t>
    </dgm:pt>
    <dgm:pt modelId="{B93FD8F2-51B3-4C11-9621-261D3DF9E5AF}" type="parTrans" cxnId="{FEBF773A-7BE5-466A-90DD-65C96C531878}">
      <dgm:prSet/>
      <dgm:spPr/>
      <dgm:t>
        <a:bodyPr/>
        <a:lstStyle/>
        <a:p>
          <a:endParaRPr lang="en-US"/>
        </a:p>
      </dgm:t>
    </dgm:pt>
    <dgm:pt modelId="{226FF18C-3D54-4A17-B179-5B123E4CA64A}" type="sibTrans" cxnId="{FEBF773A-7BE5-466A-90DD-65C96C531878}">
      <dgm:prSet/>
      <dgm:spPr/>
      <dgm:t>
        <a:bodyPr/>
        <a:lstStyle/>
        <a:p>
          <a:endParaRPr lang="en-US"/>
        </a:p>
      </dgm:t>
    </dgm:pt>
    <dgm:pt modelId="{7D50229C-C9A2-4AFA-A564-91F5DF0B3D99}">
      <dgm:prSet/>
      <dgm:spPr/>
      <dgm:t>
        <a:bodyPr/>
        <a:lstStyle/>
        <a:p>
          <a:r>
            <a:rPr lang="en-GB" b="0" i="0"/>
            <a:t>Situations in which an EHCP would </a:t>
          </a:r>
          <a:r>
            <a:rPr lang="en-GB" b="1" i="0"/>
            <a:t>no longer be necessary</a:t>
          </a:r>
          <a:r>
            <a:rPr lang="en-GB" b="0" i="0"/>
            <a:t> could be because the CYP no longer needs the provision set out in the EHCP</a:t>
          </a:r>
          <a:endParaRPr lang="en-US"/>
        </a:p>
      </dgm:t>
    </dgm:pt>
    <dgm:pt modelId="{C56D1A92-EE7F-49E3-9260-9C9C301D1C37}" type="parTrans" cxnId="{82988A0F-BC55-4FF1-AA15-694EBFF5D513}">
      <dgm:prSet/>
      <dgm:spPr/>
      <dgm:t>
        <a:bodyPr/>
        <a:lstStyle/>
        <a:p>
          <a:endParaRPr lang="en-US"/>
        </a:p>
      </dgm:t>
    </dgm:pt>
    <dgm:pt modelId="{E1D93309-B4A2-4CC3-A912-54FCAD6BBB72}" type="sibTrans" cxnId="{82988A0F-BC55-4FF1-AA15-694EBFF5D513}">
      <dgm:prSet/>
      <dgm:spPr/>
      <dgm:t>
        <a:bodyPr/>
        <a:lstStyle/>
        <a:p>
          <a:endParaRPr lang="en-US"/>
        </a:p>
      </dgm:t>
    </dgm:pt>
    <dgm:pt modelId="{23EAAA5C-17B9-45D2-BD9C-071C53B22FD9}">
      <dgm:prSet/>
      <dgm:spPr/>
      <dgm:t>
        <a:bodyPr/>
        <a:lstStyle/>
        <a:p>
          <a:r>
            <a:rPr lang="en-GB" b="0" i="0"/>
            <a:t>SEND CoP paragraph 9.151</a:t>
          </a:r>
          <a:endParaRPr lang="en-US"/>
        </a:p>
      </dgm:t>
    </dgm:pt>
    <dgm:pt modelId="{8D9FAD30-397F-4495-8D1D-B4960E23920F}" type="parTrans" cxnId="{A036047C-71D0-4D55-BA36-48F4F82CBBBD}">
      <dgm:prSet/>
      <dgm:spPr/>
      <dgm:t>
        <a:bodyPr/>
        <a:lstStyle/>
        <a:p>
          <a:endParaRPr lang="en-US"/>
        </a:p>
      </dgm:t>
    </dgm:pt>
    <dgm:pt modelId="{025C6A34-7637-444B-8885-AB3630F4C6D6}" type="sibTrans" cxnId="{A036047C-71D0-4D55-BA36-48F4F82CBBBD}">
      <dgm:prSet/>
      <dgm:spPr/>
      <dgm:t>
        <a:bodyPr/>
        <a:lstStyle/>
        <a:p>
          <a:endParaRPr lang="en-US"/>
        </a:p>
      </dgm:t>
    </dgm:pt>
    <dgm:pt modelId="{1212FB36-BB0B-44AF-8E56-79C78BD733AE}" type="pres">
      <dgm:prSet presAssocID="{C1FFDB16-B614-4F09-9578-2B97598D9CD5}" presName="linear" presStyleCnt="0">
        <dgm:presLayoutVars>
          <dgm:animLvl val="lvl"/>
          <dgm:resizeHandles val="exact"/>
        </dgm:presLayoutVars>
      </dgm:prSet>
      <dgm:spPr/>
    </dgm:pt>
    <dgm:pt modelId="{E285C110-8EF1-4CFD-A5A5-6C5673196B60}" type="pres">
      <dgm:prSet presAssocID="{3BBAF4BA-A4DA-4233-B63B-D422862A74D4}" presName="parentText" presStyleLbl="node1" presStyleIdx="0" presStyleCnt="4">
        <dgm:presLayoutVars>
          <dgm:chMax val="0"/>
          <dgm:bulletEnabled val="1"/>
        </dgm:presLayoutVars>
      </dgm:prSet>
      <dgm:spPr/>
    </dgm:pt>
    <dgm:pt modelId="{B22F46DB-3F0B-4485-B983-3DE63BB44524}" type="pres">
      <dgm:prSet presAssocID="{3BBAF4BA-A4DA-4233-B63B-D422862A74D4}" presName="childText" presStyleLbl="revTx" presStyleIdx="0" presStyleCnt="2">
        <dgm:presLayoutVars>
          <dgm:bulletEnabled val="1"/>
        </dgm:presLayoutVars>
      </dgm:prSet>
      <dgm:spPr/>
    </dgm:pt>
    <dgm:pt modelId="{C1C17A0F-092A-4902-A897-A4DA15914DBC}" type="pres">
      <dgm:prSet presAssocID="{17972CFF-1B5D-4090-AB29-3D20A434EACE}" presName="parentText" presStyleLbl="node1" presStyleIdx="1" presStyleCnt="4">
        <dgm:presLayoutVars>
          <dgm:chMax val="0"/>
          <dgm:bulletEnabled val="1"/>
        </dgm:presLayoutVars>
      </dgm:prSet>
      <dgm:spPr/>
    </dgm:pt>
    <dgm:pt modelId="{1B5257BE-D3D0-4CBD-B800-712DF4BCB656}" type="pres">
      <dgm:prSet presAssocID="{17972CFF-1B5D-4090-AB29-3D20A434EACE}" presName="childText" presStyleLbl="revTx" presStyleIdx="1" presStyleCnt="2">
        <dgm:presLayoutVars>
          <dgm:bulletEnabled val="1"/>
        </dgm:presLayoutVars>
      </dgm:prSet>
      <dgm:spPr/>
    </dgm:pt>
    <dgm:pt modelId="{D9179151-88E4-4527-87AF-B5D7C65021F6}" type="pres">
      <dgm:prSet presAssocID="{7D50229C-C9A2-4AFA-A564-91F5DF0B3D99}" presName="parentText" presStyleLbl="node1" presStyleIdx="2" presStyleCnt="4">
        <dgm:presLayoutVars>
          <dgm:chMax val="0"/>
          <dgm:bulletEnabled val="1"/>
        </dgm:presLayoutVars>
      </dgm:prSet>
      <dgm:spPr/>
    </dgm:pt>
    <dgm:pt modelId="{879A204B-18F3-403A-91DE-FF55EE6E4C6D}" type="pres">
      <dgm:prSet presAssocID="{E1D93309-B4A2-4CC3-A912-54FCAD6BBB72}" presName="spacer" presStyleCnt="0"/>
      <dgm:spPr/>
    </dgm:pt>
    <dgm:pt modelId="{F189A82E-AD7F-461D-94EF-A54BD87E1DA5}" type="pres">
      <dgm:prSet presAssocID="{23EAAA5C-17B9-45D2-BD9C-071C53B22FD9}" presName="parentText" presStyleLbl="node1" presStyleIdx="3" presStyleCnt="4">
        <dgm:presLayoutVars>
          <dgm:chMax val="0"/>
          <dgm:bulletEnabled val="1"/>
        </dgm:presLayoutVars>
      </dgm:prSet>
      <dgm:spPr/>
    </dgm:pt>
  </dgm:ptLst>
  <dgm:cxnLst>
    <dgm:cxn modelId="{6B583B01-3A86-4910-8D08-73636A87562D}" type="presOf" srcId="{3BBAF4BA-A4DA-4233-B63B-D422862A74D4}" destId="{E285C110-8EF1-4CFD-A5A5-6C5673196B60}" srcOrd="0" destOrd="0" presId="urn:microsoft.com/office/officeart/2005/8/layout/vList2"/>
    <dgm:cxn modelId="{AF8E820A-DFF7-49C3-8B5A-E8383D6CCEFB}" srcId="{17972CFF-1B5D-4090-AB29-3D20A434EACE}" destId="{AE673A9B-CC8D-4609-B941-B50EBEA197B1}" srcOrd="1" destOrd="0" parTransId="{81E648B4-8910-4506-8F5B-B56B92A156E8}" sibTransId="{B8EE9590-0EFB-47A3-AE5B-717DC7371225}"/>
    <dgm:cxn modelId="{82988A0F-BC55-4FF1-AA15-694EBFF5D513}" srcId="{C1FFDB16-B614-4F09-9578-2B97598D9CD5}" destId="{7D50229C-C9A2-4AFA-A564-91F5DF0B3D99}" srcOrd="2" destOrd="0" parTransId="{C56D1A92-EE7F-49E3-9260-9C9C301D1C37}" sibTransId="{E1D93309-B4A2-4CC3-A912-54FCAD6BBB72}"/>
    <dgm:cxn modelId="{C1161813-0441-4C3A-AB9E-79EDCBCF6B48}" srcId="{17972CFF-1B5D-4090-AB29-3D20A434EACE}" destId="{7174A181-CE5B-4CC1-BCF3-DD7609282AEE}" srcOrd="3" destOrd="0" parTransId="{F69D2930-89F9-4882-A7D4-7DE075E432F6}" sibTransId="{C1236F55-BDC2-4508-8F83-A426A00541C6}"/>
    <dgm:cxn modelId="{8C1FB31A-EADC-4506-BCA1-027EC2579EF0}" type="presOf" srcId="{7174A181-CE5B-4CC1-BCF3-DD7609282AEE}" destId="{1B5257BE-D3D0-4CBD-B800-712DF4BCB656}" srcOrd="0" destOrd="3" presId="urn:microsoft.com/office/officeart/2005/8/layout/vList2"/>
    <dgm:cxn modelId="{EC4D721B-3AB4-4717-AB4F-35FA49042807}" srcId="{3BBAF4BA-A4DA-4233-B63B-D422862A74D4}" destId="{8AB1C889-6B11-471C-9202-98253EDEDDFE}" srcOrd="1" destOrd="0" parTransId="{90A1184E-7EEB-41A5-A82C-5E79400C610A}" sibTransId="{2E38A88B-9D86-48FD-9709-2B3DA9BFEF17}"/>
    <dgm:cxn modelId="{2FC41A32-E7EB-400B-B758-DDB6DAF9F75D}" type="presOf" srcId="{E3D121CB-0AC7-43E8-ADEF-4B1B7A8AD62E}" destId="{1B5257BE-D3D0-4CBD-B800-712DF4BCB656}" srcOrd="0" destOrd="4" presId="urn:microsoft.com/office/officeart/2005/8/layout/vList2"/>
    <dgm:cxn modelId="{D42B0734-8BD3-4839-9929-9CFED8B633F0}" type="presOf" srcId="{B3A2787B-38F9-4C94-937D-2CE218897CE3}" destId="{1B5257BE-D3D0-4CBD-B800-712DF4BCB656}" srcOrd="0" destOrd="2" presId="urn:microsoft.com/office/officeart/2005/8/layout/vList2"/>
    <dgm:cxn modelId="{FEBF773A-7BE5-466A-90DD-65C96C531878}" srcId="{17972CFF-1B5D-4090-AB29-3D20A434EACE}" destId="{E3D121CB-0AC7-43E8-ADEF-4B1B7A8AD62E}" srcOrd="4" destOrd="0" parTransId="{B93FD8F2-51B3-4C11-9621-261D3DF9E5AF}" sibTransId="{226FF18C-3D54-4A17-B179-5B123E4CA64A}"/>
    <dgm:cxn modelId="{B7FBDC3A-1A9D-40F5-A762-D67F27E8F3B7}" type="presOf" srcId="{7D50229C-C9A2-4AFA-A564-91F5DF0B3D99}" destId="{D9179151-88E4-4527-87AF-B5D7C65021F6}" srcOrd="0" destOrd="0" presId="urn:microsoft.com/office/officeart/2005/8/layout/vList2"/>
    <dgm:cxn modelId="{8398083B-0B01-45B3-ACFF-4E1E6CCDDDC8}" type="presOf" srcId="{AE673A9B-CC8D-4609-B941-B50EBEA197B1}" destId="{1B5257BE-D3D0-4CBD-B800-712DF4BCB656}" srcOrd="0" destOrd="1" presId="urn:microsoft.com/office/officeart/2005/8/layout/vList2"/>
    <dgm:cxn modelId="{C12A7945-8DEC-4341-8D8C-DF62853794C7}" type="presOf" srcId="{17972CFF-1B5D-4090-AB29-3D20A434EACE}" destId="{C1C17A0F-092A-4902-A897-A4DA15914DBC}" srcOrd="0" destOrd="0" presId="urn:microsoft.com/office/officeart/2005/8/layout/vList2"/>
    <dgm:cxn modelId="{0DB1CF68-5DD2-4F8A-A35A-9FEB383407C1}" srcId="{17972CFF-1B5D-4090-AB29-3D20A434EACE}" destId="{5FA38D7A-BD4C-448B-B70E-4A73875E6779}" srcOrd="0" destOrd="0" parTransId="{0D4E8F57-4C6D-45D5-9FF9-06ECFF965861}" sibTransId="{E5EBD089-5B3E-400E-8C74-8CA73DF72B75}"/>
    <dgm:cxn modelId="{EFDAD369-856C-404F-87B9-28EADD08EEF3}" srcId="{3BBAF4BA-A4DA-4233-B63B-D422862A74D4}" destId="{947171CF-28CB-4E88-8759-13BBCF9B0A88}" srcOrd="0" destOrd="0" parTransId="{FA6AFC30-F251-463C-8FDF-BE827BD600C8}" sibTransId="{38F6CCB7-9110-4BF1-9F29-B03ED583A8F5}"/>
    <dgm:cxn modelId="{EAA0674C-D943-4E37-AFAF-5390BF17003D}" type="presOf" srcId="{5FA38D7A-BD4C-448B-B70E-4A73875E6779}" destId="{1B5257BE-D3D0-4CBD-B800-712DF4BCB656}" srcOrd="0" destOrd="0" presId="urn:microsoft.com/office/officeart/2005/8/layout/vList2"/>
    <dgm:cxn modelId="{1A2D3970-170B-4E8F-9DB2-92A2572E0545}" type="presOf" srcId="{C1FFDB16-B614-4F09-9578-2B97598D9CD5}" destId="{1212FB36-BB0B-44AF-8E56-79C78BD733AE}" srcOrd="0" destOrd="0" presId="urn:microsoft.com/office/officeart/2005/8/layout/vList2"/>
    <dgm:cxn modelId="{FAEF6B57-94D5-42C7-ACB1-01E983F02C6E}" type="presOf" srcId="{947171CF-28CB-4E88-8759-13BBCF9B0A88}" destId="{B22F46DB-3F0B-4485-B983-3DE63BB44524}" srcOrd="0" destOrd="0" presId="urn:microsoft.com/office/officeart/2005/8/layout/vList2"/>
    <dgm:cxn modelId="{A036047C-71D0-4D55-BA36-48F4F82CBBBD}" srcId="{C1FFDB16-B614-4F09-9578-2B97598D9CD5}" destId="{23EAAA5C-17B9-45D2-BD9C-071C53B22FD9}" srcOrd="3" destOrd="0" parTransId="{8D9FAD30-397F-4495-8D1D-B4960E23920F}" sibTransId="{025C6A34-7637-444B-8885-AB3630F4C6D6}"/>
    <dgm:cxn modelId="{6CFCF083-E61E-45D8-86FD-521E23CD90EA}" srcId="{C1FFDB16-B614-4F09-9578-2B97598D9CD5}" destId="{3BBAF4BA-A4DA-4233-B63B-D422862A74D4}" srcOrd="0" destOrd="0" parTransId="{DE0DB0BB-B413-4D21-A263-F96EDBF96CBF}" sibTransId="{13BA79B4-7106-4C4F-9E4B-00EB7F8DC23C}"/>
    <dgm:cxn modelId="{AF335CC7-E88D-4579-BB3C-870853464446}" type="presOf" srcId="{23EAAA5C-17B9-45D2-BD9C-071C53B22FD9}" destId="{F189A82E-AD7F-461D-94EF-A54BD87E1DA5}" srcOrd="0" destOrd="0" presId="urn:microsoft.com/office/officeart/2005/8/layout/vList2"/>
    <dgm:cxn modelId="{953AB1D3-46D5-4FE5-965B-4B9BA219C01B}" type="presOf" srcId="{8AB1C889-6B11-471C-9202-98253EDEDDFE}" destId="{B22F46DB-3F0B-4485-B983-3DE63BB44524}" srcOrd="0" destOrd="1" presId="urn:microsoft.com/office/officeart/2005/8/layout/vList2"/>
    <dgm:cxn modelId="{4E11BBD6-76F1-430E-B931-9042145645BF}" srcId="{17972CFF-1B5D-4090-AB29-3D20A434EACE}" destId="{B3A2787B-38F9-4C94-937D-2CE218897CE3}" srcOrd="2" destOrd="0" parTransId="{1D3CD01C-9927-4E32-9707-29A14E06C324}" sibTransId="{C7DC1681-E7DB-43DC-8661-E2054F466EA0}"/>
    <dgm:cxn modelId="{A4F87CE3-6A03-4156-98DC-69E9F07F58C9}" srcId="{C1FFDB16-B614-4F09-9578-2B97598D9CD5}" destId="{17972CFF-1B5D-4090-AB29-3D20A434EACE}" srcOrd="1" destOrd="0" parTransId="{ED69277B-F808-4EBA-83E0-049C6A8953AC}" sibTransId="{8BA615AE-6202-49F3-A2FE-35A7110B233B}"/>
    <dgm:cxn modelId="{E82786D2-78EE-4D17-AED5-16338A33A79E}" type="presParOf" srcId="{1212FB36-BB0B-44AF-8E56-79C78BD733AE}" destId="{E285C110-8EF1-4CFD-A5A5-6C5673196B60}" srcOrd="0" destOrd="0" presId="urn:microsoft.com/office/officeart/2005/8/layout/vList2"/>
    <dgm:cxn modelId="{F8CC97D7-3B7D-49AE-A92B-2F45DF60D190}" type="presParOf" srcId="{1212FB36-BB0B-44AF-8E56-79C78BD733AE}" destId="{B22F46DB-3F0B-4485-B983-3DE63BB44524}" srcOrd="1" destOrd="0" presId="urn:microsoft.com/office/officeart/2005/8/layout/vList2"/>
    <dgm:cxn modelId="{249C0979-EF03-43F2-A1E9-81FEC88F6687}" type="presParOf" srcId="{1212FB36-BB0B-44AF-8E56-79C78BD733AE}" destId="{C1C17A0F-092A-4902-A897-A4DA15914DBC}" srcOrd="2" destOrd="0" presId="urn:microsoft.com/office/officeart/2005/8/layout/vList2"/>
    <dgm:cxn modelId="{22ACA655-5474-419A-96B6-1FE2ED609DF9}" type="presParOf" srcId="{1212FB36-BB0B-44AF-8E56-79C78BD733AE}" destId="{1B5257BE-D3D0-4CBD-B800-712DF4BCB656}" srcOrd="3" destOrd="0" presId="urn:microsoft.com/office/officeart/2005/8/layout/vList2"/>
    <dgm:cxn modelId="{D5B50967-EF47-468A-BDDE-151DDFE4355A}" type="presParOf" srcId="{1212FB36-BB0B-44AF-8E56-79C78BD733AE}" destId="{D9179151-88E4-4527-87AF-B5D7C65021F6}" srcOrd="4" destOrd="0" presId="urn:microsoft.com/office/officeart/2005/8/layout/vList2"/>
    <dgm:cxn modelId="{E4EC582D-EACB-4DC9-B566-5A80A286B750}" type="presParOf" srcId="{1212FB36-BB0B-44AF-8E56-79C78BD733AE}" destId="{879A204B-18F3-403A-91DE-FF55EE6E4C6D}" srcOrd="5" destOrd="0" presId="urn:microsoft.com/office/officeart/2005/8/layout/vList2"/>
    <dgm:cxn modelId="{1CCBE836-58B2-41F5-84D5-454B373A43AA}" type="presParOf" srcId="{1212FB36-BB0B-44AF-8E56-79C78BD733AE}" destId="{F189A82E-AD7F-461D-94EF-A54BD87E1DA5}" srcOrd="6" destOrd="0" presId="urn:microsoft.com/office/officeart/2005/8/layout/vList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C55225C9-8AB4-4671-AD13-7A73037A4924}" type="doc">
      <dgm:prSet loTypeId="urn:microsoft.com/office/officeart/2005/8/layout/default" loCatId="list" qsTypeId="urn:microsoft.com/office/officeart/2005/8/quickstyle/simple2" qsCatId="simple" csTypeId="urn:microsoft.com/office/officeart/2005/8/colors/accent1_2" csCatId="accent1"/>
      <dgm:spPr/>
      <dgm:t>
        <a:bodyPr/>
        <a:lstStyle/>
        <a:p>
          <a:endParaRPr lang="en-US"/>
        </a:p>
      </dgm:t>
    </dgm:pt>
    <dgm:pt modelId="{21426ED6-6408-43B0-9B7A-6A1F5322D331}">
      <dgm:prSet/>
      <dgm:spPr/>
      <dgm:t>
        <a:bodyPr/>
        <a:lstStyle/>
        <a:p>
          <a:r>
            <a:rPr lang="en-GB"/>
            <a:t>All schools in England and Wales have duties under the Act. This includes Academy Schools. </a:t>
          </a:r>
          <a:endParaRPr lang="en-US"/>
        </a:p>
      </dgm:t>
    </dgm:pt>
    <dgm:pt modelId="{1145F208-107F-49EF-8175-A0CA59F91D6C}" type="parTrans" cxnId="{44643615-E2F1-45CE-8941-24A7BDB3D20D}">
      <dgm:prSet/>
      <dgm:spPr/>
      <dgm:t>
        <a:bodyPr/>
        <a:lstStyle/>
        <a:p>
          <a:endParaRPr lang="en-US"/>
        </a:p>
      </dgm:t>
    </dgm:pt>
    <dgm:pt modelId="{90B9DEED-4CC3-4640-A43D-0066AB42F394}" type="sibTrans" cxnId="{44643615-E2F1-45CE-8941-24A7BDB3D20D}">
      <dgm:prSet/>
      <dgm:spPr/>
      <dgm:t>
        <a:bodyPr/>
        <a:lstStyle/>
        <a:p>
          <a:endParaRPr lang="en-US"/>
        </a:p>
      </dgm:t>
    </dgm:pt>
    <dgm:pt modelId="{4638C977-C127-41E1-80C1-5B443E227A81}">
      <dgm:prSet/>
      <dgm:spPr/>
      <dgm:t>
        <a:bodyPr/>
        <a:lstStyle/>
        <a:p>
          <a:r>
            <a:rPr lang="en-GB"/>
            <a:t>Prospective pupils (in relation to admission), pupils at the school and former pupils all have right under The Act. </a:t>
          </a:r>
          <a:endParaRPr lang="en-US"/>
        </a:p>
      </dgm:t>
    </dgm:pt>
    <dgm:pt modelId="{06BE7925-5416-45EA-9F04-DD67F4AE5541}" type="parTrans" cxnId="{9AB2F1D9-9206-492B-8BE2-26CC6B217941}">
      <dgm:prSet/>
      <dgm:spPr/>
      <dgm:t>
        <a:bodyPr/>
        <a:lstStyle/>
        <a:p>
          <a:endParaRPr lang="en-US"/>
        </a:p>
      </dgm:t>
    </dgm:pt>
    <dgm:pt modelId="{78F80162-C043-4607-B403-116A177B3FC9}" type="sibTrans" cxnId="{9AB2F1D9-9206-492B-8BE2-26CC6B217941}">
      <dgm:prSet/>
      <dgm:spPr/>
      <dgm:t>
        <a:bodyPr/>
        <a:lstStyle/>
        <a:p>
          <a:endParaRPr lang="en-US"/>
        </a:p>
      </dgm:t>
    </dgm:pt>
    <dgm:pt modelId="{C6CFD307-256D-4F03-B560-35AF403A9896}">
      <dgm:prSet/>
      <dgm:spPr/>
      <dgm:t>
        <a:bodyPr/>
        <a:lstStyle/>
        <a:p>
          <a:r>
            <a:rPr lang="en-GB"/>
            <a:t>Unlawful discrimination can be for the following reasons:</a:t>
          </a:r>
          <a:endParaRPr lang="en-US"/>
        </a:p>
      </dgm:t>
    </dgm:pt>
    <dgm:pt modelId="{946C27EF-7BDB-4E0A-A12A-31B6EA208EA2}" type="parTrans" cxnId="{F5E6D694-6EA2-496B-9C0E-3CD97D543CB2}">
      <dgm:prSet/>
      <dgm:spPr/>
      <dgm:t>
        <a:bodyPr/>
        <a:lstStyle/>
        <a:p>
          <a:endParaRPr lang="en-US"/>
        </a:p>
      </dgm:t>
    </dgm:pt>
    <dgm:pt modelId="{AD117DED-B61D-40ED-8233-2644239AA404}" type="sibTrans" cxnId="{F5E6D694-6EA2-496B-9C0E-3CD97D543CB2}">
      <dgm:prSet/>
      <dgm:spPr/>
      <dgm:t>
        <a:bodyPr/>
        <a:lstStyle/>
        <a:p>
          <a:endParaRPr lang="en-US"/>
        </a:p>
      </dgm:t>
    </dgm:pt>
    <dgm:pt modelId="{5E176098-F210-40A0-A6D5-4D32848792FC}">
      <dgm:prSet/>
      <dgm:spPr/>
      <dgm:t>
        <a:bodyPr/>
        <a:lstStyle/>
        <a:p>
          <a:r>
            <a:rPr lang="en-GB"/>
            <a:t>Direct discrimination </a:t>
          </a:r>
          <a:endParaRPr lang="en-US"/>
        </a:p>
      </dgm:t>
    </dgm:pt>
    <dgm:pt modelId="{DF204953-BA8E-432F-9BA8-4DDB654524DC}" type="parTrans" cxnId="{B1628ED2-950B-4000-B330-B028529BB16C}">
      <dgm:prSet/>
      <dgm:spPr/>
      <dgm:t>
        <a:bodyPr/>
        <a:lstStyle/>
        <a:p>
          <a:endParaRPr lang="en-US"/>
        </a:p>
      </dgm:t>
    </dgm:pt>
    <dgm:pt modelId="{A6B391AD-6884-429B-BF44-F0F117947F7E}" type="sibTrans" cxnId="{B1628ED2-950B-4000-B330-B028529BB16C}">
      <dgm:prSet/>
      <dgm:spPr/>
      <dgm:t>
        <a:bodyPr/>
        <a:lstStyle/>
        <a:p>
          <a:endParaRPr lang="en-US"/>
        </a:p>
      </dgm:t>
    </dgm:pt>
    <dgm:pt modelId="{F68B041C-4B3B-44EA-8A69-241CD5152FC4}">
      <dgm:prSet/>
      <dgm:spPr/>
      <dgm:t>
        <a:bodyPr/>
        <a:lstStyle/>
        <a:p>
          <a:r>
            <a:rPr lang="en-GB"/>
            <a:t>Indirect discrimination</a:t>
          </a:r>
          <a:endParaRPr lang="en-US"/>
        </a:p>
      </dgm:t>
    </dgm:pt>
    <dgm:pt modelId="{7231F6D9-9530-4D26-A317-40208149F342}" type="parTrans" cxnId="{CE0E7750-A776-4798-82EF-C36189721097}">
      <dgm:prSet/>
      <dgm:spPr/>
      <dgm:t>
        <a:bodyPr/>
        <a:lstStyle/>
        <a:p>
          <a:endParaRPr lang="en-US"/>
        </a:p>
      </dgm:t>
    </dgm:pt>
    <dgm:pt modelId="{5B80C325-BA62-4E10-8171-803A1228538B}" type="sibTrans" cxnId="{CE0E7750-A776-4798-82EF-C36189721097}">
      <dgm:prSet/>
      <dgm:spPr/>
      <dgm:t>
        <a:bodyPr/>
        <a:lstStyle/>
        <a:p>
          <a:endParaRPr lang="en-US"/>
        </a:p>
      </dgm:t>
    </dgm:pt>
    <dgm:pt modelId="{EA3441B8-E5CD-49D2-824B-FB2AE340197B}">
      <dgm:prSet/>
      <dgm:spPr/>
      <dgm:t>
        <a:bodyPr/>
        <a:lstStyle/>
        <a:p>
          <a:r>
            <a:rPr lang="en-GB"/>
            <a:t>Discrimination arising from disability</a:t>
          </a:r>
          <a:endParaRPr lang="en-US"/>
        </a:p>
      </dgm:t>
    </dgm:pt>
    <dgm:pt modelId="{58EB5966-0713-47F3-8C6A-0B0E86F9E19A}" type="parTrans" cxnId="{990C3F09-A1E7-4851-98A5-FAE45E0B3A91}">
      <dgm:prSet/>
      <dgm:spPr/>
      <dgm:t>
        <a:bodyPr/>
        <a:lstStyle/>
        <a:p>
          <a:endParaRPr lang="en-US"/>
        </a:p>
      </dgm:t>
    </dgm:pt>
    <dgm:pt modelId="{9B9E042B-5B9D-4DAC-80F6-4BFEACC10145}" type="sibTrans" cxnId="{990C3F09-A1E7-4851-98A5-FAE45E0B3A91}">
      <dgm:prSet/>
      <dgm:spPr/>
      <dgm:t>
        <a:bodyPr/>
        <a:lstStyle/>
        <a:p>
          <a:endParaRPr lang="en-US"/>
        </a:p>
      </dgm:t>
    </dgm:pt>
    <dgm:pt modelId="{FD24CE1C-FA8C-45E9-AC02-A9F773C59D7C}">
      <dgm:prSet/>
      <dgm:spPr/>
      <dgm:t>
        <a:bodyPr/>
        <a:lstStyle/>
        <a:p>
          <a:r>
            <a:rPr lang="en-GB"/>
            <a:t>Failure to make reasonable adjustments (for disabled pupils)</a:t>
          </a:r>
          <a:endParaRPr lang="en-US"/>
        </a:p>
      </dgm:t>
    </dgm:pt>
    <dgm:pt modelId="{C7C7D1C5-DD6C-4D49-9EC2-D9CE3493D6BB}" type="parTrans" cxnId="{68624924-3CF7-4D2B-B86E-FD316A2EFD90}">
      <dgm:prSet/>
      <dgm:spPr/>
      <dgm:t>
        <a:bodyPr/>
        <a:lstStyle/>
        <a:p>
          <a:endParaRPr lang="en-US"/>
        </a:p>
      </dgm:t>
    </dgm:pt>
    <dgm:pt modelId="{3BE05AD1-E1CB-4169-825A-EBE8136BA3FF}" type="sibTrans" cxnId="{68624924-3CF7-4D2B-B86E-FD316A2EFD90}">
      <dgm:prSet/>
      <dgm:spPr/>
      <dgm:t>
        <a:bodyPr/>
        <a:lstStyle/>
        <a:p>
          <a:endParaRPr lang="en-US"/>
        </a:p>
      </dgm:t>
    </dgm:pt>
    <dgm:pt modelId="{5C85624F-64A0-4332-8D0F-16A523BA8388}">
      <dgm:prSet/>
      <dgm:spPr/>
      <dgm:t>
        <a:bodyPr/>
        <a:lstStyle/>
        <a:p>
          <a:r>
            <a:rPr lang="en-GB"/>
            <a:t>Harassment</a:t>
          </a:r>
          <a:endParaRPr lang="en-US"/>
        </a:p>
      </dgm:t>
    </dgm:pt>
    <dgm:pt modelId="{5D86327B-4803-4916-9B6A-D7D2A7F27FA0}" type="parTrans" cxnId="{564CAD87-909C-49AB-8542-19ACF66910D7}">
      <dgm:prSet/>
      <dgm:spPr/>
      <dgm:t>
        <a:bodyPr/>
        <a:lstStyle/>
        <a:p>
          <a:endParaRPr lang="en-US"/>
        </a:p>
      </dgm:t>
    </dgm:pt>
    <dgm:pt modelId="{7FC887B9-3084-402B-9323-93B29A2D175F}" type="sibTrans" cxnId="{564CAD87-909C-49AB-8542-19ACF66910D7}">
      <dgm:prSet/>
      <dgm:spPr/>
      <dgm:t>
        <a:bodyPr/>
        <a:lstStyle/>
        <a:p>
          <a:endParaRPr lang="en-US"/>
        </a:p>
      </dgm:t>
    </dgm:pt>
    <dgm:pt modelId="{A20AEC65-1E48-4B2D-8DDC-8080CAEF1841}">
      <dgm:prSet/>
      <dgm:spPr/>
      <dgm:t>
        <a:bodyPr/>
        <a:lstStyle/>
        <a:p>
          <a:r>
            <a:rPr lang="en-GB"/>
            <a:t>Victimisation</a:t>
          </a:r>
          <a:endParaRPr lang="en-US"/>
        </a:p>
      </dgm:t>
    </dgm:pt>
    <dgm:pt modelId="{149A3AB1-D8F1-4D28-B103-7AB8493B90A6}" type="parTrans" cxnId="{6F08F1C6-EAB0-4783-BD6C-4E5D232E42FA}">
      <dgm:prSet/>
      <dgm:spPr/>
      <dgm:t>
        <a:bodyPr/>
        <a:lstStyle/>
        <a:p>
          <a:endParaRPr lang="en-US"/>
        </a:p>
      </dgm:t>
    </dgm:pt>
    <dgm:pt modelId="{592A1E87-AF93-4781-83C5-2E8648FC0654}" type="sibTrans" cxnId="{6F08F1C6-EAB0-4783-BD6C-4E5D232E42FA}">
      <dgm:prSet/>
      <dgm:spPr/>
      <dgm:t>
        <a:bodyPr/>
        <a:lstStyle/>
        <a:p>
          <a:endParaRPr lang="en-US"/>
        </a:p>
      </dgm:t>
    </dgm:pt>
    <dgm:pt modelId="{8C19E1E2-1DE3-4F3D-AE34-A409D8DA6FBB}" type="pres">
      <dgm:prSet presAssocID="{C55225C9-8AB4-4671-AD13-7A73037A4924}" presName="diagram" presStyleCnt="0">
        <dgm:presLayoutVars>
          <dgm:dir/>
          <dgm:resizeHandles val="exact"/>
        </dgm:presLayoutVars>
      </dgm:prSet>
      <dgm:spPr/>
    </dgm:pt>
    <dgm:pt modelId="{003AE8E8-B0B9-452A-83AC-EE70F87476CB}" type="pres">
      <dgm:prSet presAssocID="{21426ED6-6408-43B0-9B7A-6A1F5322D331}" presName="node" presStyleLbl="node1" presStyleIdx="0" presStyleCnt="3">
        <dgm:presLayoutVars>
          <dgm:bulletEnabled val="1"/>
        </dgm:presLayoutVars>
      </dgm:prSet>
      <dgm:spPr/>
    </dgm:pt>
    <dgm:pt modelId="{83852D98-08B0-4AEB-BD87-2AF8C055B8FE}" type="pres">
      <dgm:prSet presAssocID="{90B9DEED-4CC3-4640-A43D-0066AB42F394}" presName="sibTrans" presStyleCnt="0"/>
      <dgm:spPr/>
    </dgm:pt>
    <dgm:pt modelId="{D5A1450E-D570-41B7-8091-55DA3BF2D4E7}" type="pres">
      <dgm:prSet presAssocID="{4638C977-C127-41E1-80C1-5B443E227A81}" presName="node" presStyleLbl="node1" presStyleIdx="1" presStyleCnt="3">
        <dgm:presLayoutVars>
          <dgm:bulletEnabled val="1"/>
        </dgm:presLayoutVars>
      </dgm:prSet>
      <dgm:spPr/>
    </dgm:pt>
    <dgm:pt modelId="{D51634EB-3C0B-4CE1-9ADB-80AA3D0901FC}" type="pres">
      <dgm:prSet presAssocID="{78F80162-C043-4607-B403-116A177B3FC9}" presName="sibTrans" presStyleCnt="0"/>
      <dgm:spPr/>
    </dgm:pt>
    <dgm:pt modelId="{26452784-EF9E-44AE-AE21-19A3E3DC8418}" type="pres">
      <dgm:prSet presAssocID="{C6CFD307-256D-4F03-B560-35AF403A9896}" presName="node" presStyleLbl="node1" presStyleIdx="2" presStyleCnt="3">
        <dgm:presLayoutVars>
          <dgm:bulletEnabled val="1"/>
        </dgm:presLayoutVars>
      </dgm:prSet>
      <dgm:spPr/>
    </dgm:pt>
  </dgm:ptLst>
  <dgm:cxnLst>
    <dgm:cxn modelId="{990C3F09-A1E7-4851-98A5-FAE45E0B3A91}" srcId="{C6CFD307-256D-4F03-B560-35AF403A9896}" destId="{EA3441B8-E5CD-49D2-824B-FB2AE340197B}" srcOrd="2" destOrd="0" parTransId="{58EB5966-0713-47F3-8C6A-0B0E86F9E19A}" sibTransId="{9B9E042B-5B9D-4DAC-80F6-4BFEACC10145}"/>
    <dgm:cxn modelId="{44643615-E2F1-45CE-8941-24A7BDB3D20D}" srcId="{C55225C9-8AB4-4671-AD13-7A73037A4924}" destId="{21426ED6-6408-43B0-9B7A-6A1F5322D331}" srcOrd="0" destOrd="0" parTransId="{1145F208-107F-49EF-8175-A0CA59F91D6C}" sibTransId="{90B9DEED-4CC3-4640-A43D-0066AB42F394}"/>
    <dgm:cxn modelId="{331F0022-A6E7-4853-A7D8-17825E0A3318}" type="presOf" srcId="{A20AEC65-1E48-4B2D-8DDC-8080CAEF1841}" destId="{26452784-EF9E-44AE-AE21-19A3E3DC8418}" srcOrd="0" destOrd="6" presId="urn:microsoft.com/office/officeart/2005/8/layout/default"/>
    <dgm:cxn modelId="{68624924-3CF7-4D2B-B86E-FD316A2EFD90}" srcId="{C6CFD307-256D-4F03-B560-35AF403A9896}" destId="{FD24CE1C-FA8C-45E9-AC02-A9F773C59D7C}" srcOrd="3" destOrd="0" parTransId="{C7C7D1C5-DD6C-4D49-9EC2-D9CE3493D6BB}" sibTransId="{3BE05AD1-E1CB-4169-825A-EBE8136BA3FF}"/>
    <dgm:cxn modelId="{CE0E7750-A776-4798-82EF-C36189721097}" srcId="{C6CFD307-256D-4F03-B560-35AF403A9896}" destId="{F68B041C-4B3B-44EA-8A69-241CD5152FC4}" srcOrd="1" destOrd="0" parTransId="{7231F6D9-9530-4D26-A317-40208149F342}" sibTransId="{5B80C325-BA62-4E10-8171-803A1228538B}"/>
    <dgm:cxn modelId="{43DA7C59-8121-4394-9697-B6406339979F}" type="presOf" srcId="{F68B041C-4B3B-44EA-8A69-241CD5152FC4}" destId="{26452784-EF9E-44AE-AE21-19A3E3DC8418}" srcOrd="0" destOrd="2" presId="urn:microsoft.com/office/officeart/2005/8/layout/default"/>
    <dgm:cxn modelId="{EDBA147E-10C4-4F38-9C16-919AFEBE6B10}" type="presOf" srcId="{5C85624F-64A0-4332-8D0F-16A523BA8388}" destId="{26452784-EF9E-44AE-AE21-19A3E3DC8418}" srcOrd="0" destOrd="5" presId="urn:microsoft.com/office/officeart/2005/8/layout/default"/>
    <dgm:cxn modelId="{564CAD87-909C-49AB-8542-19ACF66910D7}" srcId="{C6CFD307-256D-4F03-B560-35AF403A9896}" destId="{5C85624F-64A0-4332-8D0F-16A523BA8388}" srcOrd="4" destOrd="0" parTransId="{5D86327B-4803-4916-9B6A-D7D2A7F27FA0}" sibTransId="{7FC887B9-3084-402B-9323-93B29A2D175F}"/>
    <dgm:cxn modelId="{50C7A790-D6DF-4FFF-BB0F-AF1F287E2DC8}" type="presOf" srcId="{4638C977-C127-41E1-80C1-5B443E227A81}" destId="{D5A1450E-D570-41B7-8091-55DA3BF2D4E7}" srcOrd="0" destOrd="0" presId="urn:microsoft.com/office/officeart/2005/8/layout/default"/>
    <dgm:cxn modelId="{F5E6D694-6EA2-496B-9C0E-3CD97D543CB2}" srcId="{C55225C9-8AB4-4671-AD13-7A73037A4924}" destId="{C6CFD307-256D-4F03-B560-35AF403A9896}" srcOrd="2" destOrd="0" parTransId="{946C27EF-7BDB-4E0A-A12A-31B6EA208EA2}" sibTransId="{AD117DED-B61D-40ED-8233-2644239AA404}"/>
    <dgm:cxn modelId="{8CC28B9D-8FBA-4260-9181-E7BC102C15DE}" type="presOf" srcId="{EA3441B8-E5CD-49D2-824B-FB2AE340197B}" destId="{26452784-EF9E-44AE-AE21-19A3E3DC8418}" srcOrd="0" destOrd="3" presId="urn:microsoft.com/office/officeart/2005/8/layout/default"/>
    <dgm:cxn modelId="{D79592B9-9F18-4805-AF01-16C87978B09C}" type="presOf" srcId="{C6CFD307-256D-4F03-B560-35AF403A9896}" destId="{26452784-EF9E-44AE-AE21-19A3E3DC8418}" srcOrd="0" destOrd="0" presId="urn:microsoft.com/office/officeart/2005/8/layout/default"/>
    <dgm:cxn modelId="{568D8EBD-3B01-4136-AE70-55B5A6A2D77C}" type="presOf" srcId="{21426ED6-6408-43B0-9B7A-6A1F5322D331}" destId="{003AE8E8-B0B9-452A-83AC-EE70F87476CB}" srcOrd="0" destOrd="0" presId="urn:microsoft.com/office/officeart/2005/8/layout/default"/>
    <dgm:cxn modelId="{6F08F1C6-EAB0-4783-BD6C-4E5D232E42FA}" srcId="{C6CFD307-256D-4F03-B560-35AF403A9896}" destId="{A20AEC65-1E48-4B2D-8DDC-8080CAEF1841}" srcOrd="5" destOrd="0" parTransId="{149A3AB1-D8F1-4D28-B103-7AB8493B90A6}" sibTransId="{592A1E87-AF93-4781-83C5-2E8648FC0654}"/>
    <dgm:cxn modelId="{B1628ED2-950B-4000-B330-B028529BB16C}" srcId="{C6CFD307-256D-4F03-B560-35AF403A9896}" destId="{5E176098-F210-40A0-A6D5-4D32848792FC}" srcOrd="0" destOrd="0" parTransId="{DF204953-BA8E-432F-9BA8-4DDB654524DC}" sibTransId="{A6B391AD-6884-429B-BF44-F0F117947F7E}"/>
    <dgm:cxn modelId="{6B670ED4-A354-4F05-A963-8B8EAC491735}" type="presOf" srcId="{FD24CE1C-FA8C-45E9-AC02-A9F773C59D7C}" destId="{26452784-EF9E-44AE-AE21-19A3E3DC8418}" srcOrd="0" destOrd="4" presId="urn:microsoft.com/office/officeart/2005/8/layout/default"/>
    <dgm:cxn modelId="{9AB2F1D9-9206-492B-8BE2-26CC6B217941}" srcId="{C55225C9-8AB4-4671-AD13-7A73037A4924}" destId="{4638C977-C127-41E1-80C1-5B443E227A81}" srcOrd="1" destOrd="0" parTransId="{06BE7925-5416-45EA-9F04-DD67F4AE5541}" sibTransId="{78F80162-C043-4607-B403-116A177B3FC9}"/>
    <dgm:cxn modelId="{93AD34DA-D74A-4639-91CA-4385B9B0FA12}" type="presOf" srcId="{C55225C9-8AB4-4671-AD13-7A73037A4924}" destId="{8C19E1E2-1DE3-4F3D-AE34-A409D8DA6FBB}" srcOrd="0" destOrd="0" presId="urn:microsoft.com/office/officeart/2005/8/layout/default"/>
    <dgm:cxn modelId="{21A2D3F3-DC5F-4F0E-A6EB-0E501ADD1451}" type="presOf" srcId="{5E176098-F210-40A0-A6D5-4D32848792FC}" destId="{26452784-EF9E-44AE-AE21-19A3E3DC8418}" srcOrd="0" destOrd="1" presId="urn:microsoft.com/office/officeart/2005/8/layout/default"/>
    <dgm:cxn modelId="{215F02F2-688F-42D5-90B2-20D69E45925E}" type="presParOf" srcId="{8C19E1E2-1DE3-4F3D-AE34-A409D8DA6FBB}" destId="{003AE8E8-B0B9-452A-83AC-EE70F87476CB}" srcOrd="0" destOrd="0" presId="urn:microsoft.com/office/officeart/2005/8/layout/default"/>
    <dgm:cxn modelId="{3D2499EA-CA2F-4C83-A901-432DC709C6D3}" type="presParOf" srcId="{8C19E1E2-1DE3-4F3D-AE34-A409D8DA6FBB}" destId="{83852D98-08B0-4AEB-BD87-2AF8C055B8FE}" srcOrd="1" destOrd="0" presId="urn:microsoft.com/office/officeart/2005/8/layout/default"/>
    <dgm:cxn modelId="{B39CAEBE-6365-403A-9188-2610E7849AAB}" type="presParOf" srcId="{8C19E1E2-1DE3-4F3D-AE34-A409D8DA6FBB}" destId="{D5A1450E-D570-41B7-8091-55DA3BF2D4E7}" srcOrd="2" destOrd="0" presId="urn:microsoft.com/office/officeart/2005/8/layout/default"/>
    <dgm:cxn modelId="{52F61BA1-4DC3-4590-8C35-004765F35C6C}" type="presParOf" srcId="{8C19E1E2-1DE3-4F3D-AE34-A409D8DA6FBB}" destId="{D51634EB-3C0B-4CE1-9ADB-80AA3D0901FC}" srcOrd="3" destOrd="0" presId="urn:microsoft.com/office/officeart/2005/8/layout/default"/>
    <dgm:cxn modelId="{684DBBE0-4894-4751-A3C6-352FFFEAE164}" type="presParOf" srcId="{8C19E1E2-1DE3-4F3D-AE34-A409D8DA6FBB}" destId="{26452784-EF9E-44AE-AE21-19A3E3DC8418}" srcOrd="4" destOrd="0" presId="urn:microsoft.com/office/officeart/2005/8/layout/defaul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A639CD37-DBBE-4A3D-ADAE-0F414844F36B}" type="doc">
      <dgm:prSet loTypeId="urn:microsoft.com/office/officeart/2005/8/layout/process4" loCatId="process" qsTypeId="urn:microsoft.com/office/officeart/2005/8/quickstyle/simple2" qsCatId="simple" csTypeId="urn:microsoft.com/office/officeart/2005/8/colors/accent2_2" csCatId="accent2"/>
      <dgm:spPr/>
      <dgm:t>
        <a:bodyPr/>
        <a:lstStyle/>
        <a:p>
          <a:endParaRPr lang="en-US"/>
        </a:p>
      </dgm:t>
    </dgm:pt>
    <dgm:pt modelId="{E2B4FD3A-8CEB-4CA4-95C5-3EBBFD138BBE}">
      <dgm:prSet/>
      <dgm:spPr/>
      <dgm:t>
        <a:bodyPr/>
        <a:lstStyle/>
        <a:p>
          <a:r>
            <a:rPr lang="en-GB"/>
            <a:t>The Children’s Education Advisory Service (CEAS) within the Ministry of Defence provides advice and guidance to Service parents, educational establishments and local authorities on educational issues relating to Service children, including issues relating to SEN.</a:t>
          </a:r>
          <a:endParaRPr lang="en-US"/>
        </a:p>
      </dgm:t>
    </dgm:pt>
    <dgm:pt modelId="{AF7FB19E-364A-4CCB-AF17-210A9088C682}" type="parTrans" cxnId="{E16F2670-AE9D-49A1-B843-78EECE9E7BEF}">
      <dgm:prSet/>
      <dgm:spPr/>
      <dgm:t>
        <a:bodyPr/>
        <a:lstStyle/>
        <a:p>
          <a:endParaRPr lang="en-US"/>
        </a:p>
      </dgm:t>
    </dgm:pt>
    <dgm:pt modelId="{5424D464-DC5B-44B2-8DF7-D76044D72B99}" type="sibTrans" cxnId="{E16F2670-AE9D-49A1-B843-78EECE9E7BEF}">
      <dgm:prSet/>
      <dgm:spPr/>
      <dgm:t>
        <a:bodyPr/>
        <a:lstStyle/>
        <a:p>
          <a:endParaRPr lang="en-US"/>
        </a:p>
      </dgm:t>
    </dgm:pt>
    <dgm:pt modelId="{D0989254-2F26-4D93-95FF-8A2F09721E2C}">
      <dgm:prSet/>
      <dgm:spPr/>
      <dgm:t>
        <a:bodyPr/>
        <a:lstStyle/>
        <a:p>
          <a:r>
            <a:rPr lang="en-GB"/>
            <a:t>Service Children’s Education (SCE) provides mainstream education for Service children in some overseas locations. </a:t>
          </a:r>
          <a:endParaRPr lang="en-US"/>
        </a:p>
      </dgm:t>
    </dgm:pt>
    <dgm:pt modelId="{B66DA3DA-9FB1-4AB1-A518-0C2FF9ED2EA9}" type="parTrans" cxnId="{6B2BE22C-6049-414F-BA2A-F5371FE57A4C}">
      <dgm:prSet/>
      <dgm:spPr/>
      <dgm:t>
        <a:bodyPr/>
        <a:lstStyle/>
        <a:p>
          <a:endParaRPr lang="en-US"/>
        </a:p>
      </dgm:t>
    </dgm:pt>
    <dgm:pt modelId="{02602670-3FC5-4A05-A287-218967A2D66D}" type="sibTrans" cxnId="{6B2BE22C-6049-414F-BA2A-F5371FE57A4C}">
      <dgm:prSet/>
      <dgm:spPr/>
      <dgm:t>
        <a:bodyPr/>
        <a:lstStyle/>
        <a:p>
          <a:endParaRPr lang="en-US"/>
        </a:p>
      </dgm:t>
    </dgm:pt>
    <dgm:pt modelId="{68F964ED-586C-4E8D-968C-0D193627E5BF}">
      <dgm:prSet/>
      <dgm:spPr/>
      <dgm:t>
        <a:bodyPr/>
        <a:lstStyle/>
        <a:p>
          <a:r>
            <a:rPr lang="en-GB"/>
            <a:t>As the education, health and social care resources available overseas are different from the UK, MoD services complete an MoD Assessment of Supportability Overseas (MASO) for all Service children with complex needs before an overseas posting is agreed. </a:t>
          </a:r>
          <a:endParaRPr lang="en-US"/>
        </a:p>
      </dgm:t>
    </dgm:pt>
    <dgm:pt modelId="{C64A2FB3-6811-47FD-B1A5-8B5740262B4D}" type="parTrans" cxnId="{899730E7-2880-43E7-B3AD-6BE2DBE4FAF8}">
      <dgm:prSet/>
      <dgm:spPr/>
      <dgm:t>
        <a:bodyPr/>
        <a:lstStyle/>
        <a:p>
          <a:endParaRPr lang="en-US"/>
        </a:p>
      </dgm:t>
    </dgm:pt>
    <dgm:pt modelId="{98217BB7-DBBA-476E-A9F2-6BE4290ABCEE}" type="sibTrans" cxnId="{899730E7-2880-43E7-B3AD-6BE2DBE4FAF8}">
      <dgm:prSet/>
      <dgm:spPr/>
      <dgm:t>
        <a:bodyPr/>
        <a:lstStyle/>
        <a:p>
          <a:endParaRPr lang="en-US"/>
        </a:p>
      </dgm:t>
    </dgm:pt>
    <dgm:pt modelId="{63C1A266-F02B-4490-964F-4B51224CBCE9}">
      <dgm:prSet/>
      <dgm:spPr/>
      <dgm:t>
        <a:bodyPr/>
        <a:lstStyle/>
        <a:p>
          <a:r>
            <a:rPr lang="en-GB"/>
            <a:t>The UK Education Advisory Team (UK EAT) – formerly CEAS will also help you wherever you live in the world.</a:t>
          </a:r>
          <a:endParaRPr lang="en-US"/>
        </a:p>
      </dgm:t>
    </dgm:pt>
    <dgm:pt modelId="{E6E8823C-1874-43F1-867A-5066EEB5CB17}" type="parTrans" cxnId="{7F9C3789-8838-405C-80FC-FDEC5A109667}">
      <dgm:prSet/>
      <dgm:spPr/>
      <dgm:t>
        <a:bodyPr/>
        <a:lstStyle/>
        <a:p>
          <a:endParaRPr lang="en-US"/>
        </a:p>
      </dgm:t>
    </dgm:pt>
    <dgm:pt modelId="{EA26E146-D94A-4144-A020-6803C9483FAA}" type="sibTrans" cxnId="{7F9C3789-8838-405C-80FC-FDEC5A109667}">
      <dgm:prSet/>
      <dgm:spPr/>
      <dgm:t>
        <a:bodyPr/>
        <a:lstStyle/>
        <a:p>
          <a:endParaRPr lang="en-US"/>
        </a:p>
      </dgm:t>
    </dgm:pt>
    <dgm:pt modelId="{9C9A27E1-41C9-4B1B-804E-37F26B925B8E}">
      <dgm:prSet/>
      <dgm:spPr/>
      <dgm:t>
        <a:bodyPr/>
        <a:lstStyle/>
        <a:p>
          <a:r>
            <a:rPr lang="en-US" b="0" i="0" baseline="0"/>
            <a:t>The Department for Education (DfE) introduced the Service pupil premium (SPP) in April 2011 in recognition of the specific challenges children from Service families face and as part of the commitment to delivering the armed forces covenant. State schools, academies and free schools in England, which have children of Service families in school years reception to year 11, can receive the SPP funding. It is designed to assist the school in providing the additional support that these children may need and is currently worth £335 per Service child who meets the eligibility criteria. </a:t>
          </a:r>
          <a:r>
            <a:rPr lang="en-US"/>
            <a:t>For eligibility and full details see:</a:t>
          </a:r>
          <a:r>
            <a:rPr lang="en-GB">
              <a:hlinkClick xmlns:r="http://schemas.openxmlformats.org/officeDocument/2006/relationships" r:id="rId1"/>
            </a:rPr>
            <a:t> Service Pupil Premium: what you need to know - GOV.UK (www.gov.uk)</a:t>
          </a:r>
          <a:endParaRPr lang="en-US"/>
        </a:p>
      </dgm:t>
    </dgm:pt>
    <dgm:pt modelId="{B625B757-2740-41BB-9378-D6CB305F3677}" type="parTrans" cxnId="{7E38DB1A-B407-4432-AB3A-8922771DB633}">
      <dgm:prSet/>
      <dgm:spPr/>
      <dgm:t>
        <a:bodyPr/>
        <a:lstStyle/>
        <a:p>
          <a:endParaRPr lang="en-US"/>
        </a:p>
      </dgm:t>
    </dgm:pt>
    <dgm:pt modelId="{E3EB01F6-A153-4ECF-BF94-51D45DCF778B}" type="sibTrans" cxnId="{7E38DB1A-B407-4432-AB3A-8922771DB633}">
      <dgm:prSet/>
      <dgm:spPr/>
      <dgm:t>
        <a:bodyPr/>
        <a:lstStyle/>
        <a:p>
          <a:endParaRPr lang="en-US"/>
        </a:p>
      </dgm:t>
    </dgm:pt>
    <dgm:pt modelId="{A14C3F3D-4697-4E0B-BDFF-D9A6EE27E2FD}" type="pres">
      <dgm:prSet presAssocID="{A639CD37-DBBE-4A3D-ADAE-0F414844F36B}" presName="Name0" presStyleCnt="0">
        <dgm:presLayoutVars>
          <dgm:dir/>
          <dgm:animLvl val="lvl"/>
          <dgm:resizeHandles val="exact"/>
        </dgm:presLayoutVars>
      </dgm:prSet>
      <dgm:spPr/>
    </dgm:pt>
    <dgm:pt modelId="{7439A4F7-9D0F-40BB-82CC-B71D304C3A21}" type="pres">
      <dgm:prSet presAssocID="{9C9A27E1-41C9-4B1B-804E-37F26B925B8E}" presName="boxAndChildren" presStyleCnt="0"/>
      <dgm:spPr/>
    </dgm:pt>
    <dgm:pt modelId="{4B7193B2-463E-4DD3-BB97-2FE160E37074}" type="pres">
      <dgm:prSet presAssocID="{9C9A27E1-41C9-4B1B-804E-37F26B925B8E}" presName="parentTextBox" presStyleLbl="node1" presStyleIdx="0" presStyleCnt="5"/>
      <dgm:spPr/>
    </dgm:pt>
    <dgm:pt modelId="{5B1B950A-3D7F-4371-BBCE-D23450E29574}" type="pres">
      <dgm:prSet presAssocID="{EA26E146-D94A-4144-A020-6803C9483FAA}" presName="sp" presStyleCnt="0"/>
      <dgm:spPr/>
    </dgm:pt>
    <dgm:pt modelId="{CCB071E0-9566-4D64-AF9E-60DF2977F5A5}" type="pres">
      <dgm:prSet presAssocID="{63C1A266-F02B-4490-964F-4B51224CBCE9}" presName="arrowAndChildren" presStyleCnt="0"/>
      <dgm:spPr/>
    </dgm:pt>
    <dgm:pt modelId="{94DBE687-BF0D-40FD-BA80-2651DE5A9787}" type="pres">
      <dgm:prSet presAssocID="{63C1A266-F02B-4490-964F-4B51224CBCE9}" presName="parentTextArrow" presStyleLbl="node1" presStyleIdx="1" presStyleCnt="5"/>
      <dgm:spPr/>
    </dgm:pt>
    <dgm:pt modelId="{97D06380-9D9E-4E0B-86D3-5ED4B73B5690}" type="pres">
      <dgm:prSet presAssocID="{98217BB7-DBBA-476E-A9F2-6BE4290ABCEE}" presName="sp" presStyleCnt="0"/>
      <dgm:spPr/>
    </dgm:pt>
    <dgm:pt modelId="{B365432F-8337-44FC-AE24-85DF709402CB}" type="pres">
      <dgm:prSet presAssocID="{68F964ED-586C-4E8D-968C-0D193627E5BF}" presName="arrowAndChildren" presStyleCnt="0"/>
      <dgm:spPr/>
    </dgm:pt>
    <dgm:pt modelId="{D580654F-4B35-42D0-A63E-0E41FC6634CF}" type="pres">
      <dgm:prSet presAssocID="{68F964ED-586C-4E8D-968C-0D193627E5BF}" presName="parentTextArrow" presStyleLbl="node1" presStyleIdx="2" presStyleCnt="5"/>
      <dgm:spPr/>
    </dgm:pt>
    <dgm:pt modelId="{D4AE73B8-58C5-4412-A307-4BB2324FB723}" type="pres">
      <dgm:prSet presAssocID="{02602670-3FC5-4A05-A287-218967A2D66D}" presName="sp" presStyleCnt="0"/>
      <dgm:spPr/>
    </dgm:pt>
    <dgm:pt modelId="{6AA218F6-E3E5-4D9A-B413-5F45C820670D}" type="pres">
      <dgm:prSet presAssocID="{D0989254-2F26-4D93-95FF-8A2F09721E2C}" presName="arrowAndChildren" presStyleCnt="0"/>
      <dgm:spPr/>
    </dgm:pt>
    <dgm:pt modelId="{32DD9157-B687-4EE6-901C-36C71DA7E4FF}" type="pres">
      <dgm:prSet presAssocID="{D0989254-2F26-4D93-95FF-8A2F09721E2C}" presName="parentTextArrow" presStyleLbl="node1" presStyleIdx="3" presStyleCnt="5"/>
      <dgm:spPr/>
    </dgm:pt>
    <dgm:pt modelId="{8C804451-A734-4B04-B55C-148E145DDD47}" type="pres">
      <dgm:prSet presAssocID="{5424D464-DC5B-44B2-8DF7-D76044D72B99}" presName="sp" presStyleCnt="0"/>
      <dgm:spPr/>
    </dgm:pt>
    <dgm:pt modelId="{C0FFCD6D-68CE-4502-AFB5-632348DF2163}" type="pres">
      <dgm:prSet presAssocID="{E2B4FD3A-8CEB-4CA4-95C5-3EBBFD138BBE}" presName="arrowAndChildren" presStyleCnt="0"/>
      <dgm:spPr/>
    </dgm:pt>
    <dgm:pt modelId="{BE141C55-F380-4CB0-BF10-6FE38F8B3916}" type="pres">
      <dgm:prSet presAssocID="{E2B4FD3A-8CEB-4CA4-95C5-3EBBFD138BBE}" presName="parentTextArrow" presStyleLbl="node1" presStyleIdx="4" presStyleCnt="5"/>
      <dgm:spPr/>
    </dgm:pt>
  </dgm:ptLst>
  <dgm:cxnLst>
    <dgm:cxn modelId="{7E38DB1A-B407-4432-AB3A-8922771DB633}" srcId="{A639CD37-DBBE-4A3D-ADAE-0F414844F36B}" destId="{9C9A27E1-41C9-4B1B-804E-37F26B925B8E}" srcOrd="4" destOrd="0" parTransId="{B625B757-2740-41BB-9378-D6CB305F3677}" sibTransId="{E3EB01F6-A153-4ECF-BF94-51D45DCF778B}"/>
    <dgm:cxn modelId="{639D8B22-C0A8-49BC-BE4D-AF090EBCDD77}" type="presOf" srcId="{E2B4FD3A-8CEB-4CA4-95C5-3EBBFD138BBE}" destId="{BE141C55-F380-4CB0-BF10-6FE38F8B3916}" srcOrd="0" destOrd="0" presId="urn:microsoft.com/office/officeart/2005/8/layout/process4"/>
    <dgm:cxn modelId="{6B2BE22C-6049-414F-BA2A-F5371FE57A4C}" srcId="{A639CD37-DBBE-4A3D-ADAE-0F414844F36B}" destId="{D0989254-2F26-4D93-95FF-8A2F09721E2C}" srcOrd="1" destOrd="0" parTransId="{B66DA3DA-9FB1-4AB1-A518-0C2FF9ED2EA9}" sibTransId="{02602670-3FC5-4A05-A287-218967A2D66D}"/>
    <dgm:cxn modelId="{61B6E666-3F89-4D22-8212-636E32DBA9AA}" type="presOf" srcId="{A639CD37-DBBE-4A3D-ADAE-0F414844F36B}" destId="{A14C3F3D-4697-4E0B-BDFF-D9A6EE27E2FD}" srcOrd="0" destOrd="0" presId="urn:microsoft.com/office/officeart/2005/8/layout/process4"/>
    <dgm:cxn modelId="{E16F2670-AE9D-49A1-B843-78EECE9E7BEF}" srcId="{A639CD37-DBBE-4A3D-ADAE-0F414844F36B}" destId="{E2B4FD3A-8CEB-4CA4-95C5-3EBBFD138BBE}" srcOrd="0" destOrd="0" parTransId="{AF7FB19E-364A-4CCB-AF17-210A9088C682}" sibTransId="{5424D464-DC5B-44B2-8DF7-D76044D72B99}"/>
    <dgm:cxn modelId="{16C4A051-0735-47A6-BE28-689BA7067BFC}" type="presOf" srcId="{63C1A266-F02B-4490-964F-4B51224CBCE9}" destId="{94DBE687-BF0D-40FD-BA80-2651DE5A9787}" srcOrd="0" destOrd="0" presId="urn:microsoft.com/office/officeart/2005/8/layout/process4"/>
    <dgm:cxn modelId="{7F9C3789-8838-405C-80FC-FDEC5A109667}" srcId="{A639CD37-DBBE-4A3D-ADAE-0F414844F36B}" destId="{63C1A266-F02B-4490-964F-4B51224CBCE9}" srcOrd="3" destOrd="0" parTransId="{E6E8823C-1874-43F1-867A-5066EEB5CB17}" sibTransId="{EA26E146-D94A-4144-A020-6803C9483FAA}"/>
    <dgm:cxn modelId="{4BC0B6BB-3BD1-4D4C-BF03-3E289DC440F4}" type="presOf" srcId="{68F964ED-586C-4E8D-968C-0D193627E5BF}" destId="{D580654F-4B35-42D0-A63E-0E41FC6634CF}" srcOrd="0" destOrd="0" presId="urn:microsoft.com/office/officeart/2005/8/layout/process4"/>
    <dgm:cxn modelId="{C37E51DF-D982-46F0-BB92-D7B99F05F703}" type="presOf" srcId="{9C9A27E1-41C9-4B1B-804E-37F26B925B8E}" destId="{4B7193B2-463E-4DD3-BB97-2FE160E37074}" srcOrd="0" destOrd="0" presId="urn:microsoft.com/office/officeart/2005/8/layout/process4"/>
    <dgm:cxn modelId="{899730E7-2880-43E7-B3AD-6BE2DBE4FAF8}" srcId="{A639CD37-DBBE-4A3D-ADAE-0F414844F36B}" destId="{68F964ED-586C-4E8D-968C-0D193627E5BF}" srcOrd="2" destOrd="0" parTransId="{C64A2FB3-6811-47FD-B1A5-8B5740262B4D}" sibTransId="{98217BB7-DBBA-476E-A9F2-6BE4290ABCEE}"/>
    <dgm:cxn modelId="{DC7910F7-83C7-4106-BD04-8A14BD77C8B5}" type="presOf" srcId="{D0989254-2F26-4D93-95FF-8A2F09721E2C}" destId="{32DD9157-B687-4EE6-901C-36C71DA7E4FF}" srcOrd="0" destOrd="0" presId="urn:microsoft.com/office/officeart/2005/8/layout/process4"/>
    <dgm:cxn modelId="{38806768-8C88-4D48-96C2-3BF8ADEA101E}" type="presParOf" srcId="{A14C3F3D-4697-4E0B-BDFF-D9A6EE27E2FD}" destId="{7439A4F7-9D0F-40BB-82CC-B71D304C3A21}" srcOrd="0" destOrd="0" presId="urn:microsoft.com/office/officeart/2005/8/layout/process4"/>
    <dgm:cxn modelId="{B8DBBABF-8653-4D02-9754-74B57B682786}" type="presParOf" srcId="{7439A4F7-9D0F-40BB-82CC-B71D304C3A21}" destId="{4B7193B2-463E-4DD3-BB97-2FE160E37074}" srcOrd="0" destOrd="0" presId="urn:microsoft.com/office/officeart/2005/8/layout/process4"/>
    <dgm:cxn modelId="{78548386-BA5D-45EF-B50E-B28365FA4765}" type="presParOf" srcId="{A14C3F3D-4697-4E0B-BDFF-D9A6EE27E2FD}" destId="{5B1B950A-3D7F-4371-BBCE-D23450E29574}" srcOrd="1" destOrd="0" presId="urn:microsoft.com/office/officeart/2005/8/layout/process4"/>
    <dgm:cxn modelId="{2999EAA4-1A87-49B9-AD4A-0EA6C6DF8FCC}" type="presParOf" srcId="{A14C3F3D-4697-4E0B-BDFF-D9A6EE27E2FD}" destId="{CCB071E0-9566-4D64-AF9E-60DF2977F5A5}" srcOrd="2" destOrd="0" presId="urn:microsoft.com/office/officeart/2005/8/layout/process4"/>
    <dgm:cxn modelId="{AEE240ED-3A25-463C-B732-58C6673A360D}" type="presParOf" srcId="{CCB071E0-9566-4D64-AF9E-60DF2977F5A5}" destId="{94DBE687-BF0D-40FD-BA80-2651DE5A9787}" srcOrd="0" destOrd="0" presId="urn:microsoft.com/office/officeart/2005/8/layout/process4"/>
    <dgm:cxn modelId="{029040FA-9319-403F-86C2-8E48434E9B3C}" type="presParOf" srcId="{A14C3F3D-4697-4E0B-BDFF-D9A6EE27E2FD}" destId="{97D06380-9D9E-4E0B-86D3-5ED4B73B5690}" srcOrd="3" destOrd="0" presId="urn:microsoft.com/office/officeart/2005/8/layout/process4"/>
    <dgm:cxn modelId="{1ACE856E-7EC8-4F12-93A8-B070ECA1D06A}" type="presParOf" srcId="{A14C3F3D-4697-4E0B-BDFF-D9A6EE27E2FD}" destId="{B365432F-8337-44FC-AE24-85DF709402CB}" srcOrd="4" destOrd="0" presId="urn:microsoft.com/office/officeart/2005/8/layout/process4"/>
    <dgm:cxn modelId="{D0D8319C-B5A9-48A7-853E-9F71A7471701}" type="presParOf" srcId="{B365432F-8337-44FC-AE24-85DF709402CB}" destId="{D580654F-4B35-42D0-A63E-0E41FC6634CF}" srcOrd="0" destOrd="0" presId="urn:microsoft.com/office/officeart/2005/8/layout/process4"/>
    <dgm:cxn modelId="{0F0EC445-7E4A-46AA-B5F2-D0313F38AE0E}" type="presParOf" srcId="{A14C3F3D-4697-4E0B-BDFF-D9A6EE27E2FD}" destId="{D4AE73B8-58C5-4412-A307-4BB2324FB723}" srcOrd="5" destOrd="0" presId="urn:microsoft.com/office/officeart/2005/8/layout/process4"/>
    <dgm:cxn modelId="{4C7EC0F1-0905-435A-A83F-0D7251537EFF}" type="presParOf" srcId="{A14C3F3D-4697-4E0B-BDFF-D9A6EE27E2FD}" destId="{6AA218F6-E3E5-4D9A-B413-5F45C820670D}" srcOrd="6" destOrd="0" presId="urn:microsoft.com/office/officeart/2005/8/layout/process4"/>
    <dgm:cxn modelId="{9F09F73F-5D15-47F8-B6FD-B5B8D97AE9DB}" type="presParOf" srcId="{6AA218F6-E3E5-4D9A-B413-5F45C820670D}" destId="{32DD9157-B687-4EE6-901C-36C71DA7E4FF}" srcOrd="0" destOrd="0" presId="urn:microsoft.com/office/officeart/2005/8/layout/process4"/>
    <dgm:cxn modelId="{FF420124-31B4-4AF3-8175-F2243702DDF0}" type="presParOf" srcId="{A14C3F3D-4697-4E0B-BDFF-D9A6EE27E2FD}" destId="{8C804451-A734-4B04-B55C-148E145DDD47}" srcOrd="7" destOrd="0" presId="urn:microsoft.com/office/officeart/2005/8/layout/process4"/>
    <dgm:cxn modelId="{67AFB693-583E-4FF6-B1AA-7D81812B0E88}" type="presParOf" srcId="{A14C3F3D-4697-4E0B-BDFF-D9A6EE27E2FD}" destId="{C0FFCD6D-68CE-4502-AFB5-632348DF2163}" srcOrd="8" destOrd="0" presId="urn:microsoft.com/office/officeart/2005/8/layout/process4"/>
    <dgm:cxn modelId="{19832047-E94F-41B1-AC4B-FE0920AE735F}" type="presParOf" srcId="{C0FFCD6D-68CE-4502-AFB5-632348DF2163}" destId="{BE141C55-F380-4CB0-BF10-6FE38F8B3916}" srcOrd="0" destOrd="0" presId="urn:microsoft.com/office/officeart/2005/8/layout/process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66133E2A-9047-4578-BEC3-0E753BBF3BF7}" type="doc">
      <dgm:prSet loTypeId="urn:microsoft.com/office/officeart/2005/8/layout/vList2" loCatId="list" qsTypeId="urn:microsoft.com/office/officeart/2005/8/quickstyle/simple1" qsCatId="simple" csTypeId="urn:microsoft.com/office/officeart/2005/8/colors/accent1_2" csCatId="accent1" phldr="1"/>
      <dgm:spPr/>
      <dgm:t>
        <a:bodyPr/>
        <a:lstStyle/>
        <a:p>
          <a:endParaRPr lang="en-US"/>
        </a:p>
      </dgm:t>
    </dgm:pt>
    <dgm:pt modelId="{2D498DB5-E00D-40B8-BB53-134993F7C398}">
      <dgm:prSet/>
      <dgm:spPr/>
      <dgm:t>
        <a:bodyPr/>
        <a:lstStyle/>
        <a:p>
          <a:r>
            <a:rPr lang="en-GB" baseline="0"/>
            <a:t>For families of service personnel with a confirmed posting, or crown servants returning from overseas, admission authorities must: </a:t>
          </a:r>
          <a:endParaRPr lang="en-US"/>
        </a:p>
      </dgm:t>
    </dgm:pt>
    <dgm:pt modelId="{93E9DEFA-7DB6-4F12-8D4C-C84030E2D341}" type="parTrans" cxnId="{196BAC02-6D89-45FC-B1C6-84AF764DEE1C}">
      <dgm:prSet/>
      <dgm:spPr/>
      <dgm:t>
        <a:bodyPr/>
        <a:lstStyle/>
        <a:p>
          <a:endParaRPr lang="en-US"/>
        </a:p>
      </dgm:t>
    </dgm:pt>
    <dgm:pt modelId="{D6D360F0-F700-495D-9BAD-A4EBCBE750DD}" type="sibTrans" cxnId="{196BAC02-6D89-45FC-B1C6-84AF764DEE1C}">
      <dgm:prSet/>
      <dgm:spPr/>
      <dgm:t>
        <a:bodyPr/>
        <a:lstStyle/>
        <a:p>
          <a:endParaRPr lang="en-US"/>
        </a:p>
      </dgm:t>
    </dgm:pt>
    <dgm:pt modelId="{9A250569-6EFE-4F4D-A716-23C7FE86FAD3}">
      <dgm:prSet/>
      <dgm:spPr/>
      <dgm:t>
        <a:bodyPr/>
        <a:lstStyle/>
        <a:p>
          <a:r>
            <a:rPr lang="en-GB" baseline="0" dirty="0"/>
            <a:t>allocate a place in advance of the family arriving in the area (as long as one is available), provided the application is accompanied by an official letter that declares a relocation date. Admission authorities must not refuse to process an application and must not refuse a place solely because the family do not yet have an intended address, or do not yet live in the area. </a:t>
          </a:r>
          <a:endParaRPr lang="en-US" dirty="0"/>
        </a:p>
      </dgm:t>
    </dgm:pt>
    <dgm:pt modelId="{514B6E35-C9DC-4874-876B-1EFA1911AD52}" type="parTrans" cxnId="{0BBC1F25-1AF0-40EC-ABDD-DE34FFBA07D3}">
      <dgm:prSet/>
      <dgm:spPr/>
      <dgm:t>
        <a:bodyPr/>
        <a:lstStyle/>
        <a:p>
          <a:endParaRPr lang="en-US"/>
        </a:p>
      </dgm:t>
    </dgm:pt>
    <dgm:pt modelId="{F9C70D2C-F9AA-4228-AA07-82E17B29225F}" type="sibTrans" cxnId="{0BBC1F25-1AF0-40EC-ABDD-DE34FFBA07D3}">
      <dgm:prSet/>
      <dgm:spPr/>
      <dgm:t>
        <a:bodyPr/>
        <a:lstStyle/>
        <a:p>
          <a:endParaRPr lang="en-US"/>
        </a:p>
      </dgm:t>
    </dgm:pt>
    <dgm:pt modelId="{89826835-889E-4A5E-844F-9A7EC92A85B9}">
      <dgm:prSet/>
      <dgm:spPr/>
      <dgm:t>
        <a:bodyPr/>
        <a:lstStyle/>
        <a:p>
          <a:r>
            <a:rPr lang="en-GB" baseline="0" dirty="0"/>
            <a:t>use the address at which the child will live when applying their oversubscription criteria, as long as the parents provide some evidence of their intended address. Admission authorities must use a Unit or quartering address as the child’s home address when considering the application against their oversubscription criteria, where a parent requests this. </a:t>
          </a:r>
          <a:endParaRPr lang="en-US" dirty="0"/>
        </a:p>
      </dgm:t>
    </dgm:pt>
    <dgm:pt modelId="{48A595CD-4209-4A41-A0CE-E5C2F29F15A2}" type="parTrans" cxnId="{CF604634-3E11-4514-B45B-7AFD24E795B5}">
      <dgm:prSet/>
      <dgm:spPr/>
      <dgm:t>
        <a:bodyPr/>
        <a:lstStyle/>
        <a:p>
          <a:endParaRPr lang="en-US"/>
        </a:p>
      </dgm:t>
    </dgm:pt>
    <dgm:pt modelId="{CCF46625-6BBB-49D6-8A43-7D2451C7A600}" type="sibTrans" cxnId="{CF604634-3E11-4514-B45B-7AFD24E795B5}">
      <dgm:prSet/>
      <dgm:spPr/>
      <dgm:t>
        <a:bodyPr/>
        <a:lstStyle/>
        <a:p>
          <a:endParaRPr lang="en-US"/>
        </a:p>
      </dgm:t>
    </dgm:pt>
    <dgm:pt modelId="{B229BEC7-F312-4DDB-9C00-38C9819A2B8B}">
      <dgm:prSet/>
      <dgm:spPr/>
      <dgm:t>
        <a:bodyPr/>
        <a:lstStyle/>
        <a:p>
          <a:r>
            <a:rPr lang="en-GB" baseline="0"/>
            <a:t>not reserve blocks of places for these children. </a:t>
          </a:r>
          <a:endParaRPr lang="en-US"/>
        </a:p>
      </dgm:t>
    </dgm:pt>
    <dgm:pt modelId="{4A543EB5-EB5E-469A-B31E-8CF78439621A}" type="parTrans" cxnId="{3E1D15DC-0901-439C-86C1-66F1D4D98729}">
      <dgm:prSet/>
      <dgm:spPr/>
      <dgm:t>
        <a:bodyPr/>
        <a:lstStyle/>
        <a:p>
          <a:endParaRPr lang="en-US"/>
        </a:p>
      </dgm:t>
    </dgm:pt>
    <dgm:pt modelId="{85CFEED8-4F39-49A1-824B-60EF93763B2E}" type="sibTrans" cxnId="{3E1D15DC-0901-439C-86C1-66F1D4D98729}">
      <dgm:prSet/>
      <dgm:spPr/>
      <dgm:t>
        <a:bodyPr/>
        <a:lstStyle/>
        <a:p>
          <a:endParaRPr lang="en-US"/>
        </a:p>
      </dgm:t>
    </dgm:pt>
    <dgm:pt modelId="{0F6DFD0A-DE5B-4987-B759-51CD0B9A2193}">
      <dgm:prSet/>
      <dgm:spPr/>
      <dgm:t>
        <a:bodyPr/>
        <a:lstStyle/>
        <a:p>
          <a:r>
            <a:rPr lang="en-GB" baseline="0"/>
            <a:t>ensure that arrangements in their area support the Government’s commitment to removing disadvantage for service children. Arrangements must be appropriate for the area and be described in the local authority’s composite prospectus.</a:t>
          </a:r>
          <a:endParaRPr lang="en-US"/>
        </a:p>
      </dgm:t>
    </dgm:pt>
    <dgm:pt modelId="{42718EB1-F080-440D-A60F-95187CEF2D05}" type="parTrans" cxnId="{605A7608-3055-45D4-B676-06BC198308ED}">
      <dgm:prSet/>
      <dgm:spPr/>
      <dgm:t>
        <a:bodyPr/>
        <a:lstStyle/>
        <a:p>
          <a:endParaRPr lang="en-US"/>
        </a:p>
      </dgm:t>
    </dgm:pt>
    <dgm:pt modelId="{ADE11273-7296-4EA3-ABF1-8A0FEA6565DC}" type="sibTrans" cxnId="{605A7608-3055-45D4-B676-06BC198308ED}">
      <dgm:prSet/>
      <dgm:spPr/>
      <dgm:t>
        <a:bodyPr/>
        <a:lstStyle/>
        <a:p>
          <a:endParaRPr lang="en-US"/>
        </a:p>
      </dgm:t>
    </dgm:pt>
    <dgm:pt modelId="{41C1D963-7959-47BB-8A78-94818928C3E1}" type="pres">
      <dgm:prSet presAssocID="{66133E2A-9047-4578-BEC3-0E753BBF3BF7}" presName="linear" presStyleCnt="0">
        <dgm:presLayoutVars>
          <dgm:animLvl val="lvl"/>
          <dgm:resizeHandles val="exact"/>
        </dgm:presLayoutVars>
      </dgm:prSet>
      <dgm:spPr/>
    </dgm:pt>
    <dgm:pt modelId="{6FA52BBC-2C30-4FB0-8A08-99410616D373}" type="pres">
      <dgm:prSet presAssocID="{2D498DB5-E00D-40B8-BB53-134993F7C398}" presName="parentText" presStyleLbl="node1" presStyleIdx="0" presStyleCnt="1">
        <dgm:presLayoutVars>
          <dgm:chMax val="0"/>
          <dgm:bulletEnabled val="1"/>
        </dgm:presLayoutVars>
      </dgm:prSet>
      <dgm:spPr/>
    </dgm:pt>
    <dgm:pt modelId="{7A270534-2C02-42B2-8A59-2B948271CFFB}" type="pres">
      <dgm:prSet presAssocID="{2D498DB5-E00D-40B8-BB53-134993F7C398}" presName="childText" presStyleLbl="revTx" presStyleIdx="0" presStyleCnt="1">
        <dgm:presLayoutVars>
          <dgm:bulletEnabled val="1"/>
        </dgm:presLayoutVars>
      </dgm:prSet>
      <dgm:spPr/>
    </dgm:pt>
  </dgm:ptLst>
  <dgm:cxnLst>
    <dgm:cxn modelId="{196BAC02-6D89-45FC-B1C6-84AF764DEE1C}" srcId="{66133E2A-9047-4578-BEC3-0E753BBF3BF7}" destId="{2D498DB5-E00D-40B8-BB53-134993F7C398}" srcOrd="0" destOrd="0" parTransId="{93E9DEFA-7DB6-4F12-8D4C-C84030E2D341}" sibTransId="{D6D360F0-F700-495D-9BAD-A4EBCBE750DD}"/>
    <dgm:cxn modelId="{605A7608-3055-45D4-B676-06BC198308ED}" srcId="{2D498DB5-E00D-40B8-BB53-134993F7C398}" destId="{0F6DFD0A-DE5B-4987-B759-51CD0B9A2193}" srcOrd="3" destOrd="0" parTransId="{42718EB1-F080-440D-A60F-95187CEF2D05}" sibTransId="{ADE11273-7296-4EA3-ABF1-8A0FEA6565DC}"/>
    <dgm:cxn modelId="{72DA0323-AA74-404F-94C4-76C0DEC54C52}" type="presOf" srcId="{B229BEC7-F312-4DDB-9C00-38C9819A2B8B}" destId="{7A270534-2C02-42B2-8A59-2B948271CFFB}" srcOrd="0" destOrd="2" presId="urn:microsoft.com/office/officeart/2005/8/layout/vList2"/>
    <dgm:cxn modelId="{0BBC1F25-1AF0-40EC-ABDD-DE34FFBA07D3}" srcId="{2D498DB5-E00D-40B8-BB53-134993F7C398}" destId="{9A250569-6EFE-4F4D-A716-23C7FE86FAD3}" srcOrd="0" destOrd="0" parTransId="{514B6E35-C9DC-4874-876B-1EFA1911AD52}" sibTransId="{F9C70D2C-F9AA-4228-AA07-82E17B29225F}"/>
    <dgm:cxn modelId="{6643EF2E-6A0A-4E7B-8EC4-556D2DC9D5E0}" type="presOf" srcId="{66133E2A-9047-4578-BEC3-0E753BBF3BF7}" destId="{41C1D963-7959-47BB-8A78-94818928C3E1}" srcOrd="0" destOrd="0" presId="urn:microsoft.com/office/officeart/2005/8/layout/vList2"/>
    <dgm:cxn modelId="{CF604634-3E11-4514-B45B-7AFD24E795B5}" srcId="{2D498DB5-E00D-40B8-BB53-134993F7C398}" destId="{89826835-889E-4A5E-844F-9A7EC92A85B9}" srcOrd="1" destOrd="0" parTransId="{48A595CD-4209-4A41-A0CE-E5C2F29F15A2}" sibTransId="{CCF46625-6BBB-49D6-8A43-7D2451C7A600}"/>
    <dgm:cxn modelId="{F0C88765-4D8B-40B0-A9C7-E06FA291EFDB}" type="presOf" srcId="{9A250569-6EFE-4F4D-A716-23C7FE86FAD3}" destId="{7A270534-2C02-42B2-8A59-2B948271CFFB}" srcOrd="0" destOrd="0" presId="urn:microsoft.com/office/officeart/2005/8/layout/vList2"/>
    <dgm:cxn modelId="{95FA1B52-44F6-4AA1-BAB1-AEB112FAD62F}" type="presOf" srcId="{2D498DB5-E00D-40B8-BB53-134993F7C398}" destId="{6FA52BBC-2C30-4FB0-8A08-99410616D373}" srcOrd="0" destOrd="0" presId="urn:microsoft.com/office/officeart/2005/8/layout/vList2"/>
    <dgm:cxn modelId="{EB78EFA8-6793-424A-92C7-DD38B7161523}" type="presOf" srcId="{89826835-889E-4A5E-844F-9A7EC92A85B9}" destId="{7A270534-2C02-42B2-8A59-2B948271CFFB}" srcOrd="0" destOrd="1" presId="urn:microsoft.com/office/officeart/2005/8/layout/vList2"/>
    <dgm:cxn modelId="{8D867CBA-0291-41E9-B065-415445096937}" type="presOf" srcId="{0F6DFD0A-DE5B-4987-B759-51CD0B9A2193}" destId="{7A270534-2C02-42B2-8A59-2B948271CFFB}" srcOrd="0" destOrd="3" presId="urn:microsoft.com/office/officeart/2005/8/layout/vList2"/>
    <dgm:cxn modelId="{3E1D15DC-0901-439C-86C1-66F1D4D98729}" srcId="{2D498DB5-E00D-40B8-BB53-134993F7C398}" destId="{B229BEC7-F312-4DDB-9C00-38C9819A2B8B}" srcOrd="2" destOrd="0" parTransId="{4A543EB5-EB5E-469A-B31E-8CF78439621A}" sibTransId="{85CFEED8-4F39-49A1-824B-60EF93763B2E}"/>
    <dgm:cxn modelId="{62FD9EE3-2A32-4C11-921C-5DC79B8BCA27}" type="presParOf" srcId="{41C1D963-7959-47BB-8A78-94818928C3E1}" destId="{6FA52BBC-2C30-4FB0-8A08-99410616D373}" srcOrd="0" destOrd="0" presId="urn:microsoft.com/office/officeart/2005/8/layout/vList2"/>
    <dgm:cxn modelId="{7D759A27-8385-47AF-ADCE-EBD4A81C7614}" type="presParOf" srcId="{41C1D963-7959-47BB-8A78-94818928C3E1}" destId="{7A270534-2C02-42B2-8A59-2B948271CFFB}" srcOrd="1" destOrd="0" presId="urn:microsoft.com/office/officeart/2005/8/layout/vList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916D095-BFA4-48B7-8D79-50E09C4D1D9C}">
      <dsp:nvSpPr>
        <dsp:cNvPr id="0" name=""/>
        <dsp:cNvSpPr/>
      </dsp:nvSpPr>
      <dsp:spPr>
        <a:xfrm>
          <a:off x="1088022" y="367"/>
          <a:ext cx="2617025" cy="1570215"/>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GB" sz="2100" kern="1200"/>
            <a:t>Lack of assessment understanding of SEN /no EHCP applied for</a:t>
          </a:r>
          <a:endParaRPr lang="en-US" sz="2100" kern="1200"/>
        </a:p>
      </dsp:txBody>
      <dsp:txXfrm>
        <a:off x="1088022" y="367"/>
        <a:ext cx="2617025" cy="1570215"/>
      </dsp:txXfrm>
    </dsp:sp>
    <dsp:sp modelId="{87425EA7-6DA5-4289-A3CB-63934B594B77}">
      <dsp:nvSpPr>
        <dsp:cNvPr id="0" name=""/>
        <dsp:cNvSpPr/>
      </dsp:nvSpPr>
      <dsp:spPr>
        <a:xfrm>
          <a:off x="3966750" y="367"/>
          <a:ext cx="2617025" cy="1570215"/>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GB" sz="2100" kern="1200"/>
            <a:t>Failed transition to new school –child out of school or being unlawfully excluded</a:t>
          </a:r>
          <a:endParaRPr lang="en-US" sz="2100" kern="1200"/>
        </a:p>
      </dsp:txBody>
      <dsp:txXfrm>
        <a:off x="3966750" y="367"/>
        <a:ext cx="2617025" cy="1570215"/>
      </dsp:txXfrm>
    </dsp:sp>
    <dsp:sp modelId="{8721FBAE-A3A4-4231-BED1-9EA18E7A8D98}">
      <dsp:nvSpPr>
        <dsp:cNvPr id="0" name=""/>
        <dsp:cNvSpPr/>
      </dsp:nvSpPr>
      <dsp:spPr>
        <a:xfrm>
          <a:off x="6845478" y="367"/>
          <a:ext cx="2617025" cy="1570215"/>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GB" sz="2100" kern="1200"/>
            <a:t>Lack of continuity of provision-EHCP provision such as OT/SLT not being delivered</a:t>
          </a:r>
          <a:endParaRPr lang="en-US" sz="2100" kern="1200"/>
        </a:p>
      </dsp:txBody>
      <dsp:txXfrm>
        <a:off x="6845478" y="367"/>
        <a:ext cx="2617025" cy="1570215"/>
      </dsp:txXfrm>
    </dsp:sp>
    <dsp:sp modelId="{C703745A-F623-4996-8DC6-9F09D4145822}">
      <dsp:nvSpPr>
        <dsp:cNvPr id="0" name=""/>
        <dsp:cNvSpPr/>
      </dsp:nvSpPr>
      <dsp:spPr>
        <a:xfrm>
          <a:off x="2527386" y="1832284"/>
          <a:ext cx="2617025" cy="1570215"/>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GB" sz="2100" kern="1200"/>
            <a:t>No place at special school / any school in new area</a:t>
          </a:r>
          <a:endParaRPr lang="en-US" sz="2100" kern="1200"/>
        </a:p>
      </dsp:txBody>
      <dsp:txXfrm>
        <a:off x="2527386" y="1832284"/>
        <a:ext cx="2617025" cy="1570215"/>
      </dsp:txXfrm>
    </dsp:sp>
    <dsp:sp modelId="{7215A363-A954-40A1-92E6-3FE3B30FC1F4}">
      <dsp:nvSpPr>
        <dsp:cNvPr id="0" name=""/>
        <dsp:cNvSpPr/>
      </dsp:nvSpPr>
      <dsp:spPr>
        <a:xfrm>
          <a:off x="5406114" y="1832284"/>
          <a:ext cx="2617025" cy="1570215"/>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GB" sz="2100" kern="1200"/>
            <a:t>Lack of transition planning/ updating SEN plans/ EHCP</a:t>
          </a:r>
          <a:endParaRPr lang="en-US" sz="2100" kern="1200"/>
        </a:p>
      </dsp:txBody>
      <dsp:txXfrm>
        <a:off x="5406114" y="1832284"/>
        <a:ext cx="2617025" cy="1570215"/>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13EB6B8-780D-430E-BBCD-F75D95E35FF7}">
      <dsp:nvSpPr>
        <dsp:cNvPr id="0" name=""/>
        <dsp:cNvSpPr/>
      </dsp:nvSpPr>
      <dsp:spPr>
        <a:xfrm>
          <a:off x="9272" y="51481"/>
          <a:ext cx="2771573" cy="3299904"/>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57150" tIns="57150" rIns="57150" bIns="57150" numCol="1" spcCol="1270" anchor="t" anchorCtr="0">
          <a:noAutofit/>
        </a:bodyPr>
        <a:lstStyle/>
        <a:p>
          <a:pPr marL="0" lvl="0" indent="0" algn="l" defTabSz="666750">
            <a:lnSpc>
              <a:spcPct val="90000"/>
            </a:lnSpc>
            <a:spcBef>
              <a:spcPct val="0"/>
            </a:spcBef>
            <a:spcAft>
              <a:spcPct val="35000"/>
            </a:spcAft>
            <a:buNone/>
          </a:pPr>
          <a:r>
            <a:rPr lang="en-GB" sz="1500" kern="1200"/>
            <a:t>Section 36 of the Children and Families Act 2014 confirms that the following people have a specific right to ask a local authority to conduct an education, health and care needs assessment for a child or young person aged between 0-25:</a:t>
          </a:r>
          <a:endParaRPr lang="en-US" sz="1500" kern="1200"/>
        </a:p>
        <a:p>
          <a:pPr marL="114300" lvl="1" indent="-114300" algn="l" defTabSz="533400">
            <a:lnSpc>
              <a:spcPct val="90000"/>
            </a:lnSpc>
            <a:spcBef>
              <a:spcPct val="0"/>
            </a:spcBef>
            <a:spcAft>
              <a:spcPct val="15000"/>
            </a:spcAft>
            <a:buChar char="•"/>
          </a:pPr>
          <a:r>
            <a:rPr lang="en-GB" sz="1200" kern="1200"/>
            <a:t>The child’s parent;</a:t>
          </a:r>
          <a:endParaRPr lang="en-US" sz="1200" kern="1200"/>
        </a:p>
        <a:p>
          <a:pPr marL="114300" lvl="1" indent="-114300" algn="l" defTabSz="533400">
            <a:lnSpc>
              <a:spcPct val="90000"/>
            </a:lnSpc>
            <a:spcBef>
              <a:spcPct val="0"/>
            </a:spcBef>
            <a:spcAft>
              <a:spcPct val="15000"/>
            </a:spcAft>
            <a:buChar char="•"/>
          </a:pPr>
          <a:r>
            <a:rPr lang="en-GB" sz="1200" kern="1200"/>
            <a:t>A young person over 16 but under the age of 25; or</a:t>
          </a:r>
          <a:endParaRPr lang="en-US" sz="1200" kern="1200"/>
        </a:p>
        <a:p>
          <a:pPr marL="114300" lvl="1" indent="-114300" algn="l" defTabSz="533400">
            <a:lnSpc>
              <a:spcPct val="90000"/>
            </a:lnSpc>
            <a:spcBef>
              <a:spcPct val="0"/>
            </a:spcBef>
            <a:spcAft>
              <a:spcPct val="15000"/>
            </a:spcAft>
            <a:buChar char="•"/>
          </a:pPr>
          <a:r>
            <a:rPr lang="en-GB" sz="1200" kern="1200"/>
            <a:t>A person acting on behalf of a school or post 16 institution (ideally with their knowledge and agreement).</a:t>
          </a:r>
          <a:endParaRPr lang="en-US" sz="1200" kern="1200"/>
        </a:p>
      </dsp:txBody>
      <dsp:txXfrm>
        <a:off x="90449" y="132658"/>
        <a:ext cx="2609219" cy="3137550"/>
      </dsp:txXfrm>
    </dsp:sp>
    <dsp:sp modelId="{612C8D0C-C06D-43BA-8720-C7CA9670ED64}">
      <dsp:nvSpPr>
        <dsp:cNvPr id="0" name=""/>
        <dsp:cNvSpPr/>
      </dsp:nvSpPr>
      <dsp:spPr>
        <a:xfrm>
          <a:off x="3058004" y="1357758"/>
          <a:ext cx="587573" cy="687350"/>
        </a:xfrm>
        <a:prstGeom prst="rightArrow">
          <a:avLst>
            <a:gd name="adj1" fmla="val 60000"/>
            <a:gd name="adj2" fmla="val 50000"/>
          </a:avLst>
        </a:prstGeom>
        <a:solidFill>
          <a:schemeClr val="accent1">
            <a:tint val="60000"/>
            <a:hueOff val="0"/>
            <a:satOff val="0"/>
            <a:lumOff val="0"/>
            <a:alphaOff val="0"/>
          </a:schemeClr>
        </a:solidFill>
        <a:ln>
          <a:noFill/>
        </a:ln>
        <a:effectLst/>
      </dsp:spPr>
      <dsp:style>
        <a:lnRef idx="0">
          <a:scrgbClr r="0" g="0" b="0"/>
        </a:lnRef>
        <a:fillRef idx="1">
          <a:scrgbClr r="0" g="0" b="0"/>
        </a:fillRef>
        <a:effectRef idx="1">
          <a:scrgbClr r="0" g="0" b="0"/>
        </a:effectRef>
        <a:fontRef idx="minor">
          <a:schemeClr val="lt1"/>
        </a:fontRef>
      </dsp:style>
      <dsp:txBody>
        <a:bodyPr spcFirstLastPara="0" vert="horz" wrap="square" lIns="0" tIns="0" rIns="0" bIns="0" numCol="1" spcCol="1270" anchor="ctr" anchorCtr="0">
          <a:noAutofit/>
        </a:bodyPr>
        <a:lstStyle/>
        <a:p>
          <a:pPr marL="0" lvl="0" indent="0" algn="ctr" defTabSz="533400">
            <a:lnSpc>
              <a:spcPct val="90000"/>
            </a:lnSpc>
            <a:spcBef>
              <a:spcPct val="0"/>
            </a:spcBef>
            <a:spcAft>
              <a:spcPct val="35000"/>
            </a:spcAft>
            <a:buNone/>
          </a:pPr>
          <a:endParaRPr lang="en-US" sz="1200" kern="1200"/>
        </a:p>
      </dsp:txBody>
      <dsp:txXfrm>
        <a:off x="3058004" y="1495228"/>
        <a:ext cx="411301" cy="412410"/>
      </dsp:txXfrm>
    </dsp:sp>
    <dsp:sp modelId="{939A9A2D-540B-4C04-9BE3-B7A26C3D4569}">
      <dsp:nvSpPr>
        <dsp:cNvPr id="0" name=""/>
        <dsp:cNvSpPr/>
      </dsp:nvSpPr>
      <dsp:spPr>
        <a:xfrm>
          <a:off x="3889476" y="51481"/>
          <a:ext cx="2771573" cy="3299904"/>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57150" tIns="57150" rIns="57150" bIns="57150" numCol="1" spcCol="1270" anchor="t" anchorCtr="0">
          <a:noAutofit/>
        </a:bodyPr>
        <a:lstStyle/>
        <a:p>
          <a:pPr marL="0" lvl="0" indent="0" algn="l" defTabSz="666750">
            <a:lnSpc>
              <a:spcPct val="90000"/>
            </a:lnSpc>
            <a:spcBef>
              <a:spcPct val="0"/>
            </a:spcBef>
            <a:spcAft>
              <a:spcPct val="35000"/>
            </a:spcAft>
            <a:buNone/>
          </a:pPr>
          <a:r>
            <a:rPr lang="en-GB" sz="1500" kern="1200"/>
            <a:t>The legal test for an EHC Needs Assessment (s.36(8) of the Children and Families Act 2014):</a:t>
          </a:r>
          <a:endParaRPr lang="en-US" sz="1500" kern="1200"/>
        </a:p>
        <a:p>
          <a:pPr marL="114300" lvl="1" indent="-114300" algn="l" defTabSz="533400">
            <a:lnSpc>
              <a:spcPct val="90000"/>
            </a:lnSpc>
            <a:spcBef>
              <a:spcPct val="0"/>
            </a:spcBef>
            <a:spcAft>
              <a:spcPct val="15000"/>
            </a:spcAft>
            <a:buChar char="•"/>
          </a:pPr>
          <a:r>
            <a:rPr lang="en-GB" sz="1200" kern="1200"/>
            <a:t>whether the child or young person has or </a:t>
          </a:r>
          <a:r>
            <a:rPr lang="en-GB" sz="1200" b="1" u="sng" kern="1200"/>
            <a:t>may</a:t>
          </a:r>
          <a:r>
            <a:rPr lang="en-GB" sz="1200" kern="1200"/>
            <a:t> have special educational needs (“SEN”); </a:t>
          </a:r>
          <a:endParaRPr lang="en-US" sz="1200" kern="1200"/>
        </a:p>
        <a:p>
          <a:pPr marL="228600" lvl="2" indent="-114300" algn="l" defTabSz="533400">
            <a:lnSpc>
              <a:spcPct val="90000"/>
            </a:lnSpc>
            <a:spcBef>
              <a:spcPct val="0"/>
            </a:spcBef>
            <a:spcAft>
              <a:spcPct val="15000"/>
            </a:spcAft>
            <a:buChar char="•"/>
          </a:pPr>
          <a:r>
            <a:rPr lang="en-GB" sz="1200" u="sng" kern="1200"/>
            <a:t>and</a:t>
          </a:r>
          <a:endParaRPr lang="en-US" sz="1200" kern="1200"/>
        </a:p>
        <a:p>
          <a:pPr marL="114300" lvl="1" indent="-114300" algn="l" defTabSz="533400">
            <a:lnSpc>
              <a:spcPct val="90000"/>
            </a:lnSpc>
            <a:spcBef>
              <a:spcPct val="0"/>
            </a:spcBef>
            <a:spcAft>
              <a:spcPct val="15000"/>
            </a:spcAft>
            <a:buChar char="•"/>
          </a:pPr>
          <a:r>
            <a:rPr lang="en-GB" sz="1200" kern="1200"/>
            <a:t>whether they </a:t>
          </a:r>
          <a:r>
            <a:rPr lang="en-GB" sz="1200" b="1" u="sng" kern="1200"/>
            <a:t>may</a:t>
          </a:r>
          <a:r>
            <a:rPr lang="en-GB" sz="1200" kern="1200"/>
            <a:t> need special educational provision to be made through an EHC plan</a:t>
          </a:r>
          <a:endParaRPr lang="en-US" sz="1200" kern="1200"/>
        </a:p>
      </dsp:txBody>
      <dsp:txXfrm>
        <a:off x="3970653" y="132658"/>
        <a:ext cx="2609219" cy="3137550"/>
      </dsp:txXfrm>
    </dsp:sp>
    <dsp:sp modelId="{B1A5E9CC-206A-48BF-B39B-E737E311C0C5}">
      <dsp:nvSpPr>
        <dsp:cNvPr id="0" name=""/>
        <dsp:cNvSpPr/>
      </dsp:nvSpPr>
      <dsp:spPr>
        <a:xfrm>
          <a:off x="6938207" y="1357758"/>
          <a:ext cx="587573" cy="687350"/>
        </a:xfrm>
        <a:prstGeom prst="rightArrow">
          <a:avLst>
            <a:gd name="adj1" fmla="val 60000"/>
            <a:gd name="adj2" fmla="val 50000"/>
          </a:avLst>
        </a:prstGeom>
        <a:solidFill>
          <a:schemeClr val="accent1">
            <a:tint val="60000"/>
            <a:hueOff val="0"/>
            <a:satOff val="0"/>
            <a:lumOff val="0"/>
            <a:alphaOff val="0"/>
          </a:schemeClr>
        </a:solidFill>
        <a:ln>
          <a:noFill/>
        </a:ln>
        <a:effectLst/>
      </dsp:spPr>
      <dsp:style>
        <a:lnRef idx="0">
          <a:scrgbClr r="0" g="0" b="0"/>
        </a:lnRef>
        <a:fillRef idx="1">
          <a:scrgbClr r="0" g="0" b="0"/>
        </a:fillRef>
        <a:effectRef idx="1">
          <a:scrgbClr r="0" g="0" b="0"/>
        </a:effectRef>
        <a:fontRef idx="minor">
          <a:schemeClr val="lt1"/>
        </a:fontRef>
      </dsp:style>
      <dsp:txBody>
        <a:bodyPr spcFirstLastPara="0" vert="horz" wrap="square" lIns="0" tIns="0" rIns="0" bIns="0" numCol="1" spcCol="1270" anchor="ctr" anchorCtr="0">
          <a:noAutofit/>
        </a:bodyPr>
        <a:lstStyle/>
        <a:p>
          <a:pPr marL="0" lvl="0" indent="0" algn="ctr" defTabSz="533400">
            <a:lnSpc>
              <a:spcPct val="90000"/>
            </a:lnSpc>
            <a:spcBef>
              <a:spcPct val="0"/>
            </a:spcBef>
            <a:spcAft>
              <a:spcPct val="35000"/>
            </a:spcAft>
            <a:buNone/>
          </a:pPr>
          <a:endParaRPr lang="en-US" sz="1200" kern="1200"/>
        </a:p>
      </dsp:txBody>
      <dsp:txXfrm>
        <a:off x="6938207" y="1495228"/>
        <a:ext cx="411301" cy="412410"/>
      </dsp:txXfrm>
    </dsp:sp>
    <dsp:sp modelId="{101B6CC9-5288-4299-9A4F-4BE64A687392}">
      <dsp:nvSpPr>
        <dsp:cNvPr id="0" name=""/>
        <dsp:cNvSpPr/>
      </dsp:nvSpPr>
      <dsp:spPr>
        <a:xfrm>
          <a:off x="7769679" y="51481"/>
          <a:ext cx="2771573" cy="3299904"/>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ctr" defTabSz="666750">
            <a:lnSpc>
              <a:spcPct val="90000"/>
            </a:lnSpc>
            <a:spcBef>
              <a:spcPct val="0"/>
            </a:spcBef>
            <a:spcAft>
              <a:spcPct val="35000"/>
            </a:spcAft>
            <a:buNone/>
          </a:pPr>
          <a:r>
            <a:rPr lang="en-GB" sz="1500" kern="1200"/>
            <a:t>This is the </a:t>
          </a:r>
          <a:r>
            <a:rPr lang="en-GB" sz="1500" b="1" kern="1200"/>
            <a:t>only appropriate</a:t>
          </a:r>
          <a:r>
            <a:rPr lang="en-GB" sz="1500" kern="1200"/>
            <a:t> test the Local Authority can apply when deciding whether to </a:t>
          </a:r>
          <a:r>
            <a:rPr lang="en-GB" sz="1500" b="1" kern="1200"/>
            <a:t>conduct</a:t>
          </a:r>
          <a:r>
            <a:rPr lang="en-GB" sz="1500" kern="1200"/>
            <a:t> an Education, Health and Care </a:t>
          </a:r>
          <a:r>
            <a:rPr lang="en-GB" sz="1500" b="1" kern="1200"/>
            <a:t>Needs Assessment</a:t>
          </a:r>
          <a:r>
            <a:rPr lang="en-GB" sz="1500" kern="1200"/>
            <a:t>. </a:t>
          </a:r>
          <a:endParaRPr lang="en-US" sz="1500" kern="1200"/>
        </a:p>
      </dsp:txBody>
      <dsp:txXfrm>
        <a:off x="7850856" y="132658"/>
        <a:ext cx="2609219" cy="3137550"/>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7B63608-5B5B-460A-B08A-18D2D0D7B502}">
      <dsp:nvSpPr>
        <dsp:cNvPr id="0" name=""/>
        <dsp:cNvSpPr/>
      </dsp:nvSpPr>
      <dsp:spPr>
        <a:xfrm>
          <a:off x="1765263" y="134356"/>
          <a:ext cx="1944000" cy="1944000"/>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ACE5BB5B-E966-4DDE-A6D6-0360B59BD667}">
      <dsp:nvSpPr>
        <dsp:cNvPr id="0" name=""/>
        <dsp:cNvSpPr/>
      </dsp:nvSpPr>
      <dsp:spPr>
        <a:xfrm>
          <a:off x="577263" y="2548510"/>
          <a:ext cx="4320000" cy="7200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577850">
            <a:lnSpc>
              <a:spcPct val="90000"/>
            </a:lnSpc>
            <a:spcBef>
              <a:spcPct val="0"/>
            </a:spcBef>
            <a:spcAft>
              <a:spcPct val="35000"/>
            </a:spcAft>
            <a:buNone/>
          </a:pPr>
          <a:r>
            <a:rPr lang="en-GB" sz="1300" kern="1200"/>
            <a:t>There are many examples of the EHC Needs Assessment requests having had the wrong legal test applied by the local authority and certainly incorrectly communicated by them in their decision letters. </a:t>
          </a:r>
          <a:endParaRPr lang="en-US" sz="1300" kern="1200"/>
        </a:p>
      </dsp:txBody>
      <dsp:txXfrm>
        <a:off x="577263" y="2548510"/>
        <a:ext cx="4320000" cy="720000"/>
      </dsp:txXfrm>
    </dsp:sp>
    <dsp:sp modelId="{86FF9A6D-DD61-4B3F-AFC2-B56ECFEC69BA}">
      <dsp:nvSpPr>
        <dsp:cNvPr id="0" name=""/>
        <dsp:cNvSpPr/>
      </dsp:nvSpPr>
      <dsp:spPr>
        <a:xfrm>
          <a:off x="6841263" y="134356"/>
          <a:ext cx="1944000" cy="1944000"/>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43124DA0-4BAA-42D8-8C05-E59876985BE5}">
      <dsp:nvSpPr>
        <dsp:cNvPr id="0" name=""/>
        <dsp:cNvSpPr/>
      </dsp:nvSpPr>
      <dsp:spPr>
        <a:xfrm>
          <a:off x="5653263" y="2548510"/>
          <a:ext cx="4320000" cy="7200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577850">
            <a:lnSpc>
              <a:spcPct val="90000"/>
            </a:lnSpc>
            <a:spcBef>
              <a:spcPct val="0"/>
            </a:spcBef>
            <a:spcAft>
              <a:spcPct val="35000"/>
            </a:spcAft>
            <a:buNone/>
          </a:pPr>
          <a:r>
            <a:rPr lang="en-GB" sz="1300" kern="1200"/>
            <a:t>Remember, the legal test </a:t>
          </a:r>
          <a:r>
            <a:rPr lang="en-GB" sz="1300" b="1" kern="1200"/>
            <a:t>threshold is pretty low </a:t>
          </a:r>
          <a:r>
            <a:rPr lang="en-GB" sz="1300" kern="1200"/>
            <a:t>and these appeals are extremely hard for local authorities to successfully defend. </a:t>
          </a:r>
          <a:endParaRPr lang="en-US" sz="1300" kern="1200"/>
        </a:p>
      </dsp:txBody>
      <dsp:txXfrm>
        <a:off x="5653263" y="2548510"/>
        <a:ext cx="4320000" cy="720000"/>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5AB972A-2E82-4C75-92E3-F924688ECB94}">
      <dsp:nvSpPr>
        <dsp:cNvPr id="0" name=""/>
        <dsp:cNvSpPr/>
      </dsp:nvSpPr>
      <dsp:spPr>
        <a:xfrm>
          <a:off x="6336" y="732761"/>
          <a:ext cx="1980799" cy="2376959"/>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w="6350" cap="flat" cmpd="sng" algn="ctr">
          <a:solidFill>
            <a:schemeClr val="accent3">
              <a:hueOff val="0"/>
              <a:satOff val="0"/>
              <a:lumOff val="0"/>
              <a:alphaOff val="0"/>
            </a:schemeClr>
          </a:solidFill>
          <a:prstDash val="solid"/>
          <a:miter lim="800000"/>
        </a:ln>
        <a:effectLst/>
      </dsp:spPr>
      <dsp:style>
        <a:lnRef idx="1">
          <a:scrgbClr r="0" g="0" b="0"/>
        </a:lnRef>
        <a:fillRef idx="3">
          <a:scrgbClr r="0" g="0" b="0"/>
        </a:fillRef>
        <a:effectRef idx="2">
          <a:scrgbClr r="0" g="0" b="0"/>
        </a:effectRef>
        <a:fontRef idx="minor">
          <a:schemeClr val="lt1"/>
        </a:fontRef>
      </dsp:style>
      <dsp:txBody>
        <a:bodyPr spcFirstLastPara="0" vert="horz" wrap="square" lIns="195659" tIns="0" rIns="195659" bIns="330200" numCol="1" spcCol="1270" anchor="t" anchorCtr="0">
          <a:noAutofit/>
        </a:bodyPr>
        <a:lstStyle/>
        <a:p>
          <a:pPr marL="0" lvl="0" indent="0" algn="l" defTabSz="577850">
            <a:lnSpc>
              <a:spcPct val="90000"/>
            </a:lnSpc>
            <a:spcBef>
              <a:spcPct val="0"/>
            </a:spcBef>
            <a:spcAft>
              <a:spcPct val="35000"/>
            </a:spcAft>
            <a:buNone/>
          </a:pPr>
          <a:r>
            <a:rPr lang="en-GB" sz="1300" kern="1200"/>
            <a:t>Provide data with the EHCNA to evidence progress (or lack of), attendance, exclusions etc.</a:t>
          </a:r>
          <a:endParaRPr lang="en-US" sz="1300" kern="1200"/>
        </a:p>
      </dsp:txBody>
      <dsp:txXfrm>
        <a:off x="6336" y="1683545"/>
        <a:ext cx="1980799" cy="1426175"/>
      </dsp:txXfrm>
    </dsp:sp>
    <dsp:sp modelId="{3E86CD05-C465-4ED4-974F-2F69B89AE82E}">
      <dsp:nvSpPr>
        <dsp:cNvPr id="0" name=""/>
        <dsp:cNvSpPr/>
      </dsp:nvSpPr>
      <dsp:spPr>
        <a:xfrm>
          <a:off x="6336" y="732761"/>
          <a:ext cx="1980799" cy="950783"/>
        </a:xfrm>
        <a:prstGeom prst="rect">
          <a:avLst/>
        </a:prstGeom>
        <a:noFill/>
        <a:ln w="6350" cap="flat" cmpd="sng" algn="ctr">
          <a:noFill/>
          <a:prstDash val="solid"/>
          <a:miter lim="800000"/>
        </a:ln>
        <a:effectLst/>
        <a:sp3d/>
      </dsp:spPr>
      <dsp:style>
        <a:lnRef idx="1">
          <a:scrgbClr r="0" g="0" b="0"/>
        </a:lnRef>
        <a:fillRef idx="3">
          <a:scrgbClr r="0" g="0" b="0"/>
        </a:fillRef>
        <a:effectRef idx="2">
          <a:scrgbClr r="0" g="0" b="0"/>
        </a:effectRef>
        <a:fontRef idx="minor">
          <a:schemeClr val="lt1"/>
        </a:fontRef>
      </dsp:style>
      <dsp:txBody>
        <a:bodyPr spcFirstLastPara="0" vert="horz" wrap="square" lIns="195659" tIns="165100" rIns="195659" bIns="165100" numCol="1" spcCol="1270" anchor="ctr" anchorCtr="0">
          <a:noAutofit/>
        </a:bodyPr>
        <a:lstStyle/>
        <a:p>
          <a:pPr marL="0" lvl="0" indent="0" algn="l" defTabSz="2089150">
            <a:lnSpc>
              <a:spcPct val="90000"/>
            </a:lnSpc>
            <a:spcBef>
              <a:spcPct val="0"/>
            </a:spcBef>
            <a:spcAft>
              <a:spcPct val="35000"/>
            </a:spcAft>
            <a:buNone/>
          </a:pPr>
          <a:r>
            <a:rPr lang="en-US" sz="4700" kern="1200"/>
            <a:t>01</a:t>
          </a:r>
        </a:p>
      </dsp:txBody>
      <dsp:txXfrm>
        <a:off x="6336" y="732761"/>
        <a:ext cx="1980799" cy="950783"/>
      </dsp:txXfrm>
    </dsp:sp>
    <dsp:sp modelId="{40B8BD68-0697-40FB-A9FC-6C3431E9550F}">
      <dsp:nvSpPr>
        <dsp:cNvPr id="0" name=""/>
        <dsp:cNvSpPr/>
      </dsp:nvSpPr>
      <dsp:spPr>
        <a:xfrm>
          <a:off x="2145599" y="732761"/>
          <a:ext cx="1980799" cy="2376959"/>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w="6350" cap="flat" cmpd="sng" algn="ctr">
          <a:solidFill>
            <a:schemeClr val="accent3">
              <a:hueOff val="0"/>
              <a:satOff val="0"/>
              <a:lumOff val="0"/>
              <a:alphaOff val="0"/>
            </a:schemeClr>
          </a:solidFill>
          <a:prstDash val="solid"/>
          <a:miter lim="800000"/>
        </a:ln>
        <a:effectLst/>
      </dsp:spPr>
      <dsp:style>
        <a:lnRef idx="1">
          <a:scrgbClr r="0" g="0" b="0"/>
        </a:lnRef>
        <a:fillRef idx="3">
          <a:scrgbClr r="0" g="0" b="0"/>
        </a:fillRef>
        <a:effectRef idx="2">
          <a:scrgbClr r="0" g="0" b="0"/>
        </a:effectRef>
        <a:fontRef idx="minor">
          <a:schemeClr val="lt1"/>
        </a:fontRef>
      </dsp:style>
      <dsp:txBody>
        <a:bodyPr spcFirstLastPara="0" vert="horz" wrap="square" lIns="195659" tIns="0" rIns="195659" bIns="330200" numCol="1" spcCol="1270" anchor="t" anchorCtr="0">
          <a:noAutofit/>
        </a:bodyPr>
        <a:lstStyle/>
        <a:p>
          <a:pPr marL="0" lvl="0" indent="0" algn="l" defTabSz="577850">
            <a:lnSpc>
              <a:spcPct val="90000"/>
            </a:lnSpc>
            <a:spcBef>
              <a:spcPct val="0"/>
            </a:spcBef>
            <a:spcAft>
              <a:spcPct val="35000"/>
            </a:spcAft>
            <a:buNone/>
          </a:pPr>
          <a:r>
            <a:rPr lang="en-GB" sz="1300" kern="1200"/>
            <a:t>Ask schools to ensure they support parents to make the commissioned NHS referrals.</a:t>
          </a:r>
          <a:endParaRPr lang="en-US" sz="1300" kern="1200"/>
        </a:p>
      </dsp:txBody>
      <dsp:txXfrm>
        <a:off x="2145599" y="1683545"/>
        <a:ext cx="1980799" cy="1426175"/>
      </dsp:txXfrm>
    </dsp:sp>
    <dsp:sp modelId="{70C010D3-8509-43AE-9404-1CA8CAACFFDB}">
      <dsp:nvSpPr>
        <dsp:cNvPr id="0" name=""/>
        <dsp:cNvSpPr/>
      </dsp:nvSpPr>
      <dsp:spPr>
        <a:xfrm>
          <a:off x="2145599" y="732761"/>
          <a:ext cx="1980799" cy="950783"/>
        </a:xfrm>
        <a:prstGeom prst="rect">
          <a:avLst/>
        </a:prstGeom>
        <a:noFill/>
        <a:ln w="6350" cap="flat" cmpd="sng" algn="ctr">
          <a:noFill/>
          <a:prstDash val="solid"/>
          <a:miter lim="800000"/>
        </a:ln>
        <a:effectLst/>
        <a:sp3d/>
      </dsp:spPr>
      <dsp:style>
        <a:lnRef idx="1">
          <a:scrgbClr r="0" g="0" b="0"/>
        </a:lnRef>
        <a:fillRef idx="3">
          <a:scrgbClr r="0" g="0" b="0"/>
        </a:fillRef>
        <a:effectRef idx="2">
          <a:scrgbClr r="0" g="0" b="0"/>
        </a:effectRef>
        <a:fontRef idx="minor">
          <a:schemeClr val="lt1"/>
        </a:fontRef>
      </dsp:style>
      <dsp:txBody>
        <a:bodyPr spcFirstLastPara="0" vert="horz" wrap="square" lIns="195659" tIns="165100" rIns="195659" bIns="165100" numCol="1" spcCol="1270" anchor="ctr" anchorCtr="0">
          <a:noAutofit/>
        </a:bodyPr>
        <a:lstStyle/>
        <a:p>
          <a:pPr marL="0" lvl="0" indent="0" algn="l" defTabSz="2089150">
            <a:lnSpc>
              <a:spcPct val="90000"/>
            </a:lnSpc>
            <a:spcBef>
              <a:spcPct val="0"/>
            </a:spcBef>
            <a:spcAft>
              <a:spcPct val="35000"/>
            </a:spcAft>
            <a:buNone/>
          </a:pPr>
          <a:r>
            <a:rPr lang="en-US" sz="4700" kern="1200"/>
            <a:t>02</a:t>
          </a:r>
        </a:p>
      </dsp:txBody>
      <dsp:txXfrm>
        <a:off x="2145599" y="732761"/>
        <a:ext cx="1980799" cy="950783"/>
      </dsp:txXfrm>
    </dsp:sp>
    <dsp:sp modelId="{C4525175-7DE4-43C1-AC8B-6D6467DACF9B}">
      <dsp:nvSpPr>
        <dsp:cNvPr id="0" name=""/>
        <dsp:cNvSpPr/>
      </dsp:nvSpPr>
      <dsp:spPr>
        <a:xfrm>
          <a:off x="4284863" y="732761"/>
          <a:ext cx="1980799" cy="2376959"/>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w="6350" cap="flat" cmpd="sng" algn="ctr">
          <a:solidFill>
            <a:schemeClr val="accent3">
              <a:hueOff val="0"/>
              <a:satOff val="0"/>
              <a:lumOff val="0"/>
              <a:alphaOff val="0"/>
            </a:schemeClr>
          </a:solidFill>
          <a:prstDash val="solid"/>
          <a:miter lim="800000"/>
        </a:ln>
        <a:effectLst/>
      </dsp:spPr>
      <dsp:style>
        <a:lnRef idx="1">
          <a:scrgbClr r="0" g="0" b="0"/>
        </a:lnRef>
        <a:fillRef idx="3">
          <a:scrgbClr r="0" g="0" b="0"/>
        </a:fillRef>
        <a:effectRef idx="2">
          <a:scrgbClr r="0" g="0" b="0"/>
        </a:effectRef>
        <a:fontRef idx="minor">
          <a:schemeClr val="lt1"/>
        </a:fontRef>
      </dsp:style>
      <dsp:txBody>
        <a:bodyPr spcFirstLastPara="0" vert="horz" wrap="square" lIns="195659" tIns="0" rIns="195659" bIns="330200" numCol="1" spcCol="1270" anchor="t" anchorCtr="0">
          <a:noAutofit/>
        </a:bodyPr>
        <a:lstStyle/>
        <a:p>
          <a:pPr marL="0" lvl="0" indent="0" algn="l" defTabSz="577850">
            <a:lnSpc>
              <a:spcPct val="90000"/>
            </a:lnSpc>
            <a:spcBef>
              <a:spcPct val="0"/>
            </a:spcBef>
            <a:spcAft>
              <a:spcPct val="35000"/>
            </a:spcAft>
            <a:buNone/>
          </a:pPr>
          <a:r>
            <a:rPr lang="en-GB" sz="1300" kern="1200"/>
            <a:t>Get EP support/ observations in.</a:t>
          </a:r>
          <a:endParaRPr lang="en-US" sz="1300" kern="1200"/>
        </a:p>
      </dsp:txBody>
      <dsp:txXfrm>
        <a:off x="4284863" y="1683545"/>
        <a:ext cx="1980799" cy="1426175"/>
      </dsp:txXfrm>
    </dsp:sp>
    <dsp:sp modelId="{7A6C65F9-5BC3-47DD-ADBA-F284BAFF0379}">
      <dsp:nvSpPr>
        <dsp:cNvPr id="0" name=""/>
        <dsp:cNvSpPr/>
      </dsp:nvSpPr>
      <dsp:spPr>
        <a:xfrm>
          <a:off x="4284863" y="732761"/>
          <a:ext cx="1980799" cy="950783"/>
        </a:xfrm>
        <a:prstGeom prst="rect">
          <a:avLst/>
        </a:prstGeom>
        <a:noFill/>
        <a:ln w="6350" cap="flat" cmpd="sng" algn="ctr">
          <a:noFill/>
          <a:prstDash val="solid"/>
          <a:miter lim="800000"/>
        </a:ln>
        <a:effectLst/>
        <a:sp3d/>
      </dsp:spPr>
      <dsp:style>
        <a:lnRef idx="1">
          <a:scrgbClr r="0" g="0" b="0"/>
        </a:lnRef>
        <a:fillRef idx="3">
          <a:scrgbClr r="0" g="0" b="0"/>
        </a:fillRef>
        <a:effectRef idx="2">
          <a:scrgbClr r="0" g="0" b="0"/>
        </a:effectRef>
        <a:fontRef idx="minor">
          <a:schemeClr val="lt1"/>
        </a:fontRef>
      </dsp:style>
      <dsp:txBody>
        <a:bodyPr spcFirstLastPara="0" vert="horz" wrap="square" lIns="195659" tIns="165100" rIns="195659" bIns="165100" numCol="1" spcCol="1270" anchor="ctr" anchorCtr="0">
          <a:noAutofit/>
        </a:bodyPr>
        <a:lstStyle/>
        <a:p>
          <a:pPr marL="0" lvl="0" indent="0" algn="l" defTabSz="2089150">
            <a:lnSpc>
              <a:spcPct val="90000"/>
            </a:lnSpc>
            <a:spcBef>
              <a:spcPct val="0"/>
            </a:spcBef>
            <a:spcAft>
              <a:spcPct val="35000"/>
            </a:spcAft>
            <a:buNone/>
          </a:pPr>
          <a:r>
            <a:rPr lang="en-US" sz="4700" kern="1200"/>
            <a:t>03</a:t>
          </a:r>
        </a:p>
      </dsp:txBody>
      <dsp:txXfrm>
        <a:off x="4284863" y="732761"/>
        <a:ext cx="1980799" cy="950783"/>
      </dsp:txXfrm>
    </dsp:sp>
    <dsp:sp modelId="{9EC1F068-EC52-4DA4-8D0F-279EEB5F9925}">
      <dsp:nvSpPr>
        <dsp:cNvPr id="0" name=""/>
        <dsp:cNvSpPr/>
      </dsp:nvSpPr>
      <dsp:spPr>
        <a:xfrm>
          <a:off x="6424126" y="732761"/>
          <a:ext cx="1980799" cy="2376959"/>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w="6350" cap="flat" cmpd="sng" algn="ctr">
          <a:solidFill>
            <a:schemeClr val="accent3">
              <a:hueOff val="0"/>
              <a:satOff val="0"/>
              <a:lumOff val="0"/>
              <a:alphaOff val="0"/>
            </a:schemeClr>
          </a:solidFill>
          <a:prstDash val="solid"/>
          <a:miter lim="800000"/>
        </a:ln>
        <a:effectLst/>
      </dsp:spPr>
      <dsp:style>
        <a:lnRef idx="1">
          <a:scrgbClr r="0" g="0" b="0"/>
        </a:lnRef>
        <a:fillRef idx="3">
          <a:scrgbClr r="0" g="0" b="0"/>
        </a:fillRef>
        <a:effectRef idx="2">
          <a:scrgbClr r="0" g="0" b="0"/>
        </a:effectRef>
        <a:fontRef idx="minor">
          <a:schemeClr val="lt1"/>
        </a:fontRef>
      </dsp:style>
      <dsp:txBody>
        <a:bodyPr spcFirstLastPara="0" vert="horz" wrap="square" lIns="195659" tIns="0" rIns="195659" bIns="330200" numCol="1" spcCol="1270" anchor="t" anchorCtr="0">
          <a:noAutofit/>
        </a:bodyPr>
        <a:lstStyle/>
        <a:p>
          <a:pPr marL="0" lvl="0" indent="0" algn="l" defTabSz="577850">
            <a:lnSpc>
              <a:spcPct val="90000"/>
            </a:lnSpc>
            <a:spcBef>
              <a:spcPct val="0"/>
            </a:spcBef>
            <a:spcAft>
              <a:spcPct val="35000"/>
            </a:spcAft>
            <a:buNone/>
          </a:pPr>
          <a:r>
            <a:rPr lang="en-GB" sz="1300" kern="1200"/>
            <a:t>Don’t accept refusal to assess decisions-they are usually wrong! </a:t>
          </a:r>
          <a:endParaRPr lang="en-US" sz="1300" kern="1200"/>
        </a:p>
      </dsp:txBody>
      <dsp:txXfrm>
        <a:off x="6424126" y="1683545"/>
        <a:ext cx="1980799" cy="1426175"/>
      </dsp:txXfrm>
    </dsp:sp>
    <dsp:sp modelId="{BE93AC0C-99F1-46DD-8AF2-E22807D84496}">
      <dsp:nvSpPr>
        <dsp:cNvPr id="0" name=""/>
        <dsp:cNvSpPr/>
      </dsp:nvSpPr>
      <dsp:spPr>
        <a:xfrm>
          <a:off x="6424126" y="732761"/>
          <a:ext cx="1980799" cy="950783"/>
        </a:xfrm>
        <a:prstGeom prst="rect">
          <a:avLst/>
        </a:prstGeom>
        <a:noFill/>
        <a:ln w="6350" cap="flat" cmpd="sng" algn="ctr">
          <a:noFill/>
          <a:prstDash val="solid"/>
          <a:miter lim="800000"/>
        </a:ln>
        <a:effectLst/>
        <a:sp3d/>
      </dsp:spPr>
      <dsp:style>
        <a:lnRef idx="1">
          <a:scrgbClr r="0" g="0" b="0"/>
        </a:lnRef>
        <a:fillRef idx="3">
          <a:scrgbClr r="0" g="0" b="0"/>
        </a:fillRef>
        <a:effectRef idx="2">
          <a:scrgbClr r="0" g="0" b="0"/>
        </a:effectRef>
        <a:fontRef idx="minor">
          <a:schemeClr val="lt1"/>
        </a:fontRef>
      </dsp:style>
      <dsp:txBody>
        <a:bodyPr spcFirstLastPara="0" vert="horz" wrap="square" lIns="195659" tIns="165100" rIns="195659" bIns="165100" numCol="1" spcCol="1270" anchor="ctr" anchorCtr="0">
          <a:noAutofit/>
        </a:bodyPr>
        <a:lstStyle/>
        <a:p>
          <a:pPr marL="0" lvl="0" indent="0" algn="l" defTabSz="2089150">
            <a:lnSpc>
              <a:spcPct val="90000"/>
            </a:lnSpc>
            <a:spcBef>
              <a:spcPct val="0"/>
            </a:spcBef>
            <a:spcAft>
              <a:spcPct val="35000"/>
            </a:spcAft>
            <a:buNone/>
          </a:pPr>
          <a:r>
            <a:rPr lang="en-US" sz="4700" kern="1200"/>
            <a:t>04</a:t>
          </a:r>
        </a:p>
      </dsp:txBody>
      <dsp:txXfrm>
        <a:off x="6424126" y="732761"/>
        <a:ext cx="1980799" cy="950783"/>
      </dsp:txXfrm>
    </dsp:sp>
    <dsp:sp modelId="{E152461D-AB44-46C2-B994-10A32711DAC1}">
      <dsp:nvSpPr>
        <dsp:cNvPr id="0" name=""/>
        <dsp:cNvSpPr/>
      </dsp:nvSpPr>
      <dsp:spPr>
        <a:xfrm>
          <a:off x="8563390" y="732761"/>
          <a:ext cx="1980799" cy="2376959"/>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w="6350" cap="flat" cmpd="sng" algn="ctr">
          <a:solidFill>
            <a:schemeClr val="accent3">
              <a:hueOff val="0"/>
              <a:satOff val="0"/>
              <a:lumOff val="0"/>
              <a:alphaOff val="0"/>
            </a:schemeClr>
          </a:solidFill>
          <a:prstDash val="solid"/>
          <a:miter lim="800000"/>
        </a:ln>
        <a:effectLst/>
      </dsp:spPr>
      <dsp:style>
        <a:lnRef idx="1">
          <a:scrgbClr r="0" g="0" b="0"/>
        </a:lnRef>
        <a:fillRef idx="3">
          <a:scrgbClr r="0" g="0" b="0"/>
        </a:fillRef>
        <a:effectRef idx="2">
          <a:scrgbClr r="0" g="0" b="0"/>
        </a:effectRef>
        <a:fontRef idx="minor">
          <a:schemeClr val="lt1"/>
        </a:fontRef>
      </dsp:style>
      <dsp:txBody>
        <a:bodyPr spcFirstLastPara="0" vert="horz" wrap="square" lIns="195659" tIns="0" rIns="195659" bIns="330200" numCol="1" spcCol="1270" anchor="t" anchorCtr="0">
          <a:noAutofit/>
        </a:bodyPr>
        <a:lstStyle/>
        <a:p>
          <a:pPr marL="0" lvl="0" indent="0" algn="l" defTabSz="577850">
            <a:lnSpc>
              <a:spcPct val="90000"/>
            </a:lnSpc>
            <a:spcBef>
              <a:spcPct val="0"/>
            </a:spcBef>
            <a:spcAft>
              <a:spcPct val="35000"/>
            </a:spcAft>
            <a:buNone/>
          </a:pPr>
          <a:r>
            <a:rPr lang="en-GB" sz="1300" kern="1200"/>
            <a:t>If parent is making the application, ask the current or most recent school to contribute their views.</a:t>
          </a:r>
          <a:endParaRPr lang="en-US" sz="1300" kern="1200"/>
        </a:p>
      </dsp:txBody>
      <dsp:txXfrm>
        <a:off x="8563390" y="1683545"/>
        <a:ext cx="1980799" cy="1426175"/>
      </dsp:txXfrm>
    </dsp:sp>
    <dsp:sp modelId="{4BFF7931-805F-41D1-ABA3-21D49483F890}">
      <dsp:nvSpPr>
        <dsp:cNvPr id="0" name=""/>
        <dsp:cNvSpPr/>
      </dsp:nvSpPr>
      <dsp:spPr>
        <a:xfrm>
          <a:off x="8563390" y="732761"/>
          <a:ext cx="1980799" cy="950783"/>
        </a:xfrm>
        <a:prstGeom prst="rect">
          <a:avLst/>
        </a:prstGeom>
        <a:noFill/>
        <a:ln w="6350" cap="flat" cmpd="sng" algn="ctr">
          <a:noFill/>
          <a:prstDash val="solid"/>
          <a:miter lim="800000"/>
        </a:ln>
        <a:effectLst/>
        <a:sp3d/>
      </dsp:spPr>
      <dsp:style>
        <a:lnRef idx="1">
          <a:scrgbClr r="0" g="0" b="0"/>
        </a:lnRef>
        <a:fillRef idx="3">
          <a:scrgbClr r="0" g="0" b="0"/>
        </a:fillRef>
        <a:effectRef idx="2">
          <a:scrgbClr r="0" g="0" b="0"/>
        </a:effectRef>
        <a:fontRef idx="minor">
          <a:schemeClr val="lt1"/>
        </a:fontRef>
      </dsp:style>
      <dsp:txBody>
        <a:bodyPr spcFirstLastPara="0" vert="horz" wrap="square" lIns="195659" tIns="165100" rIns="195659" bIns="165100" numCol="1" spcCol="1270" anchor="ctr" anchorCtr="0">
          <a:noAutofit/>
        </a:bodyPr>
        <a:lstStyle/>
        <a:p>
          <a:pPr marL="0" lvl="0" indent="0" algn="l" defTabSz="2089150">
            <a:lnSpc>
              <a:spcPct val="90000"/>
            </a:lnSpc>
            <a:spcBef>
              <a:spcPct val="0"/>
            </a:spcBef>
            <a:spcAft>
              <a:spcPct val="35000"/>
            </a:spcAft>
            <a:buNone/>
          </a:pPr>
          <a:r>
            <a:rPr lang="en-US" sz="4700" kern="1200"/>
            <a:t>05</a:t>
          </a:r>
        </a:p>
      </dsp:txBody>
      <dsp:txXfrm>
        <a:off x="8563390" y="732761"/>
        <a:ext cx="1980799" cy="950783"/>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C840B6A-678E-41B8-BBE4-4947B7B2ED13}">
      <dsp:nvSpPr>
        <dsp:cNvPr id="0" name=""/>
        <dsp:cNvSpPr/>
      </dsp:nvSpPr>
      <dsp:spPr>
        <a:xfrm>
          <a:off x="0" y="0"/>
          <a:ext cx="8123905" cy="691646"/>
        </a:xfrm>
        <a:prstGeom prst="roundRect">
          <a:avLst>
            <a:gd name="adj" fmla="val 10000"/>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l" defTabSz="711200">
            <a:lnSpc>
              <a:spcPct val="90000"/>
            </a:lnSpc>
            <a:spcBef>
              <a:spcPct val="0"/>
            </a:spcBef>
            <a:spcAft>
              <a:spcPct val="35000"/>
            </a:spcAft>
            <a:buNone/>
          </a:pPr>
          <a:r>
            <a:rPr lang="en-US" sz="1600" kern="1200"/>
            <a:t>Poorly assessed needs lead to unquantifiable provision</a:t>
          </a:r>
        </a:p>
      </dsp:txBody>
      <dsp:txXfrm>
        <a:off x="20258" y="20258"/>
        <a:ext cx="7296640" cy="651130"/>
      </dsp:txXfrm>
    </dsp:sp>
    <dsp:sp modelId="{1F420D9E-A7C1-454E-B2CB-48A04761DC7B}">
      <dsp:nvSpPr>
        <dsp:cNvPr id="0" name=""/>
        <dsp:cNvSpPr/>
      </dsp:nvSpPr>
      <dsp:spPr>
        <a:xfrm>
          <a:off x="606655" y="787709"/>
          <a:ext cx="8123905" cy="691646"/>
        </a:xfrm>
        <a:prstGeom prst="roundRect">
          <a:avLst>
            <a:gd name="adj" fmla="val 10000"/>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l" defTabSz="711200">
            <a:lnSpc>
              <a:spcPct val="90000"/>
            </a:lnSpc>
            <a:spcBef>
              <a:spcPct val="0"/>
            </a:spcBef>
            <a:spcAft>
              <a:spcPct val="35000"/>
            </a:spcAft>
            <a:buNone/>
          </a:pPr>
          <a:r>
            <a:rPr lang="en-US" sz="1600" kern="1200"/>
            <a:t>Seek school’s views on whether it can provide the level of provision required within their usual resources.</a:t>
          </a:r>
        </a:p>
      </dsp:txBody>
      <dsp:txXfrm>
        <a:off x="626913" y="807967"/>
        <a:ext cx="7027163" cy="651130"/>
      </dsp:txXfrm>
    </dsp:sp>
    <dsp:sp modelId="{18E087D0-CAD6-4FE2-AB31-8E3447BB3CC4}">
      <dsp:nvSpPr>
        <dsp:cNvPr id="0" name=""/>
        <dsp:cNvSpPr/>
      </dsp:nvSpPr>
      <dsp:spPr>
        <a:xfrm>
          <a:off x="1213310" y="1575418"/>
          <a:ext cx="8123905" cy="691646"/>
        </a:xfrm>
        <a:prstGeom prst="roundRect">
          <a:avLst>
            <a:gd name="adj" fmla="val 10000"/>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l" defTabSz="711200">
            <a:lnSpc>
              <a:spcPct val="90000"/>
            </a:lnSpc>
            <a:spcBef>
              <a:spcPct val="0"/>
            </a:spcBef>
            <a:spcAft>
              <a:spcPct val="35000"/>
            </a:spcAft>
            <a:buNone/>
          </a:pPr>
          <a:r>
            <a:rPr lang="en-US" sz="1600" kern="1200"/>
            <a:t>Can commissioned NHS OT/SLT actually deliver the therapy proposed, if not it will need to be outsourced and costed to reflect this</a:t>
          </a:r>
        </a:p>
      </dsp:txBody>
      <dsp:txXfrm>
        <a:off x="1233568" y="1595676"/>
        <a:ext cx="7027163" cy="651130"/>
      </dsp:txXfrm>
    </dsp:sp>
    <dsp:sp modelId="{20297C1D-594D-425F-B88B-D75091BA03C8}">
      <dsp:nvSpPr>
        <dsp:cNvPr id="0" name=""/>
        <dsp:cNvSpPr/>
      </dsp:nvSpPr>
      <dsp:spPr>
        <a:xfrm>
          <a:off x="1819965" y="2363127"/>
          <a:ext cx="8123905" cy="691646"/>
        </a:xfrm>
        <a:prstGeom prst="roundRect">
          <a:avLst>
            <a:gd name="adj" fmla="val 10000"/>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l" defTabSz="711200">
            <a:lnSpc>
              <a:spcPct val="90000"/>
            </a:lnSpc>
            <a:spcBef>
              <a:spcPct val="0"/>
            </a:spcBef>
            <a:spcAft>
              <a:spcPct val="35000"/>
            </a:spcAft>
            <a:buNone/>
          </a:pPr>
          <a:r>
            <a:rPr lang="en-US" sz="1600" kern="1200"/>
            <a:t>Ensure full costings in a provision map are provided to LAs and parents</a:t>
          </a:r>
          <a:r>
            <a:rPr lang="en-GB" sz="1600" b="1" kern="1200"/>
            <a:t>.</a:t>
          </a:r>
          <a:endParaRPr lang="en-US" sz="1600" kern="1200"/>
        </a:p>
      </dsp:txBody>
      <dsp:txXfrm>
        <a:off x="1840223" y="2383385"/>
        <a:ext cx="7027163" cy="651130"/>
      </dsp:txXfrm>
    </dsp:sp>
    <dsp:sp modelId="{D047017E-703B-4FB1-BF91-2536D0D188D2}">
      <dsp:nvSpPr>
        <dsp:cNvPr id="0" name=""/>
        <dsp:cNvSpPr/>
      </dsp:nvSpPr>
      <dsp:spPr>
        <a:xfrm>
          <a:off x="2426620" y="3150836"/>
          <a:ext cx="8123905" cy="691646"/>
        </a:xfrm>
        <a:prstGeom prst="roundRect">
          <a:avLst>
            <a:gd name="adj" fmla="val 10000"/>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l" defTabSz="711200">
            <a:lnSpc>
              <a:spcPct val="90000"/>
            </a:lnSpc>
            <a:spcBef>
              <a:spcPct val="0"/>
            </a:spcBef>
            <a:spcAft>
              <a:spcPct val="35000"/>
            </a:spcAft>
            <a:buNone/>
          </a:pPr>
          <a:r>
            <a:rPr lang="en-GB" sz="1600" kern="1200"/>
            <a:t>The provision required must be based on the child’s needs, not whether the school can deliver it. If they cannot, it must be bought in and costed for.</a:t>
          </a:r>
          <a:endParaRPr lang="en-US" sz="1600" kern="1200"/>
        </a:p>
      </dsp:txBody>
      <dsp:txXfrm>
        <a:off x="2446878" y="3171094"/>
        <a:ext cx="7027163" cy="651130"/>
      </dsp:txXfrm>
    </dsp:sp>
    <dsp:sp modelId="{C9FD5338-15BF-4E3C-A5B4-66A8A2F6866B}">
      <dsp:nvSpPr>
        <dsp:cNvPr id="0" name=""/>
        <dsp:cNvSpPr/>
      </dsp:nvSpPr>
      <dsp:spPr>
        <a:xfrm>
          <a:off x="7674334" y="505286"/>
          <a:ext cx="449570" cy="449570"/>
        </a:xfrm>
        <a:prstGeom prst="downArrow">
          <a:avLst>
            <a:gd name="adj1" fmla="val 55000"/>
            <a:gd name="adj2" fmla="val 45000"/>
          </a:avLst>
        </a:prstGeom>
        <a:solidFill>
          <a:schemeClr val="accent3">
            <a:alpha val="90000"/>
            <a:tint val="40000"/>
            <a:hueOff val="0"/>
            <a:satOff val="0"/>
            <a:lumOff val="0"/>
            <a:alphaOff val="0"/>
          </a:schemeClr>
        </a:solidFill>
        <a:ln w="12700" cap="flat" cmpd="sng" algn="ctr">
          <a:solidFill>
            <a:schemeClr val="accent3">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6670" tIns="26670" rIns="26670" bIns="26670" numCol="1" spcCol="1270" anchor="ctr" anchorCtr="0">
          <a:noAutofit/>
        </a:bodyPr>
        <a:lstStyle/>
        <a:p>
          <a:pPr marL="0" lvl="0" indent="0" algn="ctr" defTabSz="933450">
            <a:lnSpc>
              <a:spcPct val="90000"/>
            </a:lnSpc>
            <a:spcBef>
              <a:spcPct val="0"/>
            </a:spcBef>
            <a:spcAft>
              <a:spcPct val="35000"/>
            </a:spcAft>
            <a:buNone/>
          </a:pPr>
          <a:endParaRPr lang="en-US" sz="2100" kern="1200"/>
        </a:p>
      </dsp:txBody>
      <dsp:txXfrm>
        <a:off x="7775487" y="505286"/>
        <a:ext cx="247264" cy="338301"/>
      </dsp:txXfrm>
    </dsp:sp>
    <dsp:sp modelId="{77CB22C9-97DB-4C96-86D6-306EAE34855D}">
      <dsp:nvSpPr>
        <dsp:cNvPr id="0" name=""/>
        <dsp:cNvSpPr/>
      </dsp:nvSpPr>
      <dsp:spPr>
        <a:xfrm>
          <a:off x="8280989" y="1292995"/>
          <a:ext cx="449570" cy="449570"/>
        </a:xfrm>
        <a:prstGeom prst="downArrow">
          <a:avLst>
            <a:gd name="adj1" fmla="val 55000"/>
            <a:gd name="adj2" fmla="val 45000"/>
          </a:avLst>
        </a:prstGeom>
        <a:solidFill>
          <a:schemeClr val="accent3">
            <a:alpha val="90000"/>
            <a:tint val="40000"/>
            <a:hueOff val="0"/>
            <a:satOff val="0"/>
            <a:lumOff val="0"/>
            <a:alphaOff val="0"/>
          </a:schemeClr>
        </a:solidFill>
        <a:ln w="12700" cap="flat" cmpd="sng" algn="ctr">
          <a:solidFill>
            <a:schemeClr val="accent3">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6670" tIns="26670" rIns="26670" bIns="26670" numCol="1" spcCol="1270" anchor="ctr" anchorCtr="0">
          <a:noAutofit/>
        </a:bodyPr>
        <a:lstStyle/>
        <a:p>
          <a:pPr marL="0" lvl="0" indent="0" algn="ctr" defTabSz="933450">
            <a:lnSpc>
              <a:spcPct val="90000"/>
            </a:lnSpc>
            <a:spcBef>
              <a:spcPct val="0"/>
            </a:spcBef>
            <a:spcAft>
              <a:spcPct val="35000"/>
            </a:spcAft>
            <a:buNone/>
          </a:pPr>
          <a:endParaRPr lang="en-US" sz="2100" kern="1200"/>
        </a:p>
      </dsp:txBody>
      <dsp:txXfrm>
        <a:off x="8382142" y="1292995"/>
        <a:ext cx="247264" cy="338301"/>
      </dsp:txXfrm>
    </dsp:sp>
    <dsp:sp modelId="{674B3137-EBB7-4E5D-9F58-E3A68711F4E0}">
      <dsp:nvSpPr>
        <dsp:cNvPr id="0" name=""/>
        <dsp:cNvSpPr/>
      </dsp:nvSpPr>
      <dsp:spPr>
        <a:xfrm>
          <a:off x="8887644" y="2069177"/>
          <a:ext cx="449570" cy="449570"/>
        </a:xfrm>
        <a:prstGeom prst="downArrow">
          <a:avLst>
            <a:gd name="adj1" fmla="val 55000"/>
            <a:gd name="adj2" fmla="val 45000"/>
          </a:avLst>
        </a:prstGeom>
        <a:solidFill>
          <a:schemeClr val="accent3">
            <a:alpha val="90000"/>
            <a:tint val="40000"/>
            <a:hueOff val="0"/>
            <a:satOff val="0"/>
            <a:lumOff val="0"/>
            <a:alphaOff val="0"/>
          </a:schemeClr>
        </a:solidFill>
        <a:ln w="12700" cap="flat" cmpd="sng" algn="ctr">
          <a:solidFill>
            <a:schemeClr val="accent3">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6670" tIns="26670" rIns="26670" bIns="26670" numCol="1" spcCol="1270" anchor="ctr" anchorCtr="0">
          <a:noAutofit/>
        </a:bodyPr>
        <a:lstStyle/>
        <a:p>
          <a:pPr marL="0" lvl="0" indent="0" algn="ctr" defTabSz="933450">
            <a:lnSpc>
              <a:spcPct val="90000"/>
            </a:lnSpc>
            <a:spcBef>
              <a:spcPct val="0"/>
            </a:spcBef>
            <a:spcAft>
              <a:spcPct val="35000"/>
            </a:spcAft>
            <a:buNone/>
          </a:pPr>
          <a:endParaRPr lang="en-US" sz="2100" kern="1200"/>
        </a:p>
      </dsp:txBody>
      <dsp:txXfrm>
        <a:off x="8988797" y="2069177"/>
        <a:ext cx="247264" cy="338301"/>
      </dsp:txXfrm>
    </dsp:sp>
    <dsp:sp modelId="{104598F3-765A-4E19-8844-EA0D9020A950}">
      <dsp:nvSpPr>
        <dsp:cNvPr id="0" name=""/>
        <dsp:cNvSpPr/>
      </dsp:nvSpPr>
      <dsp:spPr>
        <a:xfrm>
          <a:off x="9494300" y="2864571"/>
          <a:ext cx="449570" cy="449570"/>
        </a:xfrm>
        <a:prstGeom prst="downArrow">
          <a:avLst>
            <a:gd name="adj1" fmla="val 55000"/>
            <a:gd name="adj2" fmla="val 45000"/>
          </a:avLst>
        </a:prstGeom>
        <a:solidFill>
          <a:schemeClr val="accent3">
            <a:alpha val="90000"/>
            <a:tint val="40000"/>
            <a:hueOff val="0"/>
            <a:satOff val="0"/>
            <a:lumOff val="0"/>
            <a:alphaOff val="0"/>
          </a:schemeClr>
        </a:solidFill>
        <a:ln w="12700" cap="flat" cmpd="sng" algn="ctr">
          <a:solidFill>
            <a:schemeClr val="accent3">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6670" tIns="26670" rIns="26670" bIns="26670" numCol="1" spcCol="1270" anchor="ctr" anchorCtr="0">
          <a:noAutofit/>
        </a:bodyPr>
        <a:lstStyle/>
        <a:p>
          <a:pPr marL="0" lvl="0" indent="0" algn="ctr" defTabSz="933450">
            <a:lnSpc>
              <a:spcPct val="90000"/>
            </a:lnSpc>
            <a:spcBef>
              <a:spcPct val="0"/>
            </a:spcBef>
            <a:spcAft>
              <a:spcPct val="35000"/>
            </a:spcAft>
            <a:buNone/>
          </a:pPr>
          <a:endParaRPr lang="en-US" sz="2100" kern="1200"/>
        </a:p>
      </dsp:txBody>
      <dsp:txXfrm>
        <a:off x="9595453" y="2864571"/>
        <a:ext cx="247264" cy="338301"/>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4E79B55-5F3C-422B-B5B6-B6C2AA28A896}">
      <dsp:nvSpPr>
        <dsp:cNvPr id="0" name=""/>
        <dsp:cNvSpPr/>
      </dsp:nvSpPr>
      <dsp:spPr>
        <a:xfrm>
          <a:off x="0" y="3399"/>
          <a:ext cx="10551600" cy="724089"/>
        </a:xfrm>
        <a:prstGeom prst="roundRect">
          <a:avLst>
            <a:gd name="adj" fmla="val 10000"/>
          </a:avLst>
        </a:prstGeom>
        <a:solidFill>
          <a:schemeClr val="accent2">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E1ADDE21-0778-4EA3-80C5-43722DD82C22}">
      <dsp:nvSpPr>
        <dsp:cNvPr id="0" name=""/>
        <dsp:cNvSpPr/>
      </dsp:nvSpPr>
      <dsp:spPr>
        <a:xfrm>
          <a:off x="219037" y="166319"/>
          <a:ext cx="398249" cy="398249"/>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FFE9ADB7-2AFF-4A82-B615-ACF26C7DB061}">
      <dsp:nvSpPr>
        <dsp:cNvPr id="0" name=""/>
        <dsp:cNvSpPr/>
      </dsp:nvSpPr>
      <dsp:spPr>
        <a:xfrm>
          <a:off x="836323" y="3399"/>
          <a:ext cx="9715276" cy="72408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76633" tIns="76633" rIns="76633" bIns="76633" numCol="1" spcCol="1270" anchor="ctr" anchorCtr="0">
          <a:noAutofit/>
        </a:bodyPr>
        <a:lstStyle/>
        <a:p>
          <a:pPr marL="0" lvl="0" indent="0" algn="l" defTabSz="844550">
            <a:lnSpc>
              <a:spcPct val="90000"/>
            </a:lnSpc>
            <a:spcBef>
              <a:spcPct val="0"/>
            </a:spcBef>
            <a:spcAft>
              <a:spcPct val="35000"/>
            </a:spcAft>
            <a:buNone/>
          </a:pPr>
          <a:r>
            <a:rPr lang="en-US" sz="1900" kern="1200" baseline="0"/>
            <a:t>Provision is protected</a:t>
          </a:r>
          <a:endParaRPr lang="en-US" sz="1900" kern="1200"/>
        </a:p>
      </dsp:txBody>
      <dsp:txXfrm>
        <a:off x="836323" y="3399"/>
        <a:ext cx="9715276" cy="724089"/>
      </dsp:txXfrm>
    </dsp:sp>
    <dsp:sp modelId="{B51EAB29-930E-4EEC-A85A-58C4A2B0770C}">
      <dsp:nvSpPr>
        <dsp:cNvPr id="0" name=""/>
        <dsp:cNvSpPr/>
      </dsp:nvSpPr>
      <dsp:spPr>
        <a:xfrm>
          <a:off x="0" y="908511"/>
          <a:ext cx="10551600" cy="724089"/>
        </a:xfrm>
        <a:prstGeom prst="roundRect">
          <a:avLst>
            <a:gd name="adj" fmla="val 10000"/>
          </a:avLst>
        </a:prstGeom>
        <a:solidFill>
          <a:schemeClr val="accent2">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26A8A7FA-EA87-4153-BD05-80E481BA5DAA}">
      <dsp:nvSpPr>
        <dsp:cNvPr id="0" name=""/>
        <dsp:cNvSpPr/>
      </dsp:nvSpPr>
      <dsp:spPr>
        <a:xfrm>
          <a:off x="219037" y="1071431"/>
          <a:ext cx="398249" cy="398249"/>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6D95BB0B-B9F5-4AD1-80EF-2701C3DB5C9C}">
      <dsp:nvSpPr>
        <dsp:cNvPr id="0" name=""/>
        <dsp:cNvSpPr/>
      </dsp:nvSpPr>
      <dsp:spPr>
        <a:xfrm>
          <a:off x="836323" y="908511"/>
          <a:ext cx="9715276" cy="72408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76633" tIns="76633" rIns="76633" bIns="76633" numCol="1" spcCol="1270" anchor="ctr" anchorCtr="0">
          <a:noAutofit/>
        </a:bodyPr>
        <a:lstStyle/>
        <a:p>
          <a:pPr marL="0" lvl="0" indent="0" algn="l" defTabSz="844550">
            <a:lnSpc>
              <a:spcPct val="90000"/>
            </a:lnSpc>
            <a:spcBef>
              <a:spcPct val="0"/>
            </a:spcBef>
            <a:spcAft>
              <a:spcPct val="35000"/>
            </a:spcAft>
            <a:buNone/>
          </a:pPr>
          <a:r>
            <a:rPr lang="en-US" sz="1900" kern="1200" baseline="0"/>
            <a:t>Provision specified is legally enforceable against public bodies</a:t>
          </a:r>
          <a:endParaRPr lang="en-US" sz="1900" kern="1200"/>
        </a:p>
      </dsp:txBody>
      <dsp:txXfrm>
        <a:off x="836323" y="908511"/>
        <a:ext cx="9715276" cy="724089"/>
      </dsp:txXfrm>
    </dsp:sp>
    <dsp:sp modelId="{96B2FF8E-EC72-43BC-BCC6-C6DD47443AAE}">
      <dsp:nvSpPr>
        <dsp:cNvPr id="0" name=""/>
        <dsp:cNvSpPr/>
      </dsp:nvSpPr>
      <dsp:spPr>
        <a:xfrm>
          <a:off x="0" y="1813624"/>
          <a:ext cx="10551600" cy="724089"/>
        </a:xfrm>
        <a:prstGeom prst="roundRect">
          <a:avLst>
            <a:gd name="adj" fmla="val 10000"/>
          </a:avLst>
        </a:prstGeom>
        <a:solidFill>
          <a:schemeClr val="accent2">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6DFB223A-DE90-4F94-BCA4-B1BB80B2128C}">
      <dsp:nvSpPr>
        <dsp:cNvPr id="0" name=""/>
        <dsp:cNvSpPr/>
      </dsp:nvSpPr>
      <dsp:spPr>
        <a:xfrm>
          <a:off x="219037" y="1976544"/>
          <a:ext cx="398249" cy="398249"/>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7C4A8A8E-75C7-4DBD-A7CE-3DD0048D8CBC}">
      <dsp:nvSpPr>
        <dsp:cNvPr id="0" name=""/>
        <dsp:cNvSpPr/>
      </dsp:nvSpPr>
      <dsp:spPr>
        <a:xfrm>
          <a:off x="836323" y="1813624"/>
          <a:ext cx="9715276" cy="72408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76633" tIns="76633" rIns="76633" bIns="76633" numCol="1" spcCol="1270" anchor="ctr" anchorCtr="0">
          <a:noAutofit/>
        </a:bodyPr>
        <a:lstStyle/>
        <a:p>
          <a:pPr marL="0" lvl="0" indent="0" algn="l" defTabSz="844550">
            <a:lnSpc>
              <a:spcPct val="90000"/>
            </a:lnSpc>
            <a:spcBef>
              <a:spcPct val="0"/>
            </a:spcBef>
            <a:spcAft>
              <a:spcPct val="35000"/>
            </a:spcAft>
            <a:buNone/>
          </a:pPr>
          <a:r>
            <a:rPr lang="en-US" sz="1900" kern="1200" baseline="0"/>
            <a:t>Local Education Authorities are responsible for delivering and arranging special educational provision AND placement  </a:t>
          </a:r>
          <a:endParaRPr lang="en-US" sz="1900" kern="1200"/>
        </a:p>
      </dsp:txBody>
      <dsp:txXfrm>
        <a:off x="836323" y="1813624"/>
        <a:ext cx="9715276" cy="724089"/>
      </dsp:txXfrm>
    </dsp:sp>
    <dsp:sp modelId="{6DFB9475-AC0A-4AA0-8BC8-94346BF4CEBC}">
      <dsp:nvSpPr>
        <dsp:cNvPr id="0" name=""/>
        <dsp:cNvSpPr/>
      </dsp:nvSpPr>
      <dsp:spPr>
        <a:xfrm>
          <a:off x="0" y="2718736"/>
          <a:ext cx="10551600" cy="724089"/>
        </a:xfrm>
        <a:prstGeom prst="roundRect">
          <a:avLst>
            <a:gd name="adj" fmla="val 10000"/>
          </a:avLst>
        </a:prstGeom>
        <a:solidFill>
          <a:schemeClr val="accent2">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2F5A2CE6-8732-4442-9FF1-26CDA4B41A1B}">
      <dsp:nvSpPr>
        <dsp:cNvPr id="0" name=""/>
        <dsp:cNvSpPr/>
      </dsp:nvSpPr>
      <dsp:spPr>
        <a:xfrm>
          <a:off x="219037" y="2881656"/>
          <a:ext cx="398249" cy="398249"/>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2688B408-04C5-450C-9C1B-9D5824BF3E52}">
      <dsp:nvSpPr>
        <dsp:cNvPr id="0" name=""/>
        <dsp:cNvSpPr/>
      </dsp:nvSpPr>
      <dsp:spPr>
        <a:xfrm>
          <a:off x="836323" y="2718736"/>
          <a:ext cx="9715276" cy="72408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76633" tIns="76633" rIns="76633" bIns="76633" numCol="1" spcCol="1270" anchor="ctr" anchorCtr="0">
          <a:noAutofit/>
        </a:bodyPr>
        <a:lstStyle/>
        <a:p>
          <a:pPr marL="0" lvl="0" indent="0" algn="l" defTabSz="844550">
            <a:lnSpc>
              <a:spcPct val="90000"/>
            </a:lnSpc>
            <a:spcBef>
              <a:spcPct val="0"/>
            </a:spcBef>
            <a:spcAft>
              <a:spcPct val="35000"/>
            </a:spcAft>
            <a:buNone/>
          </a:pPr>
          <a:r>
            <a:rPr lang="en-US" sz="1900" kern="1200" baseline="0"/>
            <a:t>There is no limit to the special educational provision specified </a:t>
          </a:r>
          <a:endParaRPr lang="en-US" sz="1900" kern="1200"/>
        </a:p>
      </dsp:txBody>
      <dsp:txXfrm>
        <a:off x="836323" y="2718736"/>
        <a:ext cx="9715276" cy="724089"/>
      </dsp:txXfrm>
    </dsp:sp>
    <dsp:sp modelId="{6B3DC749-E701-4A5F-99A3-728C30F8D66A}">
      <dsp:nvSpPr>
        <dsp:cNvPr id="0" name=""/>
        <dsp:cNvSpPr/>
      </dsp:nvSpPr>
      <dsp:spPr>
        <a:xfrm>
          <a:off x="0" y="3623848"/>
          <a:ext cx="10551600" cy="724089"/>
        </a:xfrm>
        <a:prstGeom prst="roundRect">
          <a:avLst>
            <a:gd name="adj" fmla="val 10000"/>
          </a:avLst>
        </a:prstGeom>
        <a:solidFill>
          <a:schemeClr val="accent2">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96F00751-E105-45FC-8B0E-0A06E9EA57EF}">
      <dsp:nvSpPr>
        <dsp:cNvPr id="0" name=""/>
        <dsp:cNvSpPr/>
      </dsp:nvSpPr>
      <dsp:spPr>
        <a:xfrm>
          <a:off x="219037" y="3786768"/>
          <a:ext cx="398249" cy="398249"/>
        </a:xfrm>
        <a:prstGeom prst="rect">
          <a:avLst/>
        </a:prstGeom>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E1393168-79BC-44CD-A6BA-12CE60DC4FB0}">
      <dsp:nvSpPr>
        <dsp:cNvPr id="0" name=""/>
        <dsp:cNvSpPr/>
      </dsp:nvSpPr>
      <dsp:spPr>
        <a:xfrm>
          <a:off x="836323" y="3623848"/>
          <a:ext cx="9715276" cy="72408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76633" tIns="76633" rIns="76633" bIns="76633" numCol="1" spcCol="1270" anchor="ctr" anchorCtr="0">
          <a:noAutofit/>
        </a:bodyPr>
        <a:lstStyle/>
        <a:p>
          <a:pPr marL="0" lvl="0" indent="0" algn="l" defTabSz="844550">
            <a:lnSpc>
              <a:spcPct val="90000"/>
            </a:lnSpc>
            <a:spcBef>
              <a:spcPct val="0"/>
            </a:spcBef>
            <a:spcAft>
              <a:spcPct val="35000"/>
            </a:spcAft>
            <a:buNone/>
          </a:pPr>
          <a:r>
            <a:rPr lang="en-US" sz="1900" kern="1200" baseline="0"/>
            <a:t>It is no defence that there are budget/ NHS/service cuts</a:t>
          </a:r>
          <a:endParaRPr lang="en-US" sz="1900" kern="1200"/>
        </a:p>
      </dsp:txBody>
      <dsp:txXfrm>
        <a:off x="836323" y="3623848"/>
        <a:ext cx="9715276" cy="724089"/>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1E6F334-F355-45B1-869F-C16957C63E75}">
      <dsp:nvSpPr>
        <dsp:cNvPr id="0" name=""/>
        <dsp:cNvSpPr/>
      </dsp:nvSpPr>
      <dsp:spPr>
        <a:xfrm>
          <a:off x="3539601" y="670025"/>
          <a:ext cx="515685" cy="91440"/>
        </a:xfrm>
        <a:custGeom>
          <a:avLst/>
          <a:gdLst/>
          <a:ahLst/>
          <a:cxnLst/>
          <a:rect l="0" t="0" r="0" b="0"/>
          <a:pathLst>
            <a:path>
              <a:moveTo>
                <a:pt x="0" y="45720"/>
              </a:moveTo>
              <a:lnTo>
                <a:pt x="515685" y="45720"/>
              </a:lnTo>
            </a:path>
          </a:pathLst>
        </a:custGeom>
        <a:noFill/>
        <a:ln w="6350" cap="flat" cmpd="sng" algn="ctr">
          <a:solidFill>
            <a:schemeClr val="accent3">
              <a:hueOff val="0"/>
              <a:satOff val="0"/>
              <a:lumOff val="0"/>
              <a:alphaOff val="0"/>
            </a:schemeClr>
          </a:solidFill>
          <a:prstDash val="solid"/>
          <a:miter lim="800000"/>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3783786" y="713011"/>
        <a:ext cx="27314" cy="5468"/>
      </dsp:txXfrm>
    </dsp:sp>
    <dsp:sp modelId="{B2BA7727-F2D8-4A4A-B98D-656865E7C90F}">
      <dsp:nvSpPr>
        <dsp:cNvPr id="0" name=""/>
        <dsp:cNvSpPr/>
      </dsp:nvSpPr>
      <dsp:spPr>
        <a:xfrm>
          <a:off x="1166248" y="3199"/>
          <a:ext cx="2375152" cy="1425091"/>
        </a:xfrm>
        <a:prstGeom prst="rect">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116384" tIns="122166" rIns="116384" bIns="122166" numCol="1" spcCol="1270" anchor="ctr" anchorCtr="0">
          <a:noAutofit/>
        </a:bodyPr>
        <a:lstStyle/>
        <a:p>
          <a:pPr marL="0" lvl="0" indent="0" algn="ctr" defTabSz="533400">
            <a:lnSpc>
              <a:spcPct val="90000"/>
            </a:lnSpc>
            <a:spcBef>
              <a:spcPct val="0"/>
            </a:spcBef>
            <a:spcAft>
              <a:spcPct val="35000"/>
            </a:spcAft>
            <a:buNone/>
          </a:pPr>
          <a:r>
            <a:rPr lang="en-GB" sz="1200" kern="1200"/>
            <a:t>After the meeting: </a:t>
          </a:r>
          <a:endParaRPr lang="en-US" sz="1200" kern="1200"/>
        </a:p>
      </dsp:txBody>
      <dsp:txXfrm>
        <a:off x="1166248" y="3199"/>
        <a:ext cx="2375152" cy="1425091"/>
      </dsp:txXfrm>
    </dsp:sp>
    <dsp:sp modelId="{22E6A466-2467-42D8-80EA-40F4C4CAF2BC}">
      <dsp:nvSpPr>
        <dsp:cNvPr id="0" name=""/>
        <dsp:cNvSpPr/>
      </dsp:nvSpPr>
      <dsp:spPr>
        <a:xfrm>
          <a:off x="6461039" y="670025"/>
          <a:ext cx="515685" cy="91440"/>
        </a:xfrm>
        <a:custGeom>
          <a:avLst/>
          <a:gdLst/>
          <a:ahLst/>
          <a:cxnLst/>
          <a:rect l="0" t="0" r="0" b="0"/>
          <a:pathLst>
            <a:path>
              <a:moveTo>
                <a:pt x="0" y="45720"/>
              </a:moveTo>
              <a:lnTo>
                <a:pt x="515685" y="45720"/>
              </a:lnTo>
            </a:path>
          </a:pathLst>
        </a:custGeom>
        <a:noFill/>
        <a:ln w="6350" cap="flat" cmpd="sng" algn="ctr">
          <a:solidFill>
            <a:schemeClr val="accent3">
              <a:hueOff val="0"/>
              <a:satOff val="0"/>
              <a:lumOff val="0"/>
              <a:alphaOff val="0"/>
            </a:schemeClr>
          </a:solidFill>
          <a:prstDash val="solid"/>
          <a:miter lim="800000"/>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6705224" y="713011"/>
        <a:ext cx="27314" cy="5468"/>
      </dsp:txXfrm>
    </dsp:sp>
    <dsp:sp modelId="{25B3B40F-E3AC-424A-B420-31E38A4B0A04}">
      <dsp:nvSpPr>
        <dsp:cNvPr id="0" name=""/>
        <dsp:cNvSpPr/>
      </dsp:nvSpPr>
      <dsp:spPr>
        <a:xfrm>
          <a:off x="4087686" y="3199"/>
          <a:ext cx="2375152" cy="1425091"/>
        </a:xfrm>
        <a:prstGeom prst="rect">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116384" tIns="122166" rIns="116384" bIns="122166" numCol="1" spcCol="1270" anchor="ctr" anchorCtr="0">
          <a:noAutofit/>
        </a:bodyPr>
        <a:lstStyle/>
        <a:p>
          <a:pPr marL="0" lvl="0" indent="0" algn="ctr" defTabSz="533400">
            <a:lnSpc>
              <a:spcPct val="90000"/>
            </a:lnSpc>
            <a:spcBef>
              <a:spcPct val="0"/>
            </a:spcBef>
            <a:spcAft>
              <a:spcPct val="35000"/>
            </a:spcAft>
            <a:buNone/>
          </a:pPr>
          <a:r>
            <a:rPr lang="en-GB" sz="1200" kern="1200"/>
            <a:t>Within 2 weeks school or LA must prepare written report with recommendations</a:t>
          </a:r>
          <a:endParaRPr lang="en-US" sz="1200" kern="1200"/>
        </a:p>
      </dsp:txBody>
      <dsp:txXfrm>
        <a:off x="4087686" y="3199"/>
        <a:ext cx="2375152" cy="1425091"/>
      </dsp:txXfrm>
    </dsp:sp>
    <dsp:sp modelId="{5E3ADDEF-846C-4CCF-8B83-5F2278D7B9B4}">
      <dsp:nvSpPr>
        <dsp:cNvPr id="0" name=""/>
        <dsp:cNvSpPr/>
      </dsp:nvSpPr>
      <dsp:spPr>
        <a:xfrm>
          <a:off x="2353825" y="1426490"/>
          <a:ext cx="5842875" cy="515685"/>
        </a:xfrm>
        <a:custGeom>
          <a:avLst/>
          <a:gdLst/>
          <a:ahLst/>
          <a:cxnLst/>
          <a:rect l="0" t="0" r="0" b="0"/>
          <a:pathLst>
            <a:path>
              <a:moveTo>
                <a:pt x="5842875" y="0"/>
              </a:moveTo>
              <a:lnTo>
                <a:pt x="5842875" y="274942"/>
              </a:lnTo>
              <a:lnTo>
                <a:pt x="0" y="274942"/>
              </a:lnTo>
              <a:lnTo>
                <a:pt x="0" y="515685"/>
              </a:lnTo>
            </a:path>
          </a:pathLst>
        </a:custGeom>
        <a:noFill/>
        <a:ln w="6350" cap="flat" cmpd="sng" algn="ctr">
          <a:solidFill>
            <a:schemeClr val="accent3">
              <a:hueOff val="0"/>
              <a:satOff val="0"/>
              <a:lumOff val="0"/>
              <a:alphaOff val="0"/>
            </a:schemeClr>
          </a:solidFill>
          <a:prstDash val="solid"/>
          <a:miter lim="800000"/>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5128554" y="1681599"/>
        <a:ext cx="293417" cy="5468"/>
      </dsp:txXfrm>
    </dsp:sp>
    <dsp:sp modelId="{961C375B-40CB-455C-8656-53E0457133CF}">
      <dsp:nvSpPr>
        <dsp:cNvPr id="0" name=""/>
        <dsp:cNvSpPr/>
      </dsp:nvSpPr>
      <dsp:spPr>
        <a:xfrm>
          <a:off x="7009124" y="3199"/>
          <a:ext cx="2375152" cy="1425091"/>
        </a:xfrm>
        <a:prstGeom prst="rect">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116384" tIns="122166" rIns="116384" bIns="122166" numCol="1" spcCol="1270" anchor="ctr" anchorCtr="0">
          <a:noAutofit/>
        </a:bodyPr>
        <a:lstStyle/>
        <a:p>
          <a:pPr marL="0" lvl="0" indent="0" algn="ctr" defTabSz="533400">
            <a:lnSpc>
              <a:spcPct val="90000"/>
            </a:lnSpc>
            <a:spcBef>
              <a:spcPct val="0"/>
            </a:spcBef>
            <a:spcAft>
              <a:spcPct val="35000"/>
            </a:spcAft>
            <a:buNone/>
          </a:pPr>
          <a:r>
            <a:rPr lang="en-GB" sz="1200" kern="1200"/>
            <a:t>Within 4 weeks Local Authority must decide if it is going to continue, amend or cease to maintain EHC plan and inform child’s parents, young person and head of any institution </a:t>
          </a:r>
          <a:endParaRPr lang="en-US" sz="1200" kern="1200"/>
        </a:p>
      </dsp:txBody>
      <dsp:txXfrm>
        <a:off x="7009124" y="3199"/>
        <a:ext cx="2375152" cy="1425091"/>
      </dsp:txXfrm>
    </dsp:sp>
    <dsp:sp modelId="{1740914E-08D8-4A75-9A89-37B227385236}">
      <dsp:nvSpPr>
        <dsp:cNvPr id="0" name=""/>
        <dsp:cNvSpPr/>
      </dsp:nvSpPr>
      <dsp:spPr>
        <a:xfrm>
          <a:off x="3539601" y="2641401"/>
          <a:ext cx="515685" cy="91440"/>
        </a:xfrm>
        <a:custGeom>
          <a:avLst/>
          <a:gdLst/>
          <a:ahLst/>
          <a:cxnLst/>
          <a:rect l="0" t="0" r="0" b="0"/>
          <a:pathLst>
            <a:path>
              <a:moveTo>
                <a:pt x="0" y="45720"/>
              </a:moveTo>
              <a:lnTo>
                <a:pt x="515685" y="45720"/>
              </a:lnTo>
            </a:path>
          </a:pathLst>
        </a:custGeom>
        <a:noFill/>
        <a:ln w="6350" cap="flat" cmpd="sng" algn="ctr">
          <a:solidFill>
            <a:schemeClr val="accent3">
              <a:hueOff val="0"/>
              <a:satOff val="0"/>
              <a:lumOff val="0"/>
              <a:alphaOff val="0"/>
            </a:schemeClr>
          </a:solidFill>
          <a:prstDash val="solid"/>
          <a:miter lim="800000"/>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3783786" y="2684387"/>
        <a:ext cx="27314" cy="5468"/>
      </dsp:txXfrm>
    </dsp:sp>
    <dsp:sp modelId="{5259D982-1CCD-41AA-9440-FEB9B6BE8D4D}">
      <dsp:nvSpPr>
        <dsp:cNvPr id="0" name=""/>
        <dsp:cNvSpPr/>
      </dsp:nvSpPr>
      <dsp:spPr>
        <a:xfrm>
          <a:off x="1166248" y="1974576"/>
          <a:ext cx="2375152" cy="1425091"/>
        </a:xfrm>
        <a:prstGeom prst="rect">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116384" tIns="122166" rIns="116384" bIns="122166" numCol="1" spcCol="1270" anchor="t" anchorCtr="0">
          <a:noAutofit/>
        </a:bodyPr>
        <a:lstStyle/>
        <a:p>
          <a:pPr marL="0" lvl="0" indent="0" algn="l" defTabSz="533400">
            <a:lnSpc>
              <a:spcPct val="90000"/>
            </a:lnSpc>
            <a:spcBef>
              <a:spcPct val="0"/>
            </a:spcBef>
            <a:spcAft>
              <a:spcPct val="35000"/>
            </a:spcAft>
            <a:buNone/>
          </a:pPr>
          <a:r>
            <a:rPr lang="en-GB" sz="1200" kern="1200"/>
            <a:t>If LA decides to amend:</a:t>
          </a:r>
          <a:endParaRPr lang="en-US" sz="1200" kern="1200"/>
        </a:p>
        <a:p>
          <a:pPr marL="57150" lvl="1" indent="-57150" algn="l" defTabSz="400050">
            <a:lnSpc>
              <a:spcPct val="90000"/>
            </a:lnSpc>
            <a:spcBef>
              <a:spcPct val="0"/>
            </a:spcBef>
            <a:spcAft>
              <a:spcPct val="15000"/>
            </a:spcAft>
            <a:buChar char="•"/>
          </a:pPr>
          <a:r>
            <a:rPr lang="en-GB" sz="900" kern="1200"/>
            <a:t>it must send to child’s parents or young person, informing of changes and give them 15 days to make representations </a:t>
          </a:r>
          <a:endParaRPr lang="en-US" sz="900" kern="1200"/>
        </a:p>
        <a:p>
          <a:pPr marL="57150" lvl="1" indent="-57150" algn="l" defTabSz="400050">
            <a:lnSpc>
              <a:spcPct val="90000"/>
            </a:lnSpc>
            <a:spcBef>
              <a:spcPct val="0"/>
            </a:spcBef>
            <a:spcAft>
              <a:spcPct val="15000"/>
            </a:spcAft>
            <a:buChar char="•"/>
          </a:pPr>
          <a:r>
            <a:rPr lang="en-GB" sz="900" kern="1200"/>
            <a:t>If plan amended following representations, the finalised version must be sent to parents/governing body/responsible commissioning body within 8 weeks of draft plan being sent</a:t>
          </a:r>
          <a:endParaRPr lang="en-US" sz="900" kern="1200"/>
        </a:p>
      </dsp:txBody>
      <dsp:txXfrm>
        <a:off x="1166248" y="1974576"/>
        <a:ext cx="2375152" cy="1425091"/>
      </dsp:txXfrm>
    </dsp:sp>
    <dsp:sp modelId="{29437063-803F-4A2D-9368-5EB2F81D7452}">
      <dsp:nvSpPr>
        <dsp:cNvPr id="0" name=""/>
        <dsp:cNvSpPr/>
      </dsp:nvSpPr>
      <dsp:spPr>
        <a:xfrm>
          <a:off x="4087686" y="1974576"/>
          <a:ext cx="2375152" cy="1425091"/>
        </a:xfrm>
        <a:prstGeom prst="rect">
          <a:avLst/>
        </a:prstGeom>
        <a:solidFill>
          <a:schemeClr val="accent3">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116384" tIns="122166" rIns="116384" bIns="122166" numCol="1" spcCol="1270" anchor="ctr" anchorCtr="0">
          <a:noAutofit/>
        </a:bodyPr>
        <a:lstStyle/>
        <a:p>
          <a:pPr marL="0" lvl="0" indent="0" algn="ctr" defTabSz="533400">
            <a:lnSpc>
              <a:spcPct val="90000"/>
            </a:lnSpc>
            <a:spcBef>
              <a:spcPct val="0"/>
            </a:spcBef>
            <a:spcAft>
              <a:spcPct val="35000"/>
            </a:spcAft>
            <a:buNone/>
          </a:pPr>
          <a:r>
            <a:rPr lang="en-GB" sz="1200" b="1" kern="1200"/>
            <a:t>If these deadlines are not met, you have a right to judicial review.</a:t>
          </a:r>
          <a:endParaRPr lang="en-US" sz="1200" kern="1200"/>
        </a:p>
      </dsp:txBody>
      <dsp:txXfrm>
        <a:off x="4087686" y="1974576"/>
        <a:ext cx="2375152" cy="1425091"/>
      </dsp:txXfrm>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285C110-8EF1-4CFD-A5A5-6C5673196B60}">
      <dsp:nvSpPr>
        <dsp:cNvPr id="0" name=""/>
        <dsp:cNvSpPr/>
      </dsp:nvSpPr>
      <dsp:spPr>
        <a:xfrm>
          <a:off x="0" y="114950"/>
          <a:ext cx="10551600" cy="646425"/>
        </a:xfrm>
        <a:prstGeom prst="roundRect">
          <a:avLst/>
        </a:prstGeom>
        <a:gradFill rotWithShape="0">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64770" tIns="64770" rIns="64770" bIns="64770" numCol="1" spcCol="1270" anchor="ctr" anchorCtr="0">
          <a:noAutofit/>
        </a:bodyPr>
        <a:lstStyle/>
        <a:p>
          <a:pPr marL="0" lvl="0" indent="0" algn="l" defTabSz="755650">
            <a:lnSpc>
              <a:spcPct val="90000"/>
            </a:lnSpc>
            <a:spcBef>
              <a:spcPct val="0"/>
            </a:spcBef>
            <a:spcAft>
              <a:spcPct val="35000"/>
            </a:spcAft>
            <a:buNone/>
          </a:pPr>
          <a:r>
            <a:rPr lang="en-GB" sz="1700" b="0" i="0" kern="1200"/>
            <a:t>The test for ceasing to maintain </a:t>
          </a:r>
          <a:r>
            <a:rPr lang="en-GB" sz="1700" kern="1200"/>
            <a:t>an EHCP(s 45 of the Children and Families Act 2014): </a:t>
          </a:r>
          <a:endParaRPr lang="en-US" sz="1700" kern="1200"/>
        </a:p>
      </dsp:txBody>
      <dsp:txXfrm>
        <a:off x="31556" y="146506"/>
        <a:ext cx="10488488" cy="583313"/>
      </dsp:txXfrm>
    </dsp:sp>
    <dsp:sp modelId="{B22F46DB-3F0B-4485-B983-3DE63BB44524}">
      <dsp:nvSpPr>
        <dsp:cNvPr id="0" name=""/>
        <dsp:cNvSpPr/>
      </dsp:nvSpPr>
      <dsp:spPr>
        <a:xfrm>
          <a:off x="0" y="761375"/>
          <a:ext cx="10551600" cy="43107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335013" tIns="21590" rIns="120904" bIns="21590" numCol="1" spcCol="1270" anchor="t" anchorCtr="0">
          <a:noAutofit/>
        </a:bodyPr>
        <a:lstStyle/>
        <a:p>
          <a:pPr marL="114300" lvl="1" indent="-114300" algn="l" defTabSz="577850">
            <a:lnSpc>
              <a:spcPct val="90000"/>
            </a:lnSpc>
            <a:spcBef>
              <a:spcPct val="0"/>
            </a:spcBef>
            <a:spcAft>
              <a:spcPct val="20000"/>
            </a:spcAft>
            <a:buChar char="•"/>
          </a:pPr>
          <a:r>
            <a:rPr lang="en-GB" sz="1300" b="0" i="0" kern="1200"/>
            <a:t>If the LA is </a:t>
          </a:r>
          <a:r>
            <a:rPr lang="en-GB" sz="1300" b="1" i="0" kern="1200"/>
            <a:t>no longer responsible</a:t>
          </a:r>
          <a:r>
            <a:rPr lang="en-GB" sz="1300" b="0" i="0" kern="1200"/>
            <a:t> for the child or young person; or</a:t>
          </a:r>
          <a:endParaRPr lang="en-US" sz="1300" kern="1200"/>
        </a:p>
        <a:p>
          <a:pPr marL="114300" lvl="1" indent="-114300" algn="l" defTabSz="577850">
            <a:lnSpc>
              <a:spcPct val="90000"/>
            </a:lnSpc>
            <a:spcBef>
              <a:spcPct val="0"/>
            </a:spcBef>
            <a:spcAft>
              <a:spcPct val="20000"/>
            </a:spcAft>
            <a:buChar char="•"/>
          </a:pPr>
          <a:r>
            <a:rPr lang="en-GB" sz="1300" b="0" i="0" kern="1200"/>
            <a:t>If it is </a:t>
          </a:r>
          <a:r>
            <a:rPr lang="en-GB" sz="1300" b="1" i="0" kern="1200"/>
            <a:t>no longer necessary</a:t>
          </a:r>
          <a:r>
            <a:rPr lang="en-GB" sz="1300" b="0" i="0" kern="1200"/>
            <a:t> to maintain it.</a:t>
          </a:r>
          <a:endParaRPr lang="en-US" sz="1300" kern="1200"/>
        </a:p>
      </dsp:txBody>
      <dsp:txXfrm>
        <a:off x="0" y="761375"/>
        <a:ext cx="10551600" cy="431077"/>
      </dsp:txXfrm>
    </dsp:sp>
    <dsp:sp modelId="{C1C17A0F-092A-4902-A897-A4DA15914DBC}">
      <dsp:nvSpPr>
        <dsp:cNvPr id="0" name=""/>
        <dsp:cNvSpPr/>
      </dsp:nvSpPr>
      <dsp:spPr>
        <a:xfrm>
          <a:off x="0" y="1192452"/>
          <a:ext cx="10551600" cy="646425"/>
        </a:xfrm>
        <a:prstGeom prst="roundRect">
          <a:avLst/>
        </a:prstGeom>
        <a:gradFill rotWithShape="0">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64770" tIns="64770" rIns="64770" bIns="64770" numCol="1" spcCol="1270" anchor="ctr" anchorCtr="0">
          <a:noAutofit/>
        </a:bodyPr>
        <a:lstStyle/>
        <a:p>
          <a:pPr marL="0" lvl="0" indent="0" algn="l" defTabSz="755650">
            <a:lnSpc>
              <a:spcPct val="90000"/>
            </a:lnSpc>
            <a:spcBef>
              <a:spcPct val="0"/>
            </a:spcBef>
            <a:spcAft>
              <a:spcPct val="35000"/>
            </a:spcAft>
            <a:buNone/>
          </a:pPr>
          <a:r>
            <a:rPr lang="en-GB" sz="1700" b="0" i="0" kern="1200"/>
            <a:t>An LA would </a:t>
          </a:r>
          <a:r>
            <a:rPr lang="en-GB" sz="1700" b="1" i="0" kern="1200"/>
            <a:t>no longer be responsible</a:t>
          </a:r>
          <a:r>
            <a:rPr lang="en-GB" sz="1700" b="0" i="0" kern="1200"/>
            <a:t> if:</a:t>
          </a:r>
          <a:endParaRPr lang="en-US" sz="1700" kern="1200"/>
        </a:p>
      </dsp:txBody>
      <dsp:txXfrm>
        <a:off x="31556" y="1224008"/>
        <a:ext cx="10488488" cy="583313"/>
      </dsp:txXfrm>
    </dsp:sp>
    <dsp:sp modelId="{1B5257BE-D3D0-4CBD-B800-712DF4BCB656}">
      <dsp:nvSpPr>
        <dsp:cNvPr id="0" name=""/>
        <dsp:cNvSpPr/>
      </dsp:nvSpPr>
      <dsp:spPr>
        <a:xfrm>
          <a:off x="0" y="1838877"/>
          <a:ext cx="10551600" cy="10557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335013" tIns="21590" rIns="120904" bIns="21590" numCol="1" spcCol="1270" anchor="t" anchorCtr="0">
          <a:noAutofit/>
        </a:bodyPr>
        <a:lstStyle/>
        <a:p>
          <a:pPr marL="114300" lvl="1" indent="-114300" algn="l" defTabSz="577850">
            <a:lnSpc>
              <a:spcPct val="90000"/>
            </a:lnSpc>
            <a:spcBef>
              <a:spcPct val="0"/>
            </a:spcBef>
            <a:spcAft>
              <a:spcPct val="20000"/>
            </a:spcAft>
            <a:buChar char="•"/>
          </a:pPr>
          <a:r>
            <a:rPr lang="en-GB" sz="1300" b="0" i="0" kern="1200"/>
            <a:t>the young person has taken up paid employment (excluding apprenticeships);</a:t>
          </a:r>
          <a:endParaRPr lang="en-US" sz="1300" kern="1200"/>
        </a:p>
        <a:p>
          <a:pPr marL="114300" lvl="1" indent="-114300" algn="l" defTabSz="577850">
            <a:lnSpc>
              <a:spcPct val="90000"/>
            </a:lnSpc>
            <a:spcBef>
              <a:spcPct val="0"/>
            </a:spcBef>
            <a:spcAft>
              <a:spcPct val="20000"/>
            </a:spcAft>
            <a:buChar char="•"/>
          </a:pPr>
          <a:r>
            <a:rPr lang="en-GB" sz="1300" b="0" i="0" kern="1200"/>
            <a:t>the young person has started higher education (university);</a:t>
          </a:r>
          <a:endParaRPr lang="en-US" sz="1300" kern="1200"/>
        </a:p>
        <a:p>
          <a:pPr marL="114300" lvl="1" indent="-114300" algn="l" defTabSz="577850">
            <a:lnSpc>
              <a:spcPct val="90000"/>
            </a:lnSpc>
            <a:spcBef>
              <a:spcPct val="0"/>
            </a:spcBef>
            <a:spcAft>
              <a:spcPct val="20000"/>
            </a:spcAft>
            <a:buChar char="•"/>
          </a:pPr>
          <a:r>
            <a:rPr lang="en-GB" sz="1300" b="0" i="0" kern="1200"/>
            <a:t>a young person aged 18 or over has left education and no longer wishes to engage in further learning;</a:t>
          </a:r>
          <a:endParaRPr lang="en-US" sz="1300" kern="1200"/>
        </a:p>
        <a:p>
          <a:pPr marL="114300" lvl="1" indent="-114300" algn="l" defTabSz="577850">
            <a:lnSpc>
              <a:spcPct val="90000"/>
            </a:lnSpc>
            <a:spcBef>
              <a:spcPct val="0"/>
            </a:spcBef>
            <a:spcAft>
              <a:spcPct val="20000"/>
            </a:spcAft>
            <a:buChar char="•"/>
          </a:pPr>
          <a:r>
            <a:rPr lang="en-GB" sz="1300" b="0" i="0" kern="1200"/>
            <a:t>the young person has turned 25; or</a:t>
          </a:r>
          <a:endParaRPr lang="en-US" sz="1300" kern="1200"/>
        </a:p>
        <a:p>
          <a:pPr marL="114300" lvl="1" indent="-114300" algn="l" defTabSz="577850">
            <a:lnSpc>
              <a:spcPct val="90000"/>
            </a:lnSpc>
            <a:spcBef>
              <a:spcPct val="0"/>
            </a:spcBef>
            <a:spcAft>
              <a:spcPct val="20000"/>
            </a:spcAft>
            <a:buChar char="•"/>
          </a:pPr>
          <a:r>
            <a:rPr lang="en-GB" sz="1300" b="0" i="0" kern="1200"/>
            <a:t>the child or young person has moved to a different LA.</a:t>
          </a:r>
          <a:endParaRPr lang="en-US" sz="1300" kern="1200"/>
        </a:p>
      </dsp:txBody>
      <dsp:txXfrm>
        <a:off x="0" y="1838877"/>
        <a:ext cx="10551600" cy="1055700"/>
      </dsp:txXfrm>
    </dsp:sp>
    <dsp:sp modelId="{D9179151-88E4-4527-87AF-B5D7C65021F6}">
      <dsp:nvSpPr>
        <dsp:cNvPr id="0" name=""/>
        <dsp:cNvSpPr/>
      </dsp:nvSpPr>
      <dsp:spPr>
        <a:xfrm>
          <a:off x="0" y="2894577"/>
          <a:ext cx="10551600" cy="646425"/>
        </a:xfrm>
        <a:prstGeom prst="roundRect">
          <a:avLst/>
        </a:prstGeom>
        <a:gradFill rotWithShape="0">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64770" tIns="64770" rIns="64770" bIns="64770" numCol="1" spcCol="1270" anchor="ctr" anchorCtr="0">
          <a:noAutofit/>
        </a:bodyPr>
        <a:lstStyle/>
        <a:p>
          <a:pPr marL="0" lvl="0" indent="0" algn="l" defTabSz="755650">
            <a:lnSpc>
              <a:spcPct val="90000"/>
            </a:lnSpc>
            <a:spcBef>
              <a:spcPct val="0"/>
            </a:spcBef>
            <a:spcAft>
              <a:spcPct val="35000"/>
            </a:spcAft>
            <a:buNone/>
          </a:pPr>
          <a:r>
            <a:rPr lang="en-GB" sz="1700" b="0" i="0" kern="1200"/>
            <a:t>Situations in which an EHCP would </a:t>
          </a:r>
          <a:r>
            <a:rPr lang="en-GB" sz="1700" b="1" i="0" kern="1200"/>
            <a:t>no longer be necessary</a:t>
          </a:r>
          <a:r>
            <a:rPr lang="en-GB" sz="1700" b="0" i="0" kern="1200"/>
            <a:t> could be because the CYP no longer needs the provision set out in the EHCP</a:t>
          </a:r>
          <a:endParaRPr lang="en-US" sz="1700" kern="1200"/>
        </a:p>
      </dsp:txBody>
      <dsp:txXfrm>
        <a:off x="31556" y="2926133"/>
        <a:ext cx="10488488" cy="583313"/>
      </dsp:txXfrm>
    </dsp:sp>
    <dsp:sp modelId="{F189A82E-AD7F-461D-94EF-A54BD87E1DA5}">
      <dsp:nvSpPr>
        <dsp:cNvPr id="0" name=""/>
        <dsp:cNvSpPr/>
      </dsp:nvSpPr>
      <dsp:spPr>
        <a:xfrm>
          <a:off x="0" y="3589962"/>
          <a:ext cx="10551600" cy="646425"/>
        </a:xfrm>
        <a:prstGeom prst="roundRect">
          <a:avLst/>
        </a:prstGeom>
        <a:gradFill rotWithShape="0">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64770" tIns="64770" rIns="64770" bIns="64770" numCol="1" spcCol="1270" anchor="ctr" anchorCtr="0">
          <a:noAutofit/>
        </a:bodyPr>
        <a:lstStyle/>
        <a:p>
          <a:pPr marL="0" lvl="0" indent="0" algn="l" defTabSz="755650">
            <a:lnSpc>
              <a:spcPct val="90000"/>
            </a:lnSpc>
            <a:spcBef>
              <a:spcPct val="0"/>
            </a:spcBef>
            <a:spcAft>
              <a:spcPct val="35000"/>
            </a:spcAft>
            <a:buNone/>
          </a:pPr>
          <a:r>
            <a:rPr lang="en-GB" sz="1700" b="0" i="0" kern="1200"/>
            <a:t>SEND CoP paragraph 9.151</a:t>
          </a:r>
          <a:endParaRPr lang="en-US" sz="1700" kern="1200"/>
        </a:p>
      </dsp:txBody>
      <dsp:txXfrm>
        <a:off x="31556" y="3621518"/>
        <a:ext cx="10488488" cy="583313"/>
      </dsp:txXfrm>
    </dsp:sp>
  </dsp:spTree>
</dsp:drawing>
</file>

<file path=ppt/diagrams/drawing9.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03AE8E8-B0B9-452A-83AC-EE70F87476CB}">
      <dsp:nvSpPr>
        <dsp:cNvPr id="0" name=""/>
        <dsp:cNvSpPr/>
      </dsp:nvSpPr>
      <dsp:spPr>
        <a:xfrm>
          <a:off x="0" y="932129"/>
          <a:ext cx="3297039" cy="1978223"/>
        </a:xfrm>
        <a:prstGeom prst="rect">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GB" sz="1600" kern="1200"/>
            <a:t>All schools in England and Wales have duties under the Act. This includes Academy Schools. </a:t>
          </a:r>
          <a:endParaRPr lang="en-US" sz="1600" kern="1200"/>
        </a:p>
      </dsp:txBody>
      <dsp:txXfrm>
        <a:off x="0" y="932129"/>
        <a:ext cx="3297039" cy="1978223"/>
      </dsp:txXfrm>
    </dsp:sp>
    <dsp:sp modelId="{D5A1450E-D570-41B7-8091-55DA3BF2D4E7}">
      <dsp:nvSpPr>
        <dsp:cNvPr id="0" name=""/>
        <dsp:cNvSpPr/>
      </dsp:nvSpPr>
      <dsp:spPr>
        <a:xfrm>
          <a:off x="3626743" y="932129"/>
          <a:ext cx="3297039" cy="1978223"/>
        </a:xfrm>
        <a:prstGeom prst="rect">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GB" sz="1600" kern="1200"/>
            <a:t>Prospective pupils (in relation to admission), pupils at the school and former pupils all have right under The Act. </a:t>
          </a:r>
          <a:endParaRPr lang="en-US" sz="1600" kern="1200"/>
        </a:p>
      </dsp:txBody>
      <dsp:txXfrm>
        <a:off x="3626743" y="932129"/>
        <a:ext cx="3297039" cy="1978223"/>
      </dsp:txXfrm>
    </dsp:sp>
    <dsp:sp modelId="{26452784-EF9E-44AE-AE21-19A3E3DC8418}">
      <dsp:nvSpPr>
        <dsp:cNvPr id="0" name=""/>
        <dsp:cNvSpPr/>
      </dsp:nvSpPr>
      <dsp:spPr>
        <a:xfrm>
          <a:off x="7253486" y="932129"/>
          <a:ext cx="3297039" cy="1978223"/>
        </a:xfrm>
        <a:prstGeom prst="rect">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0960" tIns="60960" rIns="60960" bIns="60960" numCol="1" spcCol="1270" anchor="t" anchorCtr="0">
          <a:noAutofit/>
        </a:bodyPr>
        <a:lstStyle/>
        <a:p>
          <a:pPr marL="0" lvl="0" indent="0" algn="l" defTabSz="711200">
            <a:lnSpc>
              <a:spcPct val="90000"/>
            </a:lnSpc>
            <a:spcBef>
              <a:spcPct val="0"/>
            </a:spcBef>
            <a:spcAft>
              <a:spcPct val="35000"/>
            </a:spcAft>
            <a:buNone/>
          </a:pPr>
          <a:r>
            <a:rPr lang="en-GB" sz="1600" kern="1200"/>
            <a:t>Unlawful discrimination can be for the following reasons:</a:t>
          </a:r>
          <a:endParaRPr lang="en-US" sz="1600" kern="1200"/>
        </a:p>
        <a:p>
          <a:pPr marL="114300" lvl="1" indent="-114300" algn="l" defTabSz="533400">
            <a:lnSpc>
              <a:spcPct val="90000"/>
            </a:lnSpc>
            <a:spcBef>
              <a:spcPct val="0"/>
            </a:spcBef>
            <a:spcAft>
              <a:spcPct val="15000"/>
            </a:spcAft>
            <a:buChar char="•"/>
          </a:pPr>
          <a:r>
            <a:rPr lang="en-GB" sz="1200" kern="1200"/>
            <a:t>Direct discrimination </a:t>
          </a:r>
          <a:endParaRPr lang="en-US" sz="1200" kern="1200"/>
        </a:p>
        <a:p>
          <a:pPr marL="114300" lvl="1" indent="-114300" algn="l" defTabSz="533400">
            <a:lnSpc>
              <a:spcPct val="90000"/>
            </a:lnSpc>
            <a:spcBef>
              <a:spcPct val="0"/>
            </a:spcBef>
            <a:spcAft>
              <a:spcPct val="15000"/>
            </a:spcAft>
            <a:buChar char="•"/>
          </a:pPr>
          <a:r>
            <a:rPr lang="en-GB" sz="1200" kern="1200"/>
            <a:t>Indirect discrimination</a:t>
          </a:r>
          <a:endParaRPr lang="en-US" sz="1200" kern="1200"/>
        </a:p>
        <a:p>
          <a:pPr marL="114300" lvl="1" indent="-114300" algn="l" defTabSz="533400">
            <a:lnSpc>
              <a:spcPct val="90000"/>
            </a:lnSpc>
            <a:spcBef>
              <a:spcPct val="0"/>
            </a:spcBef>
            <a:spcAft>
              <a:spcPct val="15000"/>
            </a:spcAft>
            <a:buChar char="•"/>
          </a:pPr>
          <a:r>
            <a:rPr lang="en-GB" sz="1200" kern="1200"/>
            <a:t>Discrimination arising from disability</a:t>
          </a:r>
          <a:endParaRPr lang="en-US" sz="1200" kern="1200"/>
        </a:p>
        <a:p>
          <a:pPr marL="114300" lvl="1" indent="-114300" algn="l" defTabSz="533400">
            <a:lnSpc>
              <a:spcPct val="90000"/>
            </a:lnSpc>
            <a:spcBef>
              <a:spcPct val="0"/>
            </a:spcBef>
            <a:spcAft>
              <a:spcPct val="15000"/>
            </a:spcAft>
            <a:buChar char="•"/>
          </a:pPr>
          <a:r>
            <a:rPr lang="en-GB" sz="1200" kern="1200"/>
            <a:t>Failure to make reasonable adjustments (for disabled pupils)</a:t>
          </a:r>
          <a:endParaRPr lang="en-US" sz="1200" kern="1200"/>
        </a:p>
        <a:p>
          <a:pPr marL="114300" lvl="1" indent="-114300" algn="l" defTabSz="533400">
            <a:lnSpc>
              <a:spcPct val="90000"/>
            </a:lnSpc>
            <a:spcBef>
              <a:spcPct val="0"/>
            </a:spcBef>
            <a:spcAft>
              <a:spcPct val="15000"/>
            </a:spcAft>
            <a:buChar char="•"/>
          </a:pPr>
          <a:r>
            <a:rPr lang="en-GB" sz="1200" kern="1200"/>
            <a:t>Harassment</a:t>
          </a:r>
          <a:endParaRPr lang="en-US" sz="1200" kern="1200"/>
        </a:p>
        <a:p>
          <a:pPr marL="114300" lvl="1" indent="-114300" algn="l" defTabSz="533400">
            <a:lnSpc>
              <a:spcPct val="90000"/>
            </a:lnSpc>
            <a:spcBef>
              <a:spcPct val="0"/>
            </a:spcBef>
            <a:spcAft>
              <a:spcPct val="15000"/>
            </a:spcAft>
            <a:buChar char="•"/>
          </a:pPr>
          <a:r>
            <a:rPr lang="en-GB" sz="1200" kern="1200"/>
            <a:t>Victimisation</a:t>
          </a:r>
          <a:endParaRPr lang="en-US" sz="1200" kern="1200"/>
        </a:p>
      </dsp:txBody>
      <dsp:txXfrm>
        <a:off x="7253486" y="932129"/>
        <a:ext cx="3297039" cy="1978223"/>
      </dsp:txXfrm>
    </dsp:sp>
  </dsp:spTree>
</dsp:drawing>
</file>

<file path=ppt/diagrams/drawing10.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4B7193B2-463E-4DD3-BB97-2FE160E37074}">
      <dsp:nvSpPr>
        <dsp:cNvPr id="0" name=""/>
        <dsp:cNvSpPr/>
      </dsp:nvSpPr>
      <dsp:spPr>
        <a:xfrm>
          <a:off x="0" y="3736288"/>
          <a:ext cx="10551600" cy="612969"/>
        </a:xfrm>
        <a:prstGeom prst="rect">
          <a:avLst/>
        </a:prstGeom>
        <a:solidFill>
          <a:schemeClr val="accent2">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4008" tIns="64008" rIns="64008" bIns="64008" numCol="1" spcCol="1270" anchor="ctr" anchorCtr="0">
          <a:noAutofit/>
        </a:bodyPr>
        <a:lstStyle/>
        <a:p>
          <a:pPr marL="0" lvl="0" indent="0" algn="ctr" defTabSz="400050">
            <a:lnSpc>
              <a:spcPct val="90000"/>
            </a:lnSpc>
            <a:spcBef>
              <a:spcPct val="0"/>
            </a:spcBef>
            <a:spcAft>
              <a:spcPct val="35000"/>
            </a:spcAft>
            <a:buNone/>
          </a:pPr>
          <a:r>
            <a:rPr lang="en-US" sz="900" b="0" i="0" kern="1200" baseline="0"/>
            <a:t>The Department for Education (DfE) introduced the Service pupil premium (SPP) in April 2011 in recognition of the specific challenges children from Service families face and as part of the commitment to delivering the armed forces covenant. State schools, academies and free schools in England, which have children of Service families in school years reception to year 11, can receive the SPP funding. It is designed to assist the school in providing the additional support that these children may need and is currently worth £335 per Service child who meets the eligibility criteria. </a:t>
          </a:r>
          <a:r>
            <a:rPr lang="en-US" sz="900" kern="1200"/>
            <a:t>For eligibility and full details see:</a:t>
          </a:r>
          <a:r>
            <a:rPr lang="en-GB" sz="900" kern="1200">
              <a:hlinkClick xmlns:r="http://schemas.openxmlformats.org/officeDocument/2006/relationships" r:id="rId1"/>
            </a:rPr>
            <a:t> Service Pupil Premium: what you need to know - GOV.UK (www.gov.uk)</a:t>
          </a:r>
          <a:endParaRPr lang="en-US" sz="900" kern="1200"/>
        </a:p>
      </dsp:txBody>
      <dsp:txXfrm>
        <a:off x="0" y="3736288"/>
        <a:ext cx="10551600" cy="612969"/>
      </dsp:txXfrm>
    </dsp:sp>
    <dsp:sp modelId="{94DBE687-BF0D-40FD-BA80-2651DE5A9787}">
      <dsp:nvSpPr>
        <dsp:cNvPr id="0" name=""/>
        <dsp:cNvSpPr/>
      </dsp:nvSpPr>
      <dsp:spPr>
        <a:xfrm rot="10800000">
          <a:off x="0" y="2802736"/>
          <a:ext cx="10551600" cy="942746"/>
        </a:xfrm>
        <a:prstGeom prst="upArrowCallout">
          <a:avLst/>
        </a:prstGeom>
        <a:solidFill>
          <a:schemeClr val="accent2">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4008" tIns="64008" rIns="64008" bIns="64008" numCol="1" spcCol="1270" anchor="ctr" anchorCtr="0">
          <a:noAutofit/>
        </a:bodyPr>
        <a:lstStyle/>
        <a:p>
          <a:pPr marL="0" lvl="0" indent="0" algn="ctr" defTabSz="400050">
            <a:lnSpc>
              <a:spcPct val="90000"/>
            </a:lnSpc>
            <a:spcBef>
              <a:spcPct val="0"/>
            </a:spcBef>
            <a:spcAft>
              <a:spcPct val="35000"/>
            </a:spcAft>
            <a:buNone/>
          </a:pPr>
          <a:r>
            <a:rPr lang="en-GB" sz="900" kern="1200"/>
            <a:t>The UK Education Advisory Team (UK EAT) – formerly CEAS will also help you wherever you live in the world.</a:t>
          </a:r>
          <a:endParaRPr lang="en-US" sz="900" kern="1200"/>
        </a:p>
      </dsp:txBody>
      <dsp:txXfrm rot="10800000">
        <a:off x="0" y="2802736"/>
        <a:ext cx="10551600" cy="612568"/>
      </dsp:txXfrm>
    </dsp:sp>
    <dsp:sp modelId="{D580654F-4B35-42D0-A63E-0E41FC6634CF}">
      <dsp:nvSpPr>
        <dsp:cNvPr id="0" name=""/>
        <dsp:cNvSpPr/>
      </dsp:nvSpPr>
      <dsp:spPr>
        <a:xfrm rot="10800000">
          <a:off x="0" y="1869184"/>
          <a:ext cx="10551600" cy="942746"/>
        </a:xfrm>
        <a:prstGeom prst="upArrowCallout">
          <a:avLst/>
        </a:prstGeom>
        <a:solidFill>
          <a:schemeClr val="accent2">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4008" tIns="64008" rIns="64008" bIns="64008" numCol="1" spcCol="1270" anchor="ctr" anchorCtr="0">
          <a:noAutofit/>
        </a:bodyPr>
        <a:lstStyle/>
        <a:p>
          <a:pPr marL="0" lvl="0" indent="0" algn="ctr" defTabSz="400050">
            <a:lnSpc>
              <a:spcPct val="90000"/>
            </a:lnSpc>
            <a:spcBef>
              <a:spcPct val="0"/>
            </a:spcBef>
            <a:spcAft>
              <a:spcPct val="35000"/>
            </a:spcAft>
            <a:buNone/>
          </a:pPr>
          <a:r>
            <a:rPr lang="en-GB" sz="900" kern="1200"/>
            <a:t>As the education, health and social care resources available overseas are different from the UK, MoD services complete an MoD Assessment of Supportability Overseas (MASO) for all Service children with complex needs before an overseas posting is agreed. </a:t>
          </a:r>
          <a:endParaRPr lang="en-US" sz="900" kern="1200"/>
        </a:p>
      </dsp:txBody>
      <dsp:txXfrm rot="10800000">
        <a:off x="0" y="1869184"/>
        <a:ext cx="10551600" cy="612568"/>
      </dsp:txXfrm>
    </dsp:sp>
    <dsp:sp modelId="{32DD9157-B687-4EE6-901C-36C71DA7E4FF}">
      <dsp:nvSpPr>
        <dsp:cNvPr id="0" name=""/>
        <dsp:cNvSpPr/>
      </dsp:nvSpPr>
      <dsp:spPr>
        <a:xfrm rot="10800000">
          <a:off x="0" y="935632"/>
          <a:ext cx="10551600" cy="942746"/>
        </a:xfrm>
        <a:prstGeom prst="upArrowCallout">
          <a:avLst/>
        </a:prstGeom>
        <a:solidFill>
          <a:schemeClr val="accent2">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4008" tIns="64008" rIns="64008" bIns="64008" numCol="1" spcCol="1270" anchor="ctr" anchorCtr="0">
          <a:noAutofit/>
        </a:bodyPr>
        <a:lstStyle/>
        <a:p>
          <a:pPr marL="0" lvl="0" indent="0" algn="ctr" defTabSz="400050">
            <a:lnSpc>
              <a:spcPct val="90000"/>
            </a:lnSpc>
            <a:spcBef>
              <a:spcPct val="0"/>
            </a:spcBef>
            <a:spcAft>
              <a:spcPct val="35000"/>
            </a:spcAft>
            <a:buNone/>
          </a:pPr>
          <a:r>
            <a:rPr lang="en-GB" sz="900" kern="1200"/>
            <a:t>Service Children’s Education (SCE) provides mainstream education for Service children in some overseas locations. </a:t>
          </a:r>
          <a:endParaRPr lang="en-US" sz="900" kern="1200"/>
        </a:p>
      </dsp:txBody>
      <dsp:txXfrm rot="10800000">
        <a:off x="0" y="935632"/>
        <a:ext cx="10551600" cy="612568"/>
      </dsp:txXfrm>
    </dsp:sp>
    <dsp:sp modelId="{BE141C55-F380-4CB0-BF10-6FE38F8B3916}">
      <dsp:nvSpPr>
        <dsp:cNvPr id="0" name=""/>
        <dsp:cNvSpPr/>
      </dsp:nvSpPr>
      <dsp:spPr>
        <a:xfrm rot="10800000">
          <a:off x="0" y="2080"/>
          <a:ext cx="10551600" cy="942746"/>
        </a:xfrm>
        <a:prstGeom prst="upArrowCallout">
          <a:avLst/>
        </a:prstGeom>
        <a:solidFill>
          <a:schemeClr val="accent2">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1">
          <a:scrgbClr r="0" g="0" b="0"/>
        </a:effectRef>
        <a:fontRef idx="minor">
          <a:schemeClr val="lt1"/>
        </a:fontRef>
      </dsp:style>
      <dsp:txBody>
        <a:bodyPr spcFirstLastPara="0" vert="horz" wrap="square" lIns="64008" tIns="64008" rIns="64008" bIns="64008" numCol="1" spcCol="1270" anchor="ctr" anchorCtr="0">
          <a:noAutofit/>
        </a:bodyPr>
        <a:lstStyle/>
        <a:p>
          <a:pPr marL="0" lvl="0" indent="0" algn="ctr" defTabSz="400050">
            <a:lnSpc>
              <a:spcPct val="90000"/>
            </a:lnSpc>
            <a:spcBef>
              <a:spcPct val="0"/>
            </a:spcBef>
            <a:spcAft>
              <a:spcPct val="35000"/>
            </a:spcAft>
            <a:buNone/>
          </a:pPr>
          <a:r>
            <a:rPr lang="en-GB" sz="900" kern="1200"/>
            <a:t>The Children’s Education Advisory Service (CEAS) within the Ministry of Defence provides advice and guidance to Service parents, educational establishments and local authorities on educational issues relating to Service children, including issues relating to SEN.</a:t>
          </a:r>
          <a:endParaRPr lang="en-US" sz="900" kern="1200"/>
        </a:p>
      </dsp:txBody>
      <dsp:txXfrm rot="10800000">
        <a:off x="0" y="2080"/>
        <a:ext cx="10551600" cy="612568"/>
      </dsp:txXfrm>
    </dsp:sp>
  </dsp:spTree>
</dsp:drawing>
</file>

<file path=ppt/diagrams/drawing1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FA52BBC-2C30-4FB0-8A08-99410616D373}">
      <dsp:nvSpPr>
        <dsp:cNvPr id="0" name=""/>
        <dsp:cNvSpPr/>
      </dsp:nvSpPr>
      <dsp:spPr>
        <a:xfrm>
          <a:off x="0" y="39251"/>
          <a:ext cx="10550526" cy="849420"/>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3820" tIns="83820" rIns="83820" bIns="83820" numCol="1" spcCol="1270" anchor="ctr" anchorCtr="0">
          <a:noAutofit/>
        </a:bodyPr>
        <a:lstStyle/>
        <a:p>
          <a:pPr marL="0" lvl="0" indent="0" algn="l" defTabSz="977900">
            <a:lnSpc>
              <a:spcPct val="90000"/>
            </a:lnSpc>
            <a:spcBef>
              <a:spcPct val="0"/>
            </a:spcBef>
            <a:spcAft>
              <a:spcPct val="35000"/>
            </a:spcAft>
            <a:buNone/>
          </a:pPr>
          <a:r>
            <a:rPr lang="en-GB" sz="2200" kern="1200" baseline="0"/>
            <a:t>For families of service personnel with a confirmed posting, or crown servants returning from overseas, admission authorities must: </a:t>
          </a:r>
          <a:endParaRPr lang="en-US" sz="2200" kern="1200"/>
        </a:p>
      </dsp:txBody>
      <dsp:txXfrm>
        <a:off x="41465" y="80716"/>
        <a:ext cx="10467596" cy="766490"/>
      </dsp:txXfrm>
    </dsp:sp>
    <dsp:sp modelId="{7A270534-2C02-42B2-8A59-2B948271CFFB}">
      <dsp:nvSpPr>
        <dsp:cNvPr id="0" name=""/>
        <dsp:cNvSpPr/>
      </dsp:nvSpPr>
      <dsp:spPr>
        <a:xfrm>
          <a:off x="0" y="888671"/>
          <a:ext cx="10550526" cy="291456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334979" tIns="27940" rIns="156464" bIns="27940" numCol="1" spcCol="1270" anchor="t" anchorCtr="0">
          <a:noAutofit/>
        </a:bodyPr>
        <a:lstStyle/>
        <a:p>
          <a:pPr marL="171450" lvl="1" indent="-171450" algn="l" defTabSz="755650">
            <a:lnSpc>
              <a:spcPct val="90000"/>
            </a:lnSpc>
            <a:spcBef>
              <a:spcPct val="0"/>
            </a:spcBef>
            <a:spcAft>
              <a:spcPct val="20000"/>
            </a:spcAft>
            <a:buChar char="•"/>
          </a:pPr>
          <a:r>
            <a:rPr lang="en-GB" sz="1700" kern="1200" baseline="0" dirty="0"/>
            <a:t>allocate a place in advance of the family arriving in the area (as long as one is available), provided the application is accompanied by an official letter that declares a relocation date. Admission authorities must not refuse to process an application and must not refuse a place solely because the family do not yet have an intended address, or do not yet live in the area. </a:t>
          </a:r>
          <a:endParaRPr lang="en-US" sz="1700" kern="1200" dirty="0"/>
        </a:p>
        <a:p>
          <a:pPr marL="171450" lvl="1" indent="-171450" algn="l" defTabSz="755650">
            <a:lnSpc>
              <a:spcPct val="90000"/>
            </a:lnSpc>
            <a:spcBef>
              <a:spcPct val="0"/>
            </a:spcBef>
            <a:spcAft>
              <a:spcPct val="20000"/>
            </a:spcAft>
            <a:buChar char="•"/>
          </a:pPr>
          <a:r>
            <a:rPr lang="en-GB" sz="1700" kern="1200" baseline="0" dirty="0"/>
            <a:t>use the address at which the child will live when applying their oversubscription criteria, as long as the parents provide some evidence of their intended address. Admission authorities must use a Unit or quartering address as the child’s home address when considering the application against their oversubscription criteria, where a parent requests this. </a:t>
          </a:r>
          <a:endParaRPr lang="en-US" sz="1700" kern="1200" dirty="0"/>
        </a:p>
        <a:p>
          <a:pPr marL="171450" lvl="1" indent="-171450" algn="l" defTabSz="755650">
            <a:lnSpc>
              <a:spcPct val="90000"/>
            </a:lnSpc>
            <a:spcBef>
              <a:spcPct val="0"/>
            </a:spcBef>
            <a:spcAft>
              <a:spcPct val="20000"/>
            </a:spcAft>
            <a:buChar char="•"/>
          </a:pPr>
          <a:r>
            <a:rPr lang="en-GB" sz="1700" kern="1200" baseline="0"/>
            <a:t>not reserve blocks of places for these children. </a:t>
          </a:r>
          <a:endParaRPr lang="en-US" sz="1700" kern="1200"/>
        </a:p>
        <a:p>
          <a:pPr marL="171450" lvl="1" indent="-171450" algn="l" defTabSz="755650">
            <a:lnSpc>
              <a:spcPct val="90000"/>
            </a:lnSpc>
            <a:spcBef>
              <a:spcPct val="0"/>
            </a:spcBef>
            <a:spcAft>
              <a:spcPct val="20000"/>
            </a:spcAft>
            <a:buChar char="•"/>
          </a:pPr>
          <a:r>
            <a:rPr lang="en-GB" sz="1700" kern="1200" baseline="0"/>
            <a:t>ensure that arrangements in their area support the Government’s commitment to removing disadvantage for service children. Arrangements must be appropriate for the area and be described in the local authority’s composite prospectus.</a:t>
          </a:r>
          <a:endParaRPr lang="en-US" sz="1700" kern="1200"/>
        </a:p>
      </dsp:txBody>
      <dsp:txXfrm>
        <a:off x="0" y="888671"/>
        <a:ext cx="10550526" cy="2914560"/>
      </dsp:txXfrm>
    </dsp:sp>
  </dsp:spTree>
</dsp:drawing>
</file>

<file path=ppt/diagrams/layout1.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18/2/layout/IconLabelList">
  <dgm:title val="Icon Label List"/>
  <dgm:desc val="Use to show non-sequential or grouped chunks of information accompanied by a related visuals. Works best with icons or small pictures with short text ca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snake">
          <dgm:param type="grDir" val="tL"/>
          <dgm:param type="flowDir" val="row"/>
          <dgm:param type="contDir" val="sameDir"/>
          <dgm:param type="off" val="ctr"/>
          <dgm:param type="vertAlign" val="mid"/>
          <dgm:param type="horzAlign" val="ctr"/>
        </dgm:alg>
      </dgm:if>
      <dgm:else name="Name2">
        <dgm:alg type="snake">
          <dgm:param type="grDir" val="tR"/>
          <dgm:param type="flowDir" val="row"/>
          <dgm:param type="contDir" val="sameDir"/>
          <dgm:param type="off" val="ctr"/>
          <dgm:param type="vertAlign" val="mid"/>
          <dgm:param type="horzAlign" val="ctr"/>
        </dgm:alg>
      </dgm:else>
    </dgm:choose>
    <dgm:shape xmlns:r="http://schemas.openxmlformats.org/officeDocument/2006/relationships" r:blip="">
      <dgm:adjLst/>
    </dgm:shape>
    <dgm:presOf/>
    <dgm:choose name="Name3">
      <dgm:if name="Name4" axis="ch" ptType="node" func="cnt" op="lte" val="2">
        <dgm:constrLst>
          <dgm:constr type="h" for="ch" forName="compNode" refType="h" fact="0.4"/>
          <dgm:constr type="w" for="ch" forName="compNode" val="120"/>
          <dgm:constr type="w" for="ch" forName="sibTrans" refType="w" refFor="ch" refForName="compNode" fact="0.175"/>
          <dgm:constr type="sp" refType="w" refFor="ch" refForName="compNode" op="equ" fact="0.25"/>
          <dgm:constr type="primFontSz" for="des" ptType="node" op="equ" val="50"/>
          <dgm:constr type="h" for="des" forName="compNode" op="equ"/>
          <dgm:constr type="h" for="des" forName="textRect" op="equ"/>
        </dgm:constrLst>
      </dgm:if>
      <dgm:if name="Name5" axis="ch" ptType="node" func="cnt" op="lte" val="4">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36"/>
          <dgm:constr type="h" for="des" forName="compNode" op="equ"/>
          <dgm:constr type="h" for="des" forName="textRect" op="equ"/>
        </dgm:constrLst>
      </dgm:if>
      <dgm:else name="Name6">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24"/>
          <dgm:constr type="h" for="des" forName="compNode" op="equ"/>
          <dgm:constr type="h" for="des" forName="textRect" op="equ"/>
        </dgm:constrLst>
      </dgm:else>
    </dgm:choose>
    <dgm:ruleLst>
      <dgm:rule type="w" for="ch" forName="compNode" val="50" fact="NaN" max="NaN"/>
    </dgm:ruleLst>
    <dgm:forEach name="Name7" axis="ch" ptType="node">
      <dgm:layoutNode name="compNode">
        <dgm:alg type="composite"/>
        <dgm:shape xmlns:r="http://schemas.openxmlformats.org/officeDocument/2006/relationships" r:blip="">
          <dgm:adjLst/>
        </dgm:shape>
        <dgm:presOf axis="self"/>
        <dgm:constrLst>
          <dgm:constr type="w" for="ch" forName="iconRect" refType="w" fact="0.45"/>
          <dgm:constr type="h" for="ch" forName="iconRect" refType="w" refFor="ch" refForName="iconRect"/>
          <dgm:constr type="ctrX" for="ch" forName="iconRect" refType="w" fact="0.5"/>
          <dgm:constr type="t" for="ch" forName="iconRect"/>
          <dgm:constr type="h" for="ch" forName="spaceRect" refType="h" fact="0.15"/>
          <dgm:constr type="w" for="ch" forName="spaceRect" refType="w"/>
          <dgm:constr type="l" for="ch" forName="spaceRect"/>
          <dgm:constr type="t" for="ch" forName="spaceRect" refType="b" refFor="ch" refForName="iconRect"/>
          <dgm:constr type="h" for="ch" forName="textRect" val="20"/>
          <dgm:constr type="w" for="ch" forName="textRect" refType="w"/>
          <dgm:constr type="l" for="ch" forName="textRect"/>
          <dgm:constr type="t" for="ch" forName="textRect" refType="b" refFor="ch" refForName="spaceRect"/>
        </dgm:constrLst>
        <dgm:ruleLst>
          <dgm:rule type="h" val="INF" fact="NaN" max="NaN"/>
        </dgm:ruleLst>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alg type="tx">
            <dgm:param type="txAnchorVert" val="t"/>
          </dgm:alg>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 type="h" val="INF" fact="NaN" max="NaN"/>
          </dgm:ruleLst>
        </dgm:layoutNode>
      </dgm:layoutNode>
      <dgm:forEach name="Name8"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dgm1612:lstStyle>
    </a:ext>
  </dgm:extLst>
</dgm:layoutDef>
</file>

<file path=ppt/diagrams/layout4.xml><?xml version="1.0" encoding="utf-8"?>
<dgm:layoutDef xmlns:dgm="http://schemas.openxmlformats.org/drawingml/2006/diagram" xmlns:a="http://schemas.openxmlformats.org/drawingml/2006/main" uniqueId="urn:microsoft.com/office/officeart/2016/7/layout/LinearBlockProcessNumbered">
  <dgm:title val="Linear Block Process Numbered"/>
  <dgm:desc val="Used to show a progression; a timeline; sequential steps in a task, process, or workflow; or to emphasize movement or direction. Automatic numbers have been introduced to show the steps of the process. Level 1 text and Level 2 text both appears in a rectangle."/>
  <dgm:catLst>
    <dgm:cat type="process" pri="5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 modelId="101" type="sibTrans" cxnId="4">
          <dgm:prSet phldrT="1"/>
          <dgm:t>
            <a:bodyPr/>
            <a:lstStyle/>
            <a:p>
              <a:r>
                <a:t>01</a:t>
              </a:r>
            </a:p>
          </dgm:t>
        </dgm:pt>
        <dgm:pt modelId="201" type="sibTrans" cxnId="5">
          <dgm:prSet phldrT="2"/>
          <dgm:t>
            <a:bodyPr/>
            <a:lstStyle/>
            <a:p>
              <a:r>
                <a:t>02</a:t>
              </a:r>
            </a:p>
          </dgm:t>
        </dgm:pt>
        <dgm:pt modelId="301" type="sibTrans" cxnId="6">
          <dgm:prSet phldrT="3"/>
          <dgm:t>
            <a:bodyPr/>
            <a:lstStyle/>
            <a:p>
              <a:r>
                <a:t>03</a:t>
              </a:r>
            </a:p>
          </dgm:t>
        </dgm:pt>
      </dgm:ptLst>
      <dgm:cxnLst>
        <dgm:cxn modelId="4" srcId="0" destId="1" srcOrd="0" destOrd="0" sibTransId="101"/>
        <dgm:cxn modelId="5" srcId="0" destId="2" srcOrd="1" destOrd="0" sibTransId="201"/>
        <dgm:cxn modelId="6" srcId="0" destId="3" srcOrd="2" destOrd="0" sibTransId="301"/>
        <dgm:cxn modelId="13" srcId="1" destId="11" srcOrd="0" destOrd="0"/>
        <dgm:cxn modelId="23" srcId="2" destId="21" srcOrd="0" destOrd="0"/>
        <dgm:cxn modelId="33" srcId="3" destId="31" srcOrd="0"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animLvl val="lvl"/>
      <dgm:resizeHandles val="exact"/>
    </dgm:varLst>
    <dgm:alg type="lin">
      <dgm:param type="linDir" val="fromL"/>
      <dgm:param type="nodeVertAlign" val="t"/>
    </dgm:alg>
    <dgm:shape xmlns:r="http://schemas.openxmlformats.org/officeDocument/2006/relationships" r:blip="">
      <dgm:adjLst/>
    </dgm:shape>
    <dgm:presOf/>
    <dgm:constrLst>
      <dgm:constr type="h" for="ch" forName="compositeNode" refType="h"/>
      <dgm:constr type="w" for="ch" forName="compositeNode" refType="w"/>
      <dgm:constr type="w" for="des" forName="simulatedConn" refType="w" refFor="ch" refForName="compositeNode" fact="0.15"/>
      <dgm:constr type="h" for="des" forName="simulatedConn" refType="w" refFor="des" refForName="simulatedConn"/>
      <dgm:constr type="h" for="des" forName="vSp1" refType="w" refFor="ch" refForName="compositeNode" fact="0.8"/>
      <dgm:constr type="h" for="des" forName="vSp2" refType="w" refFor="ch" refForName="compositeNode" fact="0.07"/>
      <dgm:constr type="w" for="ch" forName="vProcSp" refType="w" refFor="des" refForName="simulatedConn" op="equ"/>
      <dgm:constr type="h" for="ch" forName="vProcSp" refType="h" refFor="ch" refForName="compositeNode" op="equ"/>
      <dgm:constr type="w" for="ch" forName="sibTrans" refType="w" refFor="ch" refForName="compositeNode" fact="0.08"/>
      <dgm:constr type="primFontSz" for="des" forName="sibTransNodeRect" op="equ"/>
      <dgm:constr type="primFontSz" for="des" forName="nodeRect" op="equ"/>
    </dgm:constrLst>
    <dgm:ruleLst/>
    <dgm:forEach name="Name4" axis="ch" ptType="node">
      <dgm:layoutNode name="compositeNode">
        <dgm:varLst>
          <dgm:bulletEnabled val="1"/>
        </dgm:varLst>
        <dgm:alg type="composite"/>
        <dgm:constrLst>
          <dgm:constr type="h" refType="w" op="lte" fact="1.2"/>
          <dgm:constr type="w" for="ch" forName="bgRect" refType="w"/>
          <dgm:constr type="h" for="ch" forName="bgRect" refType="h"/>
          <dgm:constr type="t" for="ch" forName="bgRect"/>
          <dgm:constr type="l" for="ch" forName="bgRect"/>
          <dgm:constr type="w" for="ch" forName="sibTransNodeRect" refType="w" refFor="ch" refForName="bgRect"/>
          <dgm:constr type="h" for="ch" forName="sibTransNodeRect" refType="h" refFor="ch" refForName="bgRect" fact="0.4"/>
          <dgm:constr type="t" for="ch" forName="sibTransNodeRect"/>
          <dgm:constr type="l" for="ch" forName="sibTransNodeRect"/>
          <dgm:constr type="r" for="ch" forName="nodeRect" refType="r" refFor="ch" refForName="bgRect"/>
          <dgm:constr type="h" for="ch" forName="nodeRect" refType="h" refFor="ch" refForName="bgRect" fact="0.6"/>
          <dgm:constr type="t" for="ch" forName="nodeRect" refType="b" refFor="ch" refForName="sibTransNodeRect"/>
          <dgm:constr type="l" for="ch" forName="nodeRect" refType="l" refFor="ch" refForName="bgRect"/>
        </dgm:constrLst>
        <dgm:ruleLst>
          <dgm:rule type="w" for="ch" forName="nodeRect" val="NaN" fact="NaN" max="30"/>
        </dgm:ruleLst>
        <dgm:layoutNode name="bgRect" styleLbl="alignNode1">
          <dgm:alg type="sp"/>
          <dgm:shape xmlns:r="http://schemas.openxmlformats.org/officeDocument/2006/relationships" type="rect" r:blip="">
            <dgm:adjLst>
              <dgm:adj idx="1" val="0.05"/>
            </dgm:adjLst>
          </dgm:shape>
          <dgm:presOf axis="self"/>
          <dgm:constrLst/>
          <dgm:ruleLst/>
        </dgm:layoutNode>
        <dgm:forEach name="Name19" axis="followSib" ptType="sibTrans" hideLastTrans="0" cnt="1">
          <dgm:layoutNode name="sibTransNodeRect" styleLbl="alignNode1">
            <dgm:varLst>
              <dgm:chMax val="0"/>
              <dgm:bulletEnabled val="1"/>
            </dgm:varLst>
            <dgm:presOf axis="self"/>
            <dgm:alg type="tx">
              <dgm:param type="parTxLTRAlign" val="l"/>
              <dgm:param type="parTxRTLAlign" val="l"/>
            </dgm:alg>
            <dgm:shape xmlns:r="http://schemas.openxmlformats.org/officeDocument/2006/relationships" type="rect" r:blip="" hideGeom="1">
              <dgm:adjLst/>
            </dgm:shape>
            <dgm:constrLst>
              <dgm:constr type="primFontSz" val="66"/>
              <dgm:constr type="tMarg" val="13"/>
              <dgm:constr type="lMarg" refType="w" fact="0.28"/>
              <dgm:constr type="rMarg" refType="w" fact="0.28"/>
              <dgm:constr type="bMarg" val="13"/>
            </dgm:constrLst>
            <dgm:ruleLst>
              <dgm:rule type="primFontSz" val="14" fact="NaN" max="NaN"/>
              <dgm:rule type="tMarg" val="13" fact="NaN" max="NaN"/>
            </dgm:ruleLst>
          </dgm:layoutNode>
        </dgm:forEach>
        <dgm:layoutNode name="nodeRect" styleLbl="alignNode1" moveWith="bgRect">
          <dgm:varLst>
            <dgm:bulletEnabled val="1"/>
          </dgm:varLst>
          <dgm:alg type="tx">
            <dgm:param type="parTxLTRAlign" val="l"/>
            <dgm:param type="parTxRTLAlign" val="r"/>
            <dgm:param type="txAnchorVert" val="t"/>
            <dgm:param type="stBulletLvl" val="2"/>
          </dgm:alg>
          <dgm:shape xmlns:r="http://schemas.openxmlformats.org/officeDocument/2006/relationships" type="rect" r:blip="" hideGeom="1">
            <dgm:adjLst/>
          </dgm:shape>
          <dgm:presOf axis="desOrSelf" ptType="node"/>
          <dgm:constrLst>
            <dgm:constr type="primFontSz" val="26"/>
            <dgm:constr type="tMarg"/>
            <dgm:constr type="lMarg" refType="w" fact="0.28"/>
            <dgm:constr type="rMarg" refType="w" fact="0.28"/>
            <dgm:constr type="bMarg" val="26"/>
          </dgm:constrLst>
          <dgm:ruleLst>
            <dgm:rule type="primFontSz" val="11" fact="NaN" max="NaN"/>
          </dgm:ruleLst>
        </dgm:layoutNode>
      </dgm:layoutNode>
      <dgm:forEach name="Name14" axis="followSib" ptType="sibTrans" cnt="1">
        <dgm:layoutNode name="sibTrans">
          <dgm:alg type="sp"/>
          <dgm:shape xmlns:r="http://schemas.openxmlformats.org/officeDocument/2006/relationships" r:blip="">
            <dgm:adjLst/>
          </dgm:shape>
          <dgm:presOf/>
          <dgm:constrLst/>
          <dgm:ruleLst/>
        </dgm:layoutNode>
      </dgm:forEach>
    </dgm:forEach>
  </dgm:layoutNode>
  <dgm:extLst>
    <a:ext uri="{4F341089-5ED1-44EC-B178-C955D00A3D55}">
      <dgm1611:autoBuNodeInfoLst xmlns:dgm1611="http://schemas.microsoft.com/office/drawing/2016/11/diagram">
        <dgm1611:autoBuNodeInfo lvl="1" ptType="sibTrans">
          <dgm1611:buPr prefix="" leadZeros="1">
            <a:buAutoNum type="arabicParenBoth"/>
          </dgm1611:buPr>
        </dgm1611:autoBuNodeInfo>
      </dgm1611:autoBuNodeInfoLst>
    </a:ext>
  </dgm:extLst>
</dgm:layoutDef>
</file>

<file path=ppt/diagrams/layout5.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6.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7.xml><?xml version="1.0" encoding="utf-8"?>
<dgm:layoutDef xmlns:dgm="http://schemas.openxmlformats.org/drawingml/2006/diagram" xmlns:a="http://schemas.openxmlformats.org/drawingml/2006/main" uniqueId="urn:microsoft.com/office/officeart/2016/7/layout/RepeatingBendingProcessNew">
  <dgm:title val="Repeating Bending Process New"/>
  <dgm:desc val=""/>
  <dgm:catLst>
    <dgm:cat type="process" pri="5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axis="self" func="var" arg="dir" op="equ" val="norm">
        <dgm:alg type="snake">
          <dgm:param type="grDir" val="tL"/>
          <dgm:param type="flowDir" val="row"/>
          <dgm:param type="contDir" val="sameDir"/>
          <dgm:param type="bkpt" val="endCnv"/>
        </dgm:alg>
      </dgm:if>
      <dgm:else name="Name3">
        <dgm:alg type="snake">
          <dgm:param type="grDir" val="tR"/>
          <dgm:param type="flowDir" val="row"/>
          <dgm:param type="contDir" val="sameDir"/>
          <dgm:param type="bkpt" val="endCnv"/>
        </dgm:alg>
      </dgm:else>
    </dgm:choose>
    <dgm:shape xmlns:r="http://schemas.openxmlformats.org/officeDocument/2006/relationships" r:blip="">
      <dgm:adjLst/>
    </dgm:shape>
    <dgm:presOf/>
    <dgm:constrLst>
      <dgm:constr type="w" for="ch" ptType="node" refType="w"/>
      <dgm:constr type="w" for="ch" forName="sibTrans" refType="w" refFor="ch" refPtType="node" op="equ" fact="0.23"/>
      <dgm:constr type="sp" refType="w" refFor="ch" refForName="sibTrans" op="equ"/>
      <dgm:constr type="userB" for="des" forName="connectorText" refType="sp"/>
      <dgm:constr type="primFontSz" for="ch" ptType="node" op="equ" val="65"/>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ect" r:blip="">
          <dgm:adjLst/>
        </dgm:shape>
        <dgm:presOf axis="desOrSelf" ptType="node"/>
        <dgm:constrLst>
          <dgm:constr type="h" refType="w" fact="0.6"/>
          <dgm:constr type="tMarg" refType="h" fact="0.243"/>
          <dgm:constr type="bMarg" refType="h" fact="0.243"/>
          <dgm:constr type="lMarg" refType="w" fact="0.1389"/>
          <dgm:constr type="rMarg" refType="w" fact="0.1389"/>
        </dgm:constrLst>
        <dgm:ruleLst>
          <dgm:rule type="primFontSz" val="12" fact="NaN" max="NaN"/>
        </dgm:ruleLst>
      </dgm:layoutNode>
      <dgm:forEach name="sibTransForEach" axis="followSib" ptType="sibTrans" cnt="1">
        <dgm:layoutNode name="sibTrans">
          <dgm:choose name="Name4">
            <dgm:if name="Name5" axis="self" func="var" arg="dir" op="equ" val="norm">
              <dgm:alg type="conn">
                <dgm:param type="connRout" val="bend"/>
                <dgm:param type="dim" val="1D"/>
                <dgm:param type="begPts" val="midR bCtr"/>
                <dgm:param type="endPts" val="midL tCtr"/>
              </dgm:alg>
            </dgm:if>
            <dgm:else name="Name6">
              <dgm:alg type="conn">
                <dgm:param type="connRout" val="bend"/>
                <dgm:param type="dim" val="1D"/>
                <dgm:param type="begPts" val="midL bCtr"/>
                <dgm:param type="endPts" val="midR tCtr"/>
              </dgm:alg>
            </dgm:else>
          </dgm:choose>
          <dgm:shape xmlns:r="http://schemas.openxmlformats.org/officeDocument/2006/relationships" type="conn" r:blip="" zOrderOff="-2">
            <dgm:adjLst/>
          </dgm:shape>
          <dgm:presOf axis="self"/>
          <dgm:constrLst>
            <dgm:constr type="begPad" val="-0.05"/>
            <dgm:constr type="endPad" val="0.9"/>
            <dgm:constr type="userA" for="ch" refType="connDist"/>
          </dgm:constrLst>
          <dgm:ruleLst/>
          <dgm:layoutNode name="connectorText">
            <dgm:alg type="tx">
              <dgm:param type="autoTxRot" val="upr"/>
            </dgm:alg>
            <dgm:shape xmlns:r="http://schemas.openxmlformats.org/officeDocument/2006/relationships" type="rect" r:blip="" hideGeom="1">
              <dgm:adjLst/>
            </dgm:shape>
            <dgm:presOf axis="self"/>
            <dgm:constrLst>
              <dgm:constr type="userA"/>
              <dgm:constr type="userB"/>
              <dgm:constr type="w" refType="userA" fact="0.05"/>
              <dgm:constr type="h" refType="userB" fact="0.01"/>
              <dgm:constr type="lMarg" val="1"/>
              <dgm:constr type="rMarg" val="1"/>
              <dgm:constr type="tMarg"/>
              <dgm:constr type="bMarg"/>
            </dgm:constrLst>
            <dgm:ruleLst>
              <dgm:rule type="w" val="NaN" fact="0.6" max="NaN"/>
              <dgm:rule type="h" val="NaN" fact="0.6" max="NaN"/>
              <dgm:rule type="primFontSz" val="5" fact="NaN" max="NaN"/>
            </dgm:ruleLst>
          </dgm:layoutNode>
        </dgm:layoutNode>
      </dgm:forEach>
    </dgm:forEach>
  </dgm:layoutNode>
</dgm:layoutDef>
</file>

<file path=ppt/diagrams/layout8.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9.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10.xml><?xml version="1.0" encoding="utf-8"?>
<dgm:layoutDef xmlns:dgm="http://schemas.openxmlformats.org/drawingml/2006/diagram" xmlns:a="http://schemas.openxmlformats.org/drawingml/2006/main" uniqueId="urn:microsoft.com/office/officeart/2005/8/layout/process4">
  <dgm:title val=""/>
  <dgm:desc val=""/>
  <dgm:catLst>
    <dgm:cat type="process" pri="16000"/>
    <dgm:cat type="list" pri="20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alg type="lin">
      <dgm:param type="linDir" val="fromB"/>
    </dgm:alg>
    <dgm:shape xmlns:r="http://schemas.openxmlformats.org/officeDocument/2006/relationships" r:blip="">
      <dgm:adjLst/>
    </dgm:shape>
    <dgm:presOf/>
    <dgm:constrLst>
      <dgm:constr type="h" for="ch" forName="boxAndChildren" refType="h"/>
      <dgm:constr type="h" for="ch" forName="arrowAndChildren" refType="h" refFor="ch" refForName="boxAndChildren" op="equ" fact="1.538"/>
      <dgm:constr type="w" for="ch" forName="arrowAndChildren" refType="w"/>
      <dgm:constr type="w" for="ch" forName="boxAndChildren" refType="w"/>
      <dgm:constr type="h" for="ch" forName="sp" refType="h" fact="-0.015"/>
      <dgm:constr type="primFontSz" for="des" forName="parentTextBox" val="65"/>
      <dgm:constr type="primFontSz" for="des" forName="parentTextArrow" refType="primFontSz" refFor="des" refForName="parentTextBox" op="equ"/>
      <dgm:constr type="primFontSz" for="des" forName="childTextArrow" val="65"/>
      <dgm:constr type="primFontSz" for="des" forName="childTextBox" refType="primFontSz" refFor="des" refForName="childTextArrow" op="equ"/>
    </dgm:constrLst>
    <dgm:ruleLst/>
    <dgm:forEach name="Name1" axis="ch" ptType="node" st="-1" step="-1">
      <dgm:choose name="Name2">
        <dgm:if name="Name3" axis="self" ptType="node" func="revPos" op="equ" val="1">
          <dgm:layoutNode name="boxAndChildren">
            <dgm:alg type="composite"/>
            <dgm:shape xmlns:r="http://schemas.openxmlformats.org/officeDocument/2006/relationships" r:blip="">
              <dgm:adjLst/>
            </dgm:shape>
            <dgm:presOf/>
            <dgm:choose name="Name4">
              <dgm:if name="Name5" axis="ch" ptType="node" func="cnt" op="gte" val="1">
                <dgm:constrLst>
                  <dgm:constr type="w" for="ch" forName="parentTextBox" refType="w"/>
                  <dgm:constr type="h" for="ch" forName="parentTextBox" refType="h" fact="0.54"/>
                  <dgm:constr type="t" for="ch" forName="parentTextBox"/>
                  <dgm:constr type="w" for="ch" forName="entireBox" refType="w"/>
                  <dgm:constr type="h" for="ch" forName="entireBox" refType="h"/>
                  <dgm:constr type="w" for="ch" forName="descendantBox" refType="w"/>
                  <dgm:constr type="b" for="ch" forName="descendantBox" refType="h" fact="0.98"/>
                  <dgm:constr type="h" for="ch" forName="descendantBox" refType="h" fact="0.46"/>
                </dgm:constrLst>
              </dgm:if>
              <dgm:else name="Name6">
                <dgm:constrLst>
                  <dgm:constr type="w" for="ch" forName="parentTextBox" refType="w"/>
                  <dgm:constr type="h" for="ch" forName="parentTextBox" refType="h"/>
                </dgm:constrLst>
              </dgm:else>
            </dgm:choose>
            <dgm:ruleLst/>
            <dgm:layoutNode name="parentTextBox">
              <dgm:alg type="tx"/>
              <dgm:choose name="Name7">
                <dgm:if name="Name8" axis="ch" ptType="node" func="cnt" op="gte" val="1">
                  <dgm:shape xmlns:r="http://schemas.openxmlformats.org/officeDocument/2006/relationships" type="rect" r:blip="" zOrderOff="1" hideGeom="1">
                    <dgm:adjLst/>
                  </dgm:shape>
                </dgm:if>
                <dgm:else name="Name9">
                  <dgm:shape xmlns:r="http://schemas.openxmlformats.org/officeDocument/2006/relationships" type="rect" r:blip="">
                    <dgm:adjLst/>
                  </dgm:shape>
                </dgm:else>
              </dgm:choose>
              <dgm:presOf axis="self"/>
              <dgm:constrLst/>
              <dgm:ruleLst>
                <dgm:rule type="primFontSz" val="5" fact="NaN" max="NaN"/>
              </dgm:ruleLst>
            </dgm:layoutNode>
            <dgm:choose name="Name10">
              <dgm:if name="Name11" axis="ch" ptType="node" func="cnt" op="gte" val="1">
                <dgm:layoutNode name="entireBox">
                  <dgm:alg type="sp"/>
                  <dgm:shape xmlns:r="http://schemas.openxmlformats.org/officeDocument/2006/relationships" type="rect" r:blip="">
                    <dgm:adjLst/>
                  </dgm:shape>
                  <dgm:presOf axis="self"/>
                  <dgm:constrLst/>
                  <dgm:ruleLst/>
                </dgm:layoutNode>
                <dgm:layoutNode name="descendantBox" styleLbl="fgAccFollowNode1">
                  <dgm:choose name="Name12">
                    <dgm:if name="Name13" func="var" arg="dir" op="equ" val="norm">
                      <dgm:alg type="lin"/>
                    </dgm:if>
                    <dgm:else name="Name14">
                      <dgm:alg type="lin">
                        <dgm:param type="linDir" val="fromR"/>
                      </dgm:alg>
                    </dgm:else>
                  </dgm:choose>
                  <dgm:shape xmlns:r="http://schemas.openxmlformats.org/officeDocument/2006/relationships" r:blip="">
                    <dgm:adjLst/>
                  </dgm:shape>
                  <dgm:presOf/>
                  <dgm:constrLst>
                    <dgm:constr type="w" for="ch" forName="childTextBox" refType="w"/>
                    <dgm:constr type="h" for="ch" forName="childTextBox" refType="h"/>
                  </dgm:constrLst>
                  <dgm:ruleLst/>
                  <dgm:forEach name="Name15" axis="ch" ptType="node">
                    <dgm:layoutNode name="childTextBox"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16"/>
            </dgm:choose>
          </dgm:layoutNode>
        </dgm:if>
        <dgm:else name="Name17">
          <dgm:layoutNode name="arrowAndChildren">
            <dgm:alg type="composite"/>
            <dgm:shape xmlns:r="http://schemas.openxmlformats.org/officeDocument/2006/relationships" r:blip="">
              <dgm:adjLst/>
            </dgm:shape>
            <dgm:presOf/>
            <dgm:choose name="Name18">
              <dgm:if name="Name19" axis="ch" ptType="node" func="cnt" op="gte" val="1">
                <dgm:constrLst>
                  <dgm:constr type="w" for="ch" forName="parentTextArrow" refType="w"/>
                  <dgm:constr type="t" for="ch" forName="parentTextArrow"/>
                  <dgm:constr type="h" for="ch" forName="parentTextArrow" refType="h" fact="0.351"/>
                  <dgm:constr type="w" for="ch" forName="arrow" refType="w"/>
                  <dgm:constr type="h" for="ch" forName="arrow" refType="h"/>
                  <dgm:constr type="w" for="ch" forName="descendantArrow" refType="w"/>
                  <dgm:constr type="b" for="ch" forName="descendantArrow" refType="h" fact="0.65"/>
                  <dgm:constr type="h" for="ch" forName="descendantArrow" refType="h" fact="0.299"/>
                </dgm:constrLst>
              </dgm:if>
              <dgm:else name="Name20">
                <dgm:constrLst>
                  <dgm:constr type="w" for="ch" forName="parentTextArrow" refType="w"/>
                  <dgm:constr type="h" for="ch" forName="parentTextArrow" refType="h"/>
                </dgm:constrLst>
              </dgm:else>
            </dgm:choose>
            <dgm:ruleLst/>
            <dgm:layoutNode name="parentTextArrow">
              <dgm:alg type="tx"/>
              <dgm:choose name="Name21">
                <dgm:if name="Name22" axis="ch" ptType="node" func="cnt" op="gte" val="1">
                  <dgm:shape xmlns:r="http://schemas.openxmlformats.org/officeDocument/2006/relationships" type="rect" r:blip="" zOrderOff="1" hideGeom="1">
                    <dgm:adjLst/>
                  </dgm:shape>
                </dgm:if>
                <dgm:else name="Name23">
                  <dgm:shape xmlns:r="http://schemas.openxmlformats.org/officeDocument/2006/relationships" rot="180" type="upArrowCallout" r:blip="">
                    <dgm:adjLst/>
                  </dgm:shape>
                </dgm:else>
              </dgm:choose>
              <dgm:presOf axis="self"/>
              <dgm:constrLst/>
              <dgm:ruleLst>
                <dgm:rule type="primFontSz" val="5" fact="NaN" max="NaN"/>
              </dgm:ruleLst>
            </dgm:layoutNode>
            <dgm:choose name="Name24">
              <dgm:if name="Name25" axis="ch" ptType="node" func="cnt" op="gte" val="1">
                <dgm:layoutNode name="arrow">
                  <dgm:alg type="sp"/>
                  <dgm:shape xmlns:r="http://schemas.openxmlformats.org/officeDocument/2006/relationships" rot="180" type="upArrowCallout" r:blip="">
                    <dgm:adjLst/>
                  </dgm:shape>
                  <dgm:presOf axis="self"/>
                  <dgm:constrLst/>
                  <dgm:ruleLst/>
                </dgm:layoutNode>
                <dgm:layoutNode name="descendantArrow">
                  <dgm:choose name="Name26">
                    <dgm:if name="Name27" func="var" arg="dir" op="equ" val="norm">
                      <dgm:alg type="lin"/>
                    </dgm:if>
                    <dgm:else name="Name28">
                      <dgm:alg type="lin">
                        <dgm:param type="linDir" val="fromR"/>
                      </dgm:alg>
                    </dgm:else>
                  </dgm:choose>
                  <dgm:shape xmlns:r="http://schemas.openxmlformats.org/officeDocument/2006/relationships" r:blip="">
                    <dgm:adjLst/>
                  </dgm:shape>
                  <dgm:presOf/>
                  <dgm:constrLst>
                    <dgm:constr type="w" for="ch" forName="childTextArrow" refType="w"/>
                    <dgm:constr type="h" for="ch" forName="childTextArrow" refType="h"/>
                  </dgm:constrLst>
                  <dgm:ruleLst/>
                  <dgm:forEach name="Name29" axis="ch" ptType="node">
                    <dgm:layoutNode name="childTextArrow"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30"/>
            </dgm:choose>
          </dgm:layoutNode>
        </dgm:else>
      </dgm:choose>
      <dgm:forEach name="Name31" axis="precedSib" ptType="sibTrans" st="-1" cnt="1">
        <dgm:layoutNode name="sp">
          <dgm:alg type="sp"/>
          <dgm:shape xmlns:r="http://schemas.openxmlformats.org/officeDocument/2006/relationships" r:blip="">
            <dgm:adjLst/>
          </dgm:shape>
          <dgm:presOf axis="self"/>
          <dgm:constrLst/>
          <dgm:ruleLst/>
        </dgm:layoutNode>
      </dgm:forEach>
    </dgm:forEach>
  </dgm:layoutNode>
</dgm:layoutDef>
</file>

<file path=ppt/diagrams/layout11.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0EA3369D-D52D-4804-BBB2-3583AFB2A020}" type="datetimeFigureOut">
              <a:rPr lang="en-GB" smtClean="0"/>
              <a:t>07/06/2023</a:t>
            </a:fld>
            <a:endParaRPr lang="en-GB"/>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AE1FF29E-7920-463C-837F-B474F73A3CFA}" type="slidenum">
              <a:rPr lang="en-GB" smtClean="0"/>
              <a:t>‹#›</a:t>
            </a:fld>
            <a:endParaRPr lang="en-GB"/>
          </a:p>
        </p:txBody>
      </p:sp>
    </p:spTree>
    <p:extLst>
      <p:ext uri="{BB962C8B-B14F-4D97-AF65-F5344CB8AC3E}">
        <p14:creationId xmlns:p14="http://schemas.microsoft.com/office/powerpoint/2010/main" val="143912731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9CC1FB9-BFD1-480D-99DC-145C7BA2BADE}" type="datetimeFigureOut">
              <a:rPr lang="en-GB" smtClean="0"/>
              <a:t>07/06/2023</a:t>
            </a:fld>
            <a:endParaRPr lang="en-GB"/>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0C42171-32E2-47E5-AC5D-9E4C29C90E3E}" type="slidenum">
              <a:rPr lang="en-GB" smtClean="0"/>
              <a:t>‹#›</a:t>
            </a:fld>
            <a:endParaRPr lang="en-GB"/>
          </a:p>
        </p:txBody>
      </p:sp>
    </p:spTree>
    <p:extLst>
      <p:ext uri="{BB962C8B-B14F-4D97-AF65-F5344CB8AC3E}">
        <p14:creationId xmlns:p14="http://schemas.microsoft.com/office/powerpoint/2010/main" val="154872770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50C42171-32E2-47E5-AC5D-9E4C29C90E3E}" type="slidenum">
              <a:rPr lang="en-GB" smtClean="0"/>
              <a:t>22</a:t>
            </a:fld>
            <a:endParaRPr lang="en-GB"/>
          </a:p>
        </p:txBody>
      </p:sp>
    </p:spTree>
    <p:extLst>
      <p:ext uri="{BB962C8B-B14F-4D97-AF65-F5344CB8AC3E}">
        <p14:creationId xmlns:p14="http://schemas.microsoft.com/office/powerpoint/2010/main" val="220418330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24.xml.rels><?xml version="1.0" encoding="UTF-8" standalone="yes"?>
<Relationships xmlns="http://schemas.openxmlformats.org/package/2006/relationships"><Relationship Id="rId3" Type="http://schemas.openxmlformats.org/officeDocument/2006/relationships/hyperlink" Target="https://twitter.com/irwinmitchell" TargetMode="External"/><Relationship Id="rId2" Type="http://schemas.openxmlformats.org/officeDocument/2006/relationships/hyperlink" Target="http://www.irwinmitchell.com/" TargetMode="External"/><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Front cover (blue)">
    <p:bg>
      <p:bgPr>
        <a:solidFill>
          <a:schemeClr val="tx2"/>
        </a:solidFill>
        <a:effectLst/>
      </p:bgPr>
    </p:bg>
    <p:spTree>
      <p:nvGrpSpPr>
        <p:cNvPr id="1" name=""/>
        <p:cNvGrpSpPr/>
        <p:nvPr/>
      </p:nvGrpSpPr>
      <p:grpSpPr>
        <a:xfrm>
          <a:off x="0" y="0"/>
          <a:ext cx="0" cy="0"/>
          <a:chOff x="0" y="0"/>
          <a:chExt cx="0" cy="0"/>
        </a:xfrm>
      </p:grpSpPr>
      <p:sp>
        <p:nvSpPr>
          <p:cNvPr id="20" name="Rectangle 19"/>
          <p:cNvSpPr/>
          <p:nvPr userDrawn="1"/>
        </p:nvSpPr>
        <p:spPr bwMode="gray">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B6EDF109-E2FA-44AA-83E4-D5BF1219683D}"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9" name="Title 8"/>
          <p:cNvSpPr>
            <a:spLocks noGrp="1"/>
          </p:cNvSpPr>
          <p:nvPr>
            <p:ph type="title" hasCustomPrompt="1"/>
          </p:nvPr>
        </p:nvSpPr>
        <p:spPr bwMode="gray">
          <a:xfrm>
            <a:off x="838200" y="1122364"/>
            <a:ext cx="10244973" cy="1982884"/>
          </a:xfrm>
        </p:spPr>
        <p:txBody>
          <a:bodyPr anchor="b">
            <a:normAutofit/>
          </a:bodyPr>
          <a:lstStyle>
            <a:lvl1pPr>
              <a:defRPr sz="4800" b="1">
                <a:solidFill>
                  <a:schemeClr val="bg1"/>
                </a:solidFill>
              </a:defRPr>
            </a:lvl1pPr>
          </a:lstStyle>
          <a:p>
            <a:r>
              <a:rPr lang="en-US" dirty="0"/>
              <a:t>Click to edit presentation title</a:t>
            </a:r>
            <a:endParaRPr lang="en-GB" dirty="0"/>
          </a:p>
        </p:txBody>
      </p:sp>
      <p:sp>
        <p:nvSpPr>
          <p:cNvPr id="19" name="Text Placeholder 18"/>
          <p:cNvSpPr>
            <a:spLocks noGrp="1"/>
          </p:cNvSpPr>
          <p:nvPr>
            <p:ph type="body" sz="quarter" idx="13" hasCustomPrompt="1"/>
          </p:nvPr>
        </p:nvSpPr>
        <p:spPr bwMode="gray">
          <a:xfrm>
            <a:off x="838200" y="3210660"/>
            <a:ext cx="10245600" cy="1590675"/>
          </a:xfrm>
        </p:spPr>
        <p:txBody>
          <a:bodyPr/>
          <a:lstStyle>
            <a:lvl1pPr marL="0" indent="0">
              <a:spcBef>
                <a:spcPts val="0"/>
              </a:spcBef>
              <a:buNone/>
              <a:defRPr sz="3600" b="1">
                <a:solidFill>
                  <a:schemeClr val="bg1"/>
                </a:solidFill>
              </a:defRPr>
            </a:lvl1pPr>
            <a:lvl2pPr marL="0" indent="0">
              <a:buNone/>
              <a:defRPr>
                <a:solidFill>
                  <a:srgbClr val="FF0000"/>
                </a:solidFill>
              </a:defRPr>
            </a:lvl2pPr>
            <a:lvl3pPr marL="0" indent="0">
              <a:buNone/>
              <a:defRPr>
                <a:solidFill>
                  <a:srgbClr val="FF0000"/>
                </a:solidFill>
              </a:defRPr>
            </a:lvl3pPr>
            <a:lvl4pPr marL="0" indent="0">
              <a:buNone/>
              <a:tabLst/>
              <a:defRPr>
                <a:solidFill>
                  <a:srgbClr val="FF0000"/>
                </a:solidFill>
              </a:defRPr>
            </a:lvl4pPr>
            <a:lvl5pPr marL="0" indent="0">
              <a:buNone/>
              <a:defRPr>
                <a:solidFill>
                  <a:srgbClr val="FF0000"/>
                </a:solidFill>
              </a:defRPr>
            </a:lvl5pPr>
            <a:lvl6pPr>
              <a:defRPr>
                <a:solidFill>
                  <a:srgbClr val="FF0000"/>
                </a:solidFill>
              </a:defRPr>
            </a:lvl6pPr>
            <a:lvl7pPr>
              <a:defRPr>
                <a:solidFill>
                  <a:srgbClr val="FF0000"/>
                </a:solidFill>
              </a:defRPr>
            </a:lvl7pPr>
          </a:lstStyle>
          <a:p>
            <a:pPr lvl="0"/>
            <a:r>
              <a:rPr lang="en-GB" dirty="0"/>
              <a:t>Click to edit subtitle or delete if not required</a:t>
            </a:r>
          </a:p>
        </p:txBody>
      </p:sp>
    </p:spTree>
    <p:extLst>
      <p:ext uri="{BB962C8B-B14F-4D97-AF65-F5344CB8AC3E}">
        <p14:creationId xmlns:p14="http://schemas.microsoft.com/office/powerpoint/2010/main" val="282132752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ubtitle / new section (berry)">
    <p:bg>
      <p:bgPr>
        <a:solidFill>
          <a:schemeClr val="tx2"/>
        </a:solidFill>
        <a:effectLst/>
      </p:bgPr>
    </p:bg>
    <p:spTree>
      <p:nvGrpSpPr>
        <p:cNvPr id="1" name=""/>
        <p:cNvGrpSpPr/>
        <p:nvPr/>
      </p:nvGrpSpPr>
      <p:grpSpPr>
        <a:xfrm>
          <a:off x="0" y="0"/>
          <a:ext cx="0" cy="0"/>
          <a:chOff x="0" y="0"/>
          <a:chExt cx="0" cy="0"/>
        </a:xfrm>
      </p:grpSpPr>
      <p:sp>
        <p:nvSpPr>
          <p:cNvPr id="20" name="Rectangle 19"/>
          <p:cNvSpPr/>
          <p:nvPr userDrawn="1"/>
        </p:nvSpPr>
        <p:spPr bwMode="gray">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060C88B4-6CF5-4B0B-88D0-6C77630B4ECE}"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9" name="Title 8"/>
          <p:cNvSpPr>
            <a:spLocks noGrp="1"/>
          </p:cNvSpPr>
          <p:nvPr>
            <p:ph type="title" hasCustomPrompt="1"/>
          </p:nvPr>
        </p:nvSpPr>
        <p:spPr bwMode="gray">
          <a:xfrm>
            <a:off x="838200" y="1122364"/>
            <a:ext cx="10244973" cy="1982884"/>
          </a:xfrm>
        </p:spPr>
        <p:txBody>
          <a:bodyPr anchor="b">
            <a:normAutofit/>
          </a:bodyPr>
          <a:lstStyle>
            <a:lvl1pPr>
              <a:defRPr sz="4800" b="1">
                <a:solidFill>
                  <a:schemeClr val="bg1"/>
                </a:solidFill>
              </a:defRPr>
            </a:lvl1pPr>
          </a:lstStyle>
          <a:p>
            <a:r>
              <a:rPr lang="en-US" dirty="0"/>
              <a:t>Click to edit presentation title</a:t>
            </a:r>
            <a:endParaRPr lang="en-GB" dirty="0"/>
          </a:p>
        </p:txBody>
      </p:sp>
      <p:sp>
        <p:nvSpPr>
          <p:cNvPr id="19" name="Text Placeholder 18"/>
          <p:cNvSpPr>
            <a:spLocks noGrp="1"/>
          </p:cNvSpPr>
          <p:nvPr>
            <p:ph type="body" sz="quarter" idx="13" hasCustomPrompt="1"/>
          </p:nvPr>
        </p:nvSpPr>
        <p:spPr bwMode="gray">
          <a:xfrm>
            <a:off x="838200" y="3210660"/>
            <a:ext cx="10245600" cy="1590675"/>
          </a:xfrm>
        </p:spPr>
        <p:txBody>
          <a:bodyPr/>
          <a:lstStyle>
            <a:lvl1pPr marL="0" indent="0">
              <a:spcBef>
                <a:spcPts val="0"/>
              </a:spcBef>
              <a:buNone/>
              <a:defRPr sz="3600" b="1">
                <a:solidFill>
                  <a:schemeClr val="bg1"/>
                </a:solidFill>
              </a:defRPr>
            </a:lvl1pPr>
            <a:lvl2pPr marL="0" indent="0">
              <a:buNone/>
              <a:defRPr>
                <a:solidFill>
                  <a:srgbClr val="FF0000"/>
                </a:solidFill>
              </a:defRPr>
            </a:lvl2pPr>
            <a:lvl3pPr marL="0" indent="0">
              <a:buNone/>
              <a:defRPr>
                <a:solidFill>
                  <a:srgbClr val="FF0000"/>
                </a:solidFill>
              </a:defRPr>
            </a:lvl3pPr>
            <a:lvl4pPr marL="0" indent="0">
              <a:buNone/>
              <a:tabLst/>
              <a:defRPr>
                <a:solidFill>
                  <a:srgbClr val="FF0000"/>
                </a:solidFill>
              </a:defRPr>
            </a:lvl4pPr>
            <a:lvl5pPr marL="0" indent="0">
              <a:buNone/>
              <a:defRPr>
                <a:solidFill>
                  <a:srgbClr val="FF0000"/>
                </a:solidFill>
              </a:defRPr>
            </a:lvl5pPr>
            <a:lvl6pPr>
              <a:defRPr>
                <a:solidFill>
                  <a:srgbClr val="FF0000"/>
                </a:solidFill>
              </a:defRPr>
            </a:lvl6pPr>
            <a:lvl7pPr>
              <a:defRPr baseline="0">
                <a:solidFill>
                  <a:srgbClr val="FF0000"/>
                </a:solidFill>
              </a:defRPr>
            </a:lvl7pPr>
          </a:lstStyle>
          <a:p>
            <a:pPr lvl="0"/>
            <a:r>
              <a:rPr lang="en-US" dirty="0"/>
              <a:t>Click to edit subtitle</a:t>
            </a:r>
          </a:p>
        </p:txBody>
      </p:sp>
    </p:spTree>
    <p:extLst>
      <p:ext uri="{BB962C8B-B14F-4D97-AF65-F5344CB8AC3E}">
        <p14:creationId xmlns:p14="http://schemas.microsoft.com/office/powerpoint/2010/main" val="16187310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 with picture (blue)">
    <p:bg>
      <p:bgPr>
        <a:solidFill>
          <a:schemeClr val="bg1"/>
        </a:solidFill>
        <a:effectLst/>
      </p:bgPr>
    </p:bg>
    <p:spTree>
      <p:nvGrpSpPr>
        <p:cNvPr id="1" name=""/>
        <p:cNvGrpSpPr/>
        <p:nvPr/>
      </p:nvGrpSpPr>
      <p:grpSpPr>
        <a:xfrm>
          <a:off x="0" y="0"/>
          <a:ext cx="0" cy="0"/>
          <a:chOff x="0" y="0"/>
          <a:chExt cx="0" cy="0"/>
        </a:xfrm>
      </p:grpSpPr>
      <p:sp>
        <p:nvSpPr>
          <p:cNvPr id="30" name="Rectangle 29"/>
          <p:cNvSpPr/>
          <p:nvPr userDrawn="1"/>
        </p:nvSpPr>
        <p:spPr bwMode="gray">
          <a:xfrm>
            <a:off x="0" y="4519246"/>
            <a:ext cx="12192000" cy="2338754"/>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1BD2C8AE-36B8-4962-85FD-53FCACC06E83}"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9" name="Title 8"/>
          <p:cNvSpPr>
            <a:spLocks noGrp="1"/>
          </p:cNvSpPr>
          <p:nvPr>
            <p:ph type="title" hasCustomPrompt="1"/>
          </p:nvPr>
        </p:nvSpPr>
        <p:spPr bwMode="gray">
          <a:xfrm>
            <a:off x="838200" y="4936437"/>
            <a:ext cx="10244973" cy="365962"/>
          </a:xfrm>
        </p:spPr>
        <p:txBody>
          <a:bodyPr wrap="none" anchor="t">
            <a:normAutofit/>
          </a:bodyPr>
          <a:lstStyle>
            <a:lvl1pPr>
              <a:defRPr sz="2400" b="1" baseline="0">
                <a:solidFill>
                  <a:schemeClr val="bg1"/>
                </a:solidFill>
              </a:defRPr>
            </a:lvl1pPr>
          </a:lstStyle>
          <a:p>
            <a:r>
              <a:rPr lang="en-US" dirty="0"/>
              <a:t>Your title goes here</a:t>
            </a:r>
            <a:endParaRPr lang="en-GB" dirty="0"/>
          </a:p>
        </p:txBody>
      </p:sp>
      <p:sp>
        <p:nvSpPr>
          <p:cNvPr id="29" name="Picture Placeholder 28"/>
          <p:cNvSpPr>
            <a:spLocks noGrp="1"/>
          </p:cNvSpPr>
          <p:nvPr>
            <p:ph type="pic" sz="quarter" idx="13" hasCustomPrompt="1"/>
          </p:nvPr>
        </p:nvSpPr>
        <p:spPr bwMode="gray">
          <a:xfrm>
            <a:off x="407988" y="381600"/>
            <a:ext cx="11374837" cy="4137646"/>
          </a:xfrm>
          <a:custGeom>
            <a:avLst/>
            <a:gdLst>
              <a:gd name="connsiteX0" fmla="*/ 415160 w 11374837"/>
              <a:gd name="connsiteY0" fmla="*/ 0 h 4137646"/>
              <a:gd name="connsiteX1" fmla="*/ 11374837 w 11374837"/>
              <a:gd name="connsiteY1" fmla="*/ 0 h 4137646"/>
              <a:gd name="connsiteX2" fmla="*/ 11374837 w 11374837"/>
              <a:gd name="connsiteY2" fmla="*/ 4137646 h 4137646"/>
              <a:gd name="connsiteX3" fmla="*/ 0 w 11374837"/>
              <a:gd name="connsiteY3" fmla="*/ 4137646 h 4137646"/>
              <a:gd name="connsiteX4" fmla="*/ 0 w 11374837"/>
              <a:gd name="connsiteY4" fmla="*/ 404562 h 4137646"/>
              <a:gd name="connsiteX5" fmla="*/ 7271 w 11374837"/>
              <a:gd name="connsiteY5" fmla="*/ 332439 h 4137646"/>
              <a:gd name="connsiteX6" fmla="*/ 415160 w 11374837"/>
              <a:gd name="connsiteY6" fmla="*/ 0 h 413764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1374837" h="4137646">
                <a:moveTo>
                  <a:pt x="415160" y="0"/>
                </a:moveTo>
                <a:lnTo>
                  <a:pt x="11374837" y="0"/>
                </a:lnTo>
                <a:lnTo>
                  <a:pt x="11374837" y="4137646"/>
                </a:lnTo>
                <a:lnTo>
                  <a:pt x="0" y="4137646"/>
                </a:lnTo>
                <a:lnTo>
                  <a:pt x="0" y="404562"/>
                </a:lnTo>
                <a:lnTo>
                  <a:pt x="7271" y="332439"/>
                </a:lnTo>
                <a:cubicBezTo>
                  <a:pt x="46094" y="142716"/>
                  <a:pt x="213960" y="0"/>
                  <a:pt x="415160" y="0"/>
                </a:cubicBezTo>
                <a:close/>
              </a:path>
            </a:pathLst>
          </a:custGeom>
        </p:spPr>
        <p:txBody>
          <a:bodyPr wrap="square" anchor="ctr">
            <a:noAutofit/>
          </a:bodyPr>
          <a:lstStyle>
            <a:lvl1pPr marL="0" indent="0" algn="ctr">
              <a:buNone/>
              <a:defRPr sz="1200" baseline="0">
                <a:solidFill>
                  <a:schemeClr val="accent1"/>
                </a:solidFill>
              </a:defRPr>
            </a:lvl1pPr>
          </a:lstStyle>
          <a:p>
            <a:r>
              <a:rPr lang="en-GB" dirty="0"/>
              <a:t>Click icon to insert picture</a:t>
            </a:r>
          </a:p>
        </p:txBody>
      </p:sp>
    </p:spTree>
    <p:extLst>
      <p:ext uri="{BB962C8B-B14F-4D97-AF65-F5344CB8AC3E}">
        <p14:creationId xmlns:p14="http://schemas.microsoft.com/office/powerpoint/2010/main" val="339238110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le with picture (berry)">
    <p:bg>
      <p:bgPr>
        <a:solidFill>
          <a:schemeClr val="bg1"/>
        </a:solidFill>
        <a:effectLst/>
      </p:bgPr>
    </p:bg>
    <p:spTree>
      <p:nvGrpSpPr>
        <p:cNvPr id="1" name=""/>
        <p:cNvGrpSpPr/>
        <p:nvPr/>
      </p:nvGrpSpPr>
      <p:grpSpPr>
        <a:xfrm>
          <a:off x="0" y="0"/>
          <a:ext cx="0" cy="0"/>
          <a:chOff x="0" y="0"/>
          <a:chExt cx="0" cy="0"/>
        </a:xfrm>
      </p:grpSpPr>
      <p:sp>
        <p:nvSpPr>
          <p:cNvPr id="30" name="Rectangle 29"/>
          <p:cNvSpPr/>
          <p:nvPr userDrawn="1"/>
        </p:nvSpPr>
        <p:spPr bwMode="gray">
          <a:xfrm>
            <a:off x="0" y="4519246"/>
            <a:ext cx="12192000" cy="233875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81C2D8B7-A1FC-4FD1-964D-24A6E43987BD}"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9" name="Title 8"/>
          <p:cNvSpPr>
            <a:spLocks noGrp="1"/>
          </p:cNvSpPr>
          <p:nvPr>
            <p:ph type="title" hasCustomPrompt="1"/>
          </p:nvPr>
        </p:nvSpPr>
        <p:spPr bwMode="gray">
          <a:xfrm>
            <a:off x="838200" y="4936437"/>
            <a:ext cx="10244973" cy="365962"/>
          </a:xfrm>
        </p:spPr>
        <p:txBody>
          <a:bodyPr wrap="none" anchor="t">
            <a:normAutofit/>
          </a:bodyPr>
          <a:lstStyle>
            <a:lvl1pPr>
              <a:defRPr sz="2400" b="1">
                <a:solidFill>
                  <a:schemeClr val="bg1"/>
                </a:solidFill>
              </a:defRPr>
            </a:lvl1pPr>
          </a:lstStyle>
          <a:p>
            <a:r>
              <a:rPr lang="en-US" dirty="0"/>
              <a:t>Your title goes here</a:t>
            </a:r>
            <a:endParaRPr lang="en-GB" dirty="0"/>
          </a:p>
        </p:txBody>
      </p:sp>
      <p:sp>
        <p:nvSpPr>
          <p:cNvPr id="29" name="Picture Placeholder 28"/>
          <p:cNvSpPr>
            <a:spLocks noGrp="1"/>
          </p:cNvSpPr>
          <p:nvPr>
            <p:ph type="pic" sz="quarter" idx="13" hasCustomPrompt="1"/>
          </p:nvPr>
        </p:nvSpPr>
        <p:spPr bwMode="gray">
          <a:xfrm>
            <a:off x="407988" y="381600"/>
            <a:ext cx="11374837" cy="4137646"/>
          </a:xfrm>
          <a:custGeom>
            <a:avLst/>
            <a:gdLst>
              <a:gd name="connsiteX0" fmla="*/ 415160 w 11374837"/>
              <a:gd name="connsiteY0" fmla="*/ 0 h 4137646"/>
              <a:gd name="connsiteX1" fmla="*/ 11374837 w 11374837"/>
              <a:gd name="connsiteY1" fmla="*/ 0 h 4137646"/>
              <a:gd name="connsiteX2" fmla="*/ 11374837 w 11374837"/>
              <a:gd name="connsiteY2" fmla="*/ 4137646 h 4137646"/>
              <a:gd name="connsiteX3" fmla="*/ 0 w 11374837"/>
              <a:gd name="connsiteY3" fmla="*/ 4137646 h 4137646"/>
              <a:gd name="connsiteX4" fmla="*/ 0 w 11374837"/>
              <a:gd name="connsiteY4" fmla="*/ 404562 h 4137646"/>
              <a:gd name="connsiteX5" fmla="*/ 7271 w 11374837"/>
              <a:gd name="connsiteY5" fmla="*/ 332439 h 4137646"/>
              <a:gd name="connsiteX6" fmla="*/ 415160 w 11374837"/>
              <a:gd name="connsiteY6" fmla="*/ 0 h 413764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1374837" h="4137646">
                <a:moveTo>
                  <a:pt x="415160" y="0"/>
                </a:moveTo>
                <a:lnTo>
                  <a:pt x="11374837" y="0"/>
                </a:lnTo>
                <a:lnTo>
                  <a:pt x="11374837" y="4137646"/>
                </a:lnTo>
                <a:lnTo>
                  <a:pt x="0" y="4137646"/>
                </a:lnTo>
                <a:lnTo>
                  <a:pt x="0" y="404562"/>
                </a:lnTo>
                <a:lnTo>
                  <a:pt x="7271" y="332439"/>
                </a:lnTo>
                <a:cubicBezTo>
                  <a:pt x="46094" y="142716"/>
                  <a:pt x="213960" y="0"/>
                  <a:pt x="415160" y="0"/>
                </a:cubicBezTo>
                <a:close/>
              </a:path>
            </a:pathLst>
          </a:custGeom>
        </p:spPr>
        <p:txBody>
          <a:bodyPr wrap="square" anchor="ctr">
            <a:noAutofit/>
          </a:bodyPr>
          <a:lstStyle>
            <a:lvl1pPr marL="0" indent="0" algn="ctr">
              <a:buNone/>
              <a:defRPr sz="1200" baseline="0">
                <a:solidFill>
                  <a:schemeClr val="accent1"/>
                </a:solidFill>
              </a:defRPr>
            </a:lvl1pPr>
          </a:lstStyle>
          <a:p>
            <a:r>
              <a:rPr lang="en-GB" dirty="0"/>
              <a:t>Click icon to insert picture</a:t>
            </a:r>
          </a:p>
        </p:txBody>
      </p:sp>
    </p:spTree>
    <p:extLst>
      <p:ext uri="{BB962C8B-B14F-4D97-AF65-F5344CB8AC3E}">
        <p14:creationId xmlns:p14="http://schemas.microsoft.com/office/powerpoint/2010/main" val="287100885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Picture only">
    <p:bg>
      <p:bgPr>
        <a:solidFill>
          <a:schemeClr val="bg1"/>
        </a:solidFill>
        <a:effectLst/>
      </p:bgPr>
    </p:bg>
    <p:spTree>
      <p:nvGrpSpPr>
        <p:cNvPr id="1" name=""/>
        <p:cNvGrpSpPr/>
        <p:nvPr/>
      </p:nvGrpSpPr>
      <p:grpSpPr>
        <a:xfrm>
          <a:off x="0" y="0"/>
          <a:ext cx="0" cy="0"/>
          <a:chOff x="0" y="0"/>
          <a:chExt cx="0" cy="0"/>
        </a:xfrm>
      </p:grpSpPr>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EBF7F087-CC2E-45AA-9967-49CEC245EEC4}"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19" name="Picture Placeholder 18"/>
          <p:cNvSpPr>
            <a:spLocks noGrp="1"/>
          </p:cNvSpPr>
          <p:nvPr>
            <p:ph type="pic" sz="quarter" idx="13" hasCustomPrompt="1"/>
          </p:nvPr>
        </p:nvSpPr>
        <p:spPr bwMode="gray">
          <a:xfrm>
            <a:off x="407988" y="381600"/>
            <a:ext cx="11374837" cy="5346700"/>
          </a:xfrm>
          <a:custGeom>
            <a:avLst/>
            <a:gdLst>
              <a:gd name="connsiteX0" fmla="*/ 415160 w 11374837"/>
              <a:gd name="connsiteY0" fmla="*/ 0 h 5346700"/>
              <a:gd name="connsiteX1" fmla="*/ 11374837 w 11374837"/>
              <a:gd name="connsiteY1" fmla="*/ 0 h 5346700"/>
              <a:gd name="connsiteX2" fmla="*/ 11374837 w 11374837"/>
              <a:gd name="connsiteY2" fmla="*/ 4930352 h 5346700"/>
              <a:gd name="connsiteX3" fmla="*/ 10958489 w 11374837"/>
              <a:gd name="connsiteY3" fmla="*/ 5346700 h 5346700"/>
              <a:gd name="connsiteX4" fmla="*/ 0 w 11374837"/>
              <a:gd name="connsiteY4" fmla="*/ 5346700 h 5346700"/>
              <a:gd name="connsiteX5" fmla="*/ 0 w 11374837"/>
              <a:gd name="connsiteY5" fmla="*/ 404562 h 5346700"/>
              <a:gd name="connsiteX6" fmla="*/ 7271 w 11374837"/>
              <a:gd name="connsiteY6" fmla="*/ 332439 h 5346700"/>
              <a:gd name="connsiteX7" fmla="*/ 415160 w 11374837"/>
              <a:gd name="connsiteY7" fmla="*/ 0 h 53467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1374837" h="5346700">
                <a:moveTo>
                  <a:pt x="415160" y="0"/>
                </a:moveTo>
                <a:lnTo>
                  <a:pt x="11374837" y="0"/>
                </a:lnTo>
                <a:lnTo>
                  <a:pt x="11374837" y="4930352"/>
                </a:lnTo>
                <a:cubicBezTo>
                  <a:pt x="11374837" y="5160295"/>
                  <a:pt x="11188432" y="5346700"/>
                  <a:pt x="10958489" y="5346700"/>
                </a:cubicBezTo>
                <a:lnTo>
                  <a:pt x="0" y="5346700"/>
                </a:lnTo>
                <a:lnTo>
                  <a:pt x="0" y="404562"/>
                </a:lnTo>
                <a:lnTo>
                  <a:pt x="7271" y="332439"/>
                </a:lnTo>
                <a:cubicBezTo>
                  <a:pt x="46094" y="142716"/>
                  <a:pt x="213960" y="0"/>
                  <a:pt x="415160" y="0"/>
                </a:cubicBezTo>
                <a:close/>
              </a:path>
            </a:pathLst>
          </a:custGeom>
          <a:solidFill>
            <a:schemeClr val="bg1">
              <a:lumMod val="95000"/>
            </a:schemeClr>
          </a:solidFill>
        </p:spPr>
        <p:txBody>
          <a:bodyPr wrap="square" anchor="ctr">
            <a:noAutofit/>
          </a:bodyPr>
          <a:lstStyle>
            <a:lvl1pPr marL="0" indent="0" algn="ctr">
              <a:buNone/>
              <a:defRPr sz="1200" baseline="0"/>
            </a:lvl1pPr>
          </a:lstStyle>
          <a:p>
            <a:r>
              <a:rPr lang="en-GB" dirty="0"/>
              <a:t>Click icon to insert picture</a:t>
            </a:r>
          </a:p>
        </p:txBody>
      </p:sp>
    </p:spTree>
    <p:extLst>
      <p:ext uri="{BB962C8B-B14F-4D97-AF65-F5344CB8AC3E}">
        <p14:creationId xmlns:p14="http://schemas.microsoft.com/office/powerpoint/2010/main" val="11706247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1 column content">
    <p:bg>
      <p:bgPr>
        <a:solidFill>
          <a:schemeClr val="bg1"/>
        </a:solidFill>
        <a:effectLst/>
      </p:bgPr>
    </p:bg>
    <p:spTree>
      <p:nvGrpSpPr>
        <p:cNvPr id="1" name=""/>
        <p:cNvGrpSpPr/>
        <p:nvPr/>
      </p:nvGrpSpPr>
      <p:grpSpPr>
        <a:xfrm>
          <a:off x="0" y="0"/>
          <a:ext cx="0" cy="0"/>
          <a:chOff x="0" y="0"/>
          <a:chExt cx="0" cy="0"/>
        </a:xfrm>
      </p:grpSpPr>
      <p:sp>
        <p:nvSpPr>
          <p:cNvPr id="5" name="Rectangle 4"/>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0A37AB94-4955-4672-8BEF-E829559C37B3}"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494692"/>
            <a:ext cx="10550526" cy="3842483"/>
          </a:xfrm>
        </p:spPr>
        <p:txBody>
          <a:bodyPr rIns="270000"/>
          <a:lstStyle>
            <a:lvl1pPr>
              <a:defRPr baseline="0"/>
            </a:lvl1pPr>
            <a:lvl5pPr>
              <a:defRPr/>
            </a:lvl5pPr>
            <a:lvl6pPr>
              <a:defRPr/>
            </a:lvl6pPr>
            <a:lvl7pPr>
              <a:defRPr/>
            </a:lvl7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p>
        </p:txBody>
      </p:sp>
    </p:spTree>
    <p:extLst>
      <p:ext uri="{BB962C8B-B14F-4D97-AF65-F5344CB8AC3E}">
        <p14:creationId xmlns:p14="http://schemas.microsoft.com/office/powerpoint/2010/main" val="6920667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2 column content">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0F664D04-58EB-4796-B1EB-75850FE4C7E3}"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494692"/>
            <a:ext cx="5257800" cy="3842483"/>
          </a:xfrm>
        </p:spPr>
        <p:txBody>
          <a:bodyPr rIns="27000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0" name="Content Placeholder 7"/>
          <p:cNvSpPr>
            <a:spLocks noGrp="1"/>
          </p:cNvSpPr>
          <p:nvPr>
            <p:ph sz="quarter" idx="14" hasCustomPrompt="1"/>
          </p:nvPr>
        </p:nvSpPr>
        <p:spPr bwMode="gray">
          <a:xfrm>
            <a:off x="6130926" y="1494692"/>
            <a:ext cx="5257800" cy="3842483"/>
          </a:xfrm>
        </p:spPr>
        <p:txBody>
          <a:bodyPr lIns="270000" rIns="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53747652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1 column content + picture (right)">
    <p:bg>
      <p:bgPr>
        <a:solidFill>
          <a:schemeClr val="bg1"/>
        </a:solidFill>
        <a:effectLst/>
      </p:bgPr>
    </p:bg>
    <p:spTree>
      <p:nvGrpSpPr>
        <p:cNvPr id="1" name=""/>
        <p:cNvGrpSpPr/>
        <p:nvPr/>
      </p:nvGrpSpPr>
      <p:grpSpPr>
        <a:xfrm>
          <a:off x="0" y="0"/>
          <a:ext cx="0" cy="0"/>
          <a:chOff x="0" y="0"/>
          <a:chExt cx="0" cy="0"/>
        </a:xfrm>
      </p:grpSpPr>
      <p:sp>
        <p:nvSpPr>
          <p:cNvPr id="19" name="Rectangle 18"/>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EC3E0333-A7F4-42B2-8B42-186BB2A36F4F}"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5257800" cy="457200"/>
          </a:xfrm>
        </p:spPr>
        <p:txBody>
          <a:bodyPr rIns="180000" anchor="b">
            <a:normAutofit/>
          </a:bodyPr>
          <a:lstStyle>
            <a:lvl1pPr>
              <a:defRPr sz="2400"/>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494692"/>
            <a:ext cx="5257800" cy="3842483"/>
          </a:xfrm>
        </p:spPr>
        <p:txBody>
          <a:bodyPr rIns="27000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4" name="Picture Placeholder 13"/>
          <p:cNvSpPr>
            <a:spLocks noGrp="1"/>
          </p:cNvSpPr>
          <p:nvPr>
            <p:ph type="pic" sz="quarter" idx="14" hasCustomPrompt="1"/>
          </p:nvPr>
        </p:nvSpPr>
        <p:spPr bwMode="gray">
          <a:xfrm>
            <a:off x="6094800" y="381600"/>
            <a:ext cx="5686825" cy="5346700"/>
          </a:xfrm>
          <a:custGeom>
            <a:avLst/>
            <a:gdLst>
              <a:gd name="connsiteX0" fmla="*/ 0 w 5686825"/>
              <a:gd name="connsiteY0" fmla="*/ 0 h 5346700"/>
              <a:gd name="connsiteX1" fmla="*/ 5686825 w 5686825"/>
              <a:gd name="connsiteY1" fmla="*/ 0 h 5346700"/>
              <a:gd name="connsiteX2" fmla="*/ 5686825 w 5686825"/>
              <a:gd name="connsiteY2" fmla="*/ 4930352 h 5346700"/>
              <a:gd name="connsiteX3" fmla="*/ 5270477 w 5686825"/>
              <a:gd name="connsiteY3" fmla="*/ 5346700 h 5346700"/>
              <a:gd name="connsiteX4" fmla="*/ 0 w 5686825"/>
              <a:gd name="connsiteY4" fmla="*/ 5346700 h 53467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686825" h="5346700">
                <a:moveTo>
                  <a:pt x="0" y="0"/>
                </a:moveTo>
                <a:lnTo>
                  <a:pt x="5686825" y="0"/>
                </a:lnTo>
                <a:lnTo>
                  <a:pt x="5686825" y="4930352"/>
                </a:lnTo>
                <a:cubicBezTo>
                  <a:pt x="5686825" y="5160295"/>
                  <a:pt x="5500420" y="5346700"/>
                  <a:pt x="5270477" y="5346700"/>
                </a:cubicBezTo>
                <a:lnTo>
                  <a:pt x="0" y="5346700"/>
                </a:lnTo>
                <a:close/>
              </a:path>
            </a:pathLst>
          </a:custGeom>
          <a:solidFill>
            <a:schemeClr val="bg1">
              <a:lumMod val="95000"/>
            </a:schemeClr>
          </a:solidFill>
        </p:spPr>
        <p:txBody>
          <a:bodyPr wrap="square" anchor="ctr">
            <a:noAutofit/>
          </a:bodyPr>
          <a:lstStyle>
            <a:lvl1pPr marL="0" indent="0" algn="ctr">
              <a:buNone/>
              <a:defRPr sz="1200" baseline="0"/>
            </a:lvl1pPr>
          </a:lstStyle>
          <a:p>
            <a:r>
              <a:rPr lang="en-GB" dirty="0"/>
              <a:t>Click icon to insert picture</a:t>
            </a:r>
          </a:p>
        </p:txBody>
      </p:sp>
    </p:spTree>
    <p:extLst>
      <p:ext uri="{BB962C8B-B14F-4D97-AF65-F5344CB8AC3E}">
        <p14:creationId xmlns:p14="http://schemas.microsoft.com/office/powerpoint/2010/main" val="58734577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1 column content + picture (left)">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23775C43-A60B-4102-B428-351825D150BE}"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6096000" y="738554"/>
            <a:ext cx="5292726" cy="457200"/>
          </a:xfrm>
        </p:spPr>
        <p:txBody>
          <a:bodyPr lIns="270000" anchor="b">
            <a:normAutofit/>
          </a:bodyPr>
          <a:lstStyle>
            <a:lvl1pPr>
              <a:defRPr sz="2400"/>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494692"/>
            <a:ext cx="5257800" cy="3842483"/>
          </a:xfrm>
        </p:spPr>
        <p:txBody>
          <a:bodyPr rIns="27000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0" name="Content Placeholder 7"/>
          <p:cNvSpPr>
            <a:spLocks noGrp="1"/>
          </p:cNvSpPr>
          <p:nvPr>
            <p:ph sz="quarter" idx="14" hasCustomPrompt="1"/>
          </p:nvPr>
        </p:nvSpPr>
        <p:spPr bwMode="gray">
          <a:xfrm>
            <a:off x="6130926" y="1494692"/>
            <a:ext cx="5257800" cy="3842483"/>
          </a:xfrm>
        </p:spPr>
        <p:txBody>
          <a:bodyPr lIns="270000" rIns="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1" name="Picture Placeholder 20"/>
          <p:cNvSpPr>
            <a:spLocks noGrp="1"/>
          </p:cNvSpPr>
          <p:nvPr>
            <p:ph type="pic" sz="quarter" idx="15" hasCustomPrompt="1"/>
          </p:nvPr>
        </p:nvSpPr>
        <p:spPr bwMode="gray">
          <a:xfrm>
            <a:off x="406800" y="381600"/>
            <a:ext cx="5689200" cy="5345400"/>
          </a:xfrm>
          <a:custGeom>
            <a:avLst/>
            <a:gdLst>
              <a:gd name="connsiteX0" fmla="*/ 416348 w 5689200"/>
              <a:gd name="connsiteY0" fmla="*/ 0 h 5345400"/>
              <a:gd name="connsiteX1" fmla="*/ 5689200 w 5689200"/>
              <a:gd name="connsiteY1" fmla="*/ 0 h 5345400"/>
              <a:gd name="connsiteX2" fmla="*/ 5689200 w 5689200"/>
              <a:gd name="connsiteY2" fmla="*/ 5345400 h 5345400"/>
              <a:gd name="connsiteX3" fmla="*/ 0 w 5689200"/>
              <a:gd name="connsiteY3" fmla="*/ 5345400 h 5345400"/>
              <a:gd name="connsiteX4" fmla="*/ 0 w 5689200"/>
              <a:gd name="connsiteY4" fmla="*/ 416348 h 5345400"/>
              <a:gd name="connsiteX5" fmla="*/ 416348 w 5689200"/>
              <a:gd name="connsiteY5" fmla="*/ 0 h 53454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89200" h="5345400">
                <a:moveTo>
                  <a:pt x="416348" y="0"/>
                </a:moveTo>
                <a:lnTo>
                  <a:pt x="5689200" y="0"/>
                </a:lnTo>
                <a:lnTo>
                  <a:pt x="5689200" y="5345400"/>
                </a:lnTo>
                <a:lnTo>
                  <a:pt x="0" y="5345400"/>
                </a:lnTo>
                <a:lnTo>
                  <a:pt x="0" y="416348"/>
                </a:lnTo>
                <a:cubicBezTo>
                  <a:pt x="0" y="186405"/>
                  <a:pt x="186405" y="0"/>
                  <a:pt x="416348" y="0"/>
                </a:cubicBezTo>
                <a:close/>
              </a:path>
            </a:pathLst>
          </a:custGeom>
          <a:solidFill>
            <a:schemeClr val="bg1">
              <a:lumMod val="95000"/>
            </a:schemeClr>
          </a:solidFill>
        </p:spPr>
        <p:txBody>
          <a:bodyPr wrap="square" anchor="ctr">
            <a:noAutofit/>
          </a:bodyPr>
          <a:lstStyle>
            <a:lvl1pPr algn="ctr">
              <a:defRPr sz="1200"/>
            </a:lvl1pPr>
          </a:lstStyle>
          <a:p>
            <a:r>
              <a:rPr lang="en-GB" dirty="0"/>
              <a:t>Click icon to insert picture</a:t>
            </a:r>
          </a:p>
          <a:p>
            <a:endParaRPr lang="en-GB" dirty="0"/>
          </a:p>
        </p:txBody>
      </p:sp>
    </p:spTree>
    <p:extLst>
      <p:ext uri="{BB962C8B-B14F-4D97-AF65-F5344CB8AC3E}">
        <p14:creationId xmlns:p14="http://schemas.microsoft.com/office/powerpoint/2010/main" val="99171513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le only (blue)">
    <p:bg>
      <p:bgPr>
        <a:solidFill>
          <a:schemeClr val="tx2"/>
        </a:solidFill>
        <a:effectLst/>
      </p:bgPr>
    </p:bg>
    <p:spTree>
      <p:nvGrpSpPr>
        <p:cNvPr id="1" name=""/>
        <p:cNvGrpSpPr/>
        <p:nvPr/>
      </p:nvGrpSpPr>
      <p:grpSpPr>
        <a:xfrm>
          <a:off x="0" y="0"/>
          <a:ext cx="0" cy="0"/>
          <a:chOff x="0" y="0"/>
          <a:chExt cx="0" cy="0"/>
        </a:xfrm>
      </p:grpSpPr>
      <p:sp>
        <p:nvSpPr>
          <p:cNvPr id="19" name="Rectangle 18"/>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30" name="Rectangle 29"/>
          <p:cNvSpPr/>
          <p:nvPr userDrawn="1"/>
        </p:nvSpPr>
        <p:spPr bwMode="gray">
          <a:xfrm>
            <a:off x="0" y="0"/>
            <a:ext cx="12192000" cy="1484313"/>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94A2AB53-4CC2-48D0-AA0C-E06A5E6214CF}"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9" name="Title 8"/>
          <p:cNvSpPr>
            <a:spLocks noGrp="1"/>
          </p:cNvSpPr>
          <p:nvPr>
            <p:ph type="title" hasCustomPrompt="1"/>
          </p:nvPr>
        </p:nvSpPr>
        <p:spPr bwMode="gray">
          <a:xfrm>
            <a:off x="838199" y="738000"/>
            <a:ext cx="10551600" cy="457200"/>
          </a:xfrm>
        </p:spPr>
        <p:txBody>
          <a:bodyPr wrap="none" anchor="b">
            <a:normAutofit/>
          </a:bodyPr>
          <a:lstStyle>
            <a:lvl1pPr>
              <a:defRPr sz="2400" b="1">
                <a:solidFill>
                  <a:schemeClr val="bg1"/>
                </a:solidFill>
              </a:defRPr>
            </a:lvl1pPr>
          </a:lstStyle>
          <a:p>
            <a:r>
              <a:rPr lang="en-US" dirty="0"/>
              <a:t>Click to edit title</a:t>
            </a:r>
            <a:endParaRPr lang="en-GB" dirty="0"/>
          </a:p>
        </p:txBody>
      </p:sp>
    </p:spTree>
    <p:extLst>
      <p:ext uri="{BB962C8B-B14F-4D97-AF65-F5344CB8AC3E}">
        <p14:creationId xmlns:p14="http://schemas.microsoft.com/office/powerpoint/2010/main" val="4848788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 column content [blue]">
    <p:bg>
      <p:bgPr>
        <a:solidFill>
          <a:schemeClr val="bg1"/>
        </a:solidFill>
        <a:effectLst/>
      </p:bgPr>
    </p:bg>
    <p:spTree>
      <p:nvGrpSpPr>
        <p:cNvPr id="1" name=""/>
        <p:cNvGrpSpPr/>
        <p:nvPr/>
      </p:nvGrpSpPr>
      <p:grpSpPr>
        <a:xfrm>
          <a:off x="0" y="0"/>
          <a:ext cx="0" cy="0"/>
          <a:chOff x="0" y="0"/>
          <a:chExt cx="0" cy="0"/>
        </a:xfrm>
      </p:grpSpPr>
      <p:sp>
        <p:nvSpPr>
          <p:cNvPr id="5" name="Rectangle 4"/>
          <p:cNvSpPr/>
          <p:nvPr userDrawn="1"/>
        </p:nvSpPr>
        <p:spPr bwMode="gray">
          <a:xfrm>
            <a:off x="0" y="0"/>
            <a:ext cx="12192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707D8ADE-B862-4822-9551-92361C74F679}"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9" name="Text Placeholder 8"/>
          <p:cNvSpPr>
            <a:spLocks noGrp="1"/>
          </p:cNvSpPr>
          <p:nvPr>
            <p:ph type="body" sz="quarter" idx="14" hasCustomPrompt="1"/>
          </p:nvPr>
        </p:nvSpPr>
        <p:spPr bwMode="gray">
          <a:xfrm>
            <a:off x="838800" y="1494000"/>
            <a:ext cx="10561637" cy="384120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vl6pPr>
              <a:defRPr>
                <a:solidFill>
                  <a:srgbClr val="FF0000"/>
                </a:solidFill>
              </a:defRPr>
            </a:lvl6pPr>
            <a:lvl7pPr>
              <a:defRPr>
                <a:solidFill>
                  <a:srgbClr val="FF0000"/>
                </a:solidFill>
              </a:defRPr>
            </a:lvl7pPr>
          </a:lstStyle>
          <a:p>
            <a:pPr lvl="0"/>
            <a:r>
              <a:rPr lang="en-GB" dirty="0"/>
              <a:t>Click to edit text – see guidance slide on how to style this text. </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183675594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2 column content [blue]">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5F5E50B5-7C3E-46C7-9887-CB66938BC289}"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19" name="Text Placeholder 8"/>
          <p:cNvSpPr>
            <a:spLocks noGrp="1"/>
          </p:cNvSpPr>
          <p:nvPr>
            <p:ph type="body" sz="quarter" idx="15" hasCustomPrompt="1"/>
          </p:nvPr>
        </p:nvSpPr>
        <p:spPr bwMode="gray">
          <a:xfrm>
            <a:off x="838200" y="1494692"/>
            <a:ext cx="5259600" cy="3841200"/>
          </a:xfrm>
        </p:spPr>
        <p:txBody>
          <a:bodyPr rIns="27000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vl6pPr>
              <a:defRPr>
                <a:solidFill>
                  <a:srgbClr val="FF0000"/>
                </a:solidFill>
              </a:defRPr>
            </a:lvl6pPr>
            <a:lvl7pPr>
              <a:defRPr>
                <a:solidFill>
                  <a:srgbClr val="FF0000"/>
                </a:solidFill>
              </a:defRPr>
            </a:lvl7pPr>
          </a:lstStyle>
          <a:p>
            <a:pPr lvl="0"/>
            <a:r>
              <a:rPr lang="en-GB" dirty="0"/>
              <a:t>Click to edit text – see guidance slide on how to style this text. </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
        <p:nvSpPr>
          <p:cNvPr id="21" name="Text Placeholder 8"/>
          <p:cNvSpPr>
            <a:spLocks noGrp="1"/>
          </p:cNvSpPr>
          <p:nvPr>
            <p:ph type="body" sz="quarter" idx="16" hasCustomPrompt="1"/>
          </p:nvPr>
        </p:nvSpPr>
        <p:spPr bwMode="gray">
          <a:xfrm>
            <a:off x="6129126" y="1494692"/>
            <a:ext cx="5259600" cy="3841200"/>
          </a:xfrm>
        </p:spPr>
        <p:txBody>
          <a:bodyPr lIns="270000" rIns="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vl6pPr>
              <a:defRPr>
                <a:solidFill>
                  <a:srgbClr val="FF0000"/>
                </a:solidFill>
              </a:defRPr>
            </a:lvl6pPr>
            <a:lvl7pPr>
              <a:defRPr>
                <a:solidFill>
                  <a:srgbClr val="FF0000"/>
                </a:solidFill>
              </a:defRPr>
            </a:lvl7pPr>
          </a:lstStyle>
          <a:p>
            <a:pPr lvl="0"/>
            <a:r>
              <a:rPr lang="en-GB" dirty="0"/>
              <a:t>Click to edit text – see guidance slide on how to style this text. </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326555393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1 column content + picture (right) [blue]">
    <p:bg>
      <p:bgPr>
        <a:solidFill>
          <a:schemeClr val="bg1"/>
        </a:solidFill>
        <a:effectLst/>
      </p:bgPr>
    </p:bg>
    <p:spTree>
      <p:nvGrpSpPr>
        <p:cNvPr id="1" name=""/>
        <p:cNvGrpSpPr/>
        <p:nvPr/>
      </p:nvGrpSpPr>
      <p:grpSpPr>
        <a:xfrm>
          <a:off x="0" y="0"/>
          <a:ext cx="0" cy="0"/>
          <a:chOff x="0" y="0"/>
          <a:chExt cx="0" cy="0"/>
        </a:xfrm>
      </p:grpSpPr>
      <p:sp>
        <p:nvSpPr>
          <p:cNvPr id="19" name="Rectangle 18"/>
          <p:cNvSpPr/>
          <p:nvPr userDrawn="1"/>
        </p:nvSpPr>
        <p:spPr bwMode="gray">
          <a:xfrm>
            <a:off x="0" y="0"/>
            <a:ext cx="12192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94849CFB-3B38-4205-A254-39A356905E47}"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5257800" cy="457200"/>
          </a:xfrm>
        </p:spPr>
        <p:txBody>
          <a:bodyPr rIns="180000" anchor="b">
            <a:normAutofit/>
          </a:bodyPr>
          <a:lstStyle>
            <a:lvl1pPr>
              <a:defRPr sz="2400">
                <a:solidFill>
                  <a:schemeClr val="bg1"/>
                </a:solidFill>
              </a:defRPr>
            </a:lvl1pPr>
          </a:lstStyle>
          <a:p>
            <a:r>
              <a:rPr lang="en-US" dirty="0"/>
              <a:t>Click to edit title on one line only</a:t>
            </a:r>
            <a:endParaRPr lang="en-GB" dirty="0"/>
          </a:p>
        </p:txBody>
      </p:sp>
      <p:sp>
        <p:nvSpPr>
          <p:cNvPr id="14" name="Picture Placeholder 13"/>
          <p:cNvSpPr>
            <a:spLocks noGrp="1"/>
          </p:cNvSpPr>
          <p:nvPr>
            <p:ph type="pic" sz="quarter" idx="14" hasCustomPrompt="1"/>
          </p:nvPr>
        </p:nvSpPr>
        <p:spPr bwMode="gray">
          <a:xfrm>
            <a:off x="6094800" y="381600"/>
            <a:ext cx="5686825" cy="5346700"/>
          </a:xfrm>
          <a:custGeom>
            <a:avLst/>
            <a:gdLst>
              <a:gd name="connsiteX0" fmla="*/ 0 w 5686825"/>
              <a:gd name="connsiteY0" fmla="*/ 0 h 5346700"/>
              <a:gd name="connsiteX1" fmla="*/ 5686825 w 5686825"/>
              <a:gd name="connsiteY1" fmla="*/ 0 h 5346700"/>
              <a:gd name="connsiteX2" fmla="*/ 5686825 w 5686825"/>
              <a:gd name="connsiteY2" fmla="*/ 4930352 h 5346700"/>
              <a:gd name="connsiteX3" fmla="*/ 5270477 w 5686825"/>
              <a:gd name="connsiteY3" fmla="*/ 5346700 h 5346700"/>
              <a:gd name="connsiteX4" fmla="*/ 0 w 5686825"/>
              <a:gd name="connsiteY4" fmla="*/ 5346700 h 53467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686825" h="5346700">
                <a:moveTo>
                  <a:pt x="0" y="0"/>
                </a:moveTo>
                <a:lnTo>
                  <a:pt x="5686825" y="0"/>
                </a:lnTo>
                <a:lnTo>
                  <a:pt x="5686825" y="4930352"/>
                </a:lnTo>
                <a:cubicBezTo>
                  <a:pt x="5686825" y="5160295"/>
                  <a:pt x="5500420" y="5346700"/>
                  <a:pt x="5270477" y="5346700"/>
                </a:cubicBezTo>
                <a:lnTo>
                  <a:pt x="0" y="5346700"/>
                </a:lnTo>
                <a:close/>
              </a:path>
            </a:pathLst>
          </a:custGeom>
          <a:solidFill>
            <a:schemeClr val="bg1">
              <a:lumMod val="95000"/>
            </a:schemeClr>
          </a:solidFill>
        </p:spPr>
        <p:txBody>
          <a:bodyPr wrap="square" anchor="ctr">
            <a:noAutofit/>
          </a:bodyPr>
          <a:lstStyle>
            <a:lvl1pPr marL="0" indent="0" algn="ctr">
              <a:buNone/>
              <a:defRPr sz="1200" baseline="0"/>
            </a:lvl1pPr>
          </a:lstStyle>
          <a:p>
            <a:r>
              <a:rPr lang="en-GB" dirty="0"/>
              <a:t>Click icon to insert picture</a:t>
            </a:r>
          </a:p>
        </p:txBody>
      </p:sp>
      <p:sp>
        <p:nvSpPr>
          <p:cNvPr id="20" name="Text Placeholder 8"/>
          <p:cNvSpPr>
            <a:spLocks noGrp="1"/>
          </p:cNvSpPr>
          <p:nvPr>
            <p:ph type="body" sz="quarter" idx="17" hasCustomPrompt="1"/>
          </p:nvPr>
        </p:nvSpPr>
        <p:spPr bwMode="gray">
          <a:xfrm>
            <a:off x="838200" y="1494692"/>
            <a:ext cx="5259600" cy="3841200"/>
          </a:xfrm>
        </p:spPr>
        <p:txBody>
          <a:bodyPr rIns="27000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vl6pPr>
              <a:defRPr>
                <a:solidFill>
                  <a:srgbClr val="FF0000"/>
                </a:solidFill>
              </a:defRPr>
            </a:lvl6pPr>
            <a:lvl7pPr>
              <a:defRPr>
                <a:solidFill>
                  <a:srgbClr val="FF0000"/>
                </a:solidFill>
              </a:defRPr>
            </a:lvl7pPr>
          </a:lstStyle>
          <a:p>
            <a:pPr lvl="0"/>
            <a:r>
              <a:rPr lang="en-GB" dirty="0"/>
              <a:t>Click to edit text – see guidance slide on how to style this text. </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213074007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 column content + picture (left) [blue]">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7D95344A-C125-46FE-A037-1DA791BF5180}"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6096000" y="738554"/>
            <a:ext cx="5292726" cy="457200"/>
          </a:xfrm>
        </p:spPr>
        <p:txBody>
          <a:bodyPr lIns="270000" anchor="b">
            <a:normAutofit/>
          </a:bodyPr>
          <a:lstStyle>
            <a:lvl1pPr>
              <a:defRPr sz="2400">
                <a:solidFill>
                  <a:schemeClr val="bg1"/>
                </a:solidFill>
              </a:defRPr>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494692"/>
            <a:ext cx="5257800" cy="3842483"/>
          </a:xfrm>
        </p:spPr>
        <p:txBody>
          <a:bodyPr rIns="27000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1" name="Picture Placeholder 20"/>
          <p:cNvSpPr>
            <a:spLocks noGrp="1"/>
          </p:cNvSpPr>
          <p:nvPr>
            <p:ph type="pic" sz="quarter" idx="15" hasCustomPrompt="1"/>
          </p:nvPr>
        </p:nvSpPr>
        <p:spPr bwMode="gray">
          <a:xfrm>
            <a:off x="406800" y="381600"/>
            <a:ext cx="5689200" cy="5345400"/>
          </a:xfrm>
          <a:custGeom>
            <a:avLst/>
            <a:gdLst>
              <a:gd name="connsiteX0" fmla="*/ 416348 w 5689200"/>
              <a:gd name="connsiteY0" fmla="*/ 0 h 5345400"/>
              <a:gd name="connsiteX1" fmla="*/ 5689200 w 5689200"/>
              <a:gd name="connsiteY1" fmla="*/ 0 h 5345400"/>
              <a:gd name="connsiteX2" fmla="*/ 5689200 w 5689200"/>
              <a:gd name="connsiteY2" fmla="*/ 5345400 h 5345400"/>
              <a:gd name="connsiteX3" fmla="*/ 0 w 5689200"/>
              <a:gd name="connsiteY3" fmla="*/ 5345400 h 5345400"/>
              <a:gd name="connsiteX4" fmla="*/ 0 w 5689200"/>
              <a:gd name="connsiteY4" fmla="*/ 416348 h 5345400"/>
              <a:gd name="connsiteX5" fmla="*/ 416348 w 5689200"/>
              <a:gd name="connsiteY5" fmla="*/ 0 h 53454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89200" h="5345400">
                <a:moveTo>
                  <a:pt x="416348" y="0"/>
                </a:moveTo>
                <a:lnTo>
                  <a:pt x="5689200" y="0"/>
                </a:lnTo>
                <a:lnTo>
                  <a:pt x="5689200" y="5345400"/>
                </a:lnTo>
                <a:lnTo>
                  <a:pt x="0" y="5345400"/>
                </a:lnTo>
                <a:lnTo>
                  <a:pt x="0" y="416348"/>
                </a:lnTo>
                <a:cubicBezTo>
                  <a:pt x="0" y="186405"/>
                  <a:pt x="186405" y="0"/>
                  <a:pt x="416348" y="0"/>
                </a:cubicBezTo>
                <a:close/>
              </a:path>
            </a:pathLst>
          </a:custGeom>
          <a:solidFill>
            <a:schemeClr val="bg1">
              <a:lumMod val="95000"/>
            </a:schemeClr>
          </a:solidFill>
        </p:spPr>
        <p:txBody>
          <a:bodyPr wrap="square" anchor="ctr">
            <a:noAutofit/>
          </a:bodyPr>
          <a:lstStyle>
            <a:lvl1pPr algn="ctr">
              <a:defRPr sz="1200"/>
            </a:lvl1pPr>
          </a:lstStyle>
          <a:p>
            <a:r>
              <a:rPr lang="en-GB" dirty="0"/>
              <a:t>Click icon to insert picture</a:t>
            </a:r>
          </a:p>
          <a:p>
            <a:endParaRPr lang="en-GB" dirty="0"/>
          </a:p>
        </p:txBody>
      </p:sp>
      <p:sp>
        <p:nvSpPr>
          <p:cNvPr id="22" name="Text Placeholder 8"/>
          <p:cNvSpPr>
            <a:spLocks noGrp="1"/>
          </p:cNvSpPr>
          <p:nvPr>
            <p:ph type="body" sz="quarter" idx="17" hasCustomPrompt="1"/>
          </p:nvPr>
        </p:nvSpPr>
        <p:spPr bwMode="gray">
          <a:xfrm>
            <a:off x="6130926" y="1494692"/>
            <a:ext cx="5259600" cy="3841200"/>
          </a:xfrm>
        </p:spPr>
        <p:txBody>
          <a:bodyPr lIns="270000" rIns="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vl6pPr>
              <a:defRPr>
                <a:solidFill>
                  <a:srgbClr val="FF0000"/>
                </a:solidFill>
              </a:defRPr>
            </a:lvl6pPr>
            <a:lvl7pPr>
              <a:defRPr>
                <a:solidFill>
                  <a:srgbClr val="FF0000"/>
                </a:solidFill>
              </a:defRPr>
            </a:lvl7pPr>
          </a:lstStyle>
          <a:p>
            <a:pPr lvl="0"/>
            <a:r>
              <a:rPr lang="en-GB" dirty="0"/>
              <a:t>Click to edit text – see guidance slide on how to style this text. </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160673516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1 column content [blue header]">
    <p:bg>
      <p:bgPr>
        <a:solidFill>
          <a:schemeClr val="bg1"/>
        </a:solidFill>
        <a:effectLst/>
      </p:bgPr>
    </p:bg>
    <p:spTree>
      <p:nvGrpSpPr>
        <p:cNvPr id="1" name=""/>
        <p:cNvGrpSpPr/>
        <p:nvPr/>
      </p:nvGrpSpPr>
      <p:grpSpPr>
        <a:xfrm>
          <a:off x="0" y="0"/>
          <a:ext cx="0" cy="0"/>
          <a:chOff x="0" y="0"/>
          <a:chExt cx="0" cy="0"/>
        </a:xfrm>
      </p:grpSpPr>
      <p:sp>
        <p:nvSpPr>
          <p:cNvPr id="5" name="Rectangle 4"/>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4" name="Rectangle 13"/>
          <p:cNvSpPr/>
          <p:nvPr userDrawn="1"/>
        </p:nvSpPr>
        <p:spPr bwMode="gray">
          <a:xfrm>
            <a:off x="0" y="0"/>
            <a:ext cx="12192000" cy="1484313"/>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D30BDB41-2D13-41DE-BCDD-04E9A7E39428}"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934308"/>
            <a:ext cx="10550526" cy="3402867"/>
          </a:xfrm>
        </p:spPr>
        <p:txBody>
          <a:bodyPr rIns="270000"/>
          <a:lstStyle>
            <a:lvl1pPr>
              <a:defRPr baseline="0"/>
            </a:lvl1pPr>
            <a:lvl5pPr>
              <a:defRPr/>
            </a:lvl5pPr>
            <a:lvl6pPr>
              <a:defRPr/>
            </a:lvl6pPr>
            <a:lvl7pPr>
              <a:defRPr/>
            </a:lvl7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401955690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2 column content [blue header]">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9" name="Rectangle 18"/>
          <p:cNvSpPr/>
          <p:nvPr userDrawn="1"/>
        </p:nvSpPr>
        <p:spPr bwMode="gray">
          <a:xfrm>
            <a:off x="0" y="0"/>
            <a:ext cx="12192000" cy="1484313"/>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2D03D0DF-A2C0-44E1-A6DA-5539DABE7C56}"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934308"/>
            <a:ext cx="5257800" cy="3402867"/>
          </a:xfrm>
        </p:spPr>
        <p:txBody>
          <a:bodyPr rIns="27000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0" name="Content Placeholder 7"/>
          <p:cNvSpPr>
            <a:spLocks noGrp="1"/>
          </p:cNvSpPr>
          <p:nvPr>
            <p:ph sz="quarter" idx="14" hasCustomPrompt="1"/>
          </p:nvPr>
        </p:nvSpPr>
        <p:spPr bwMode="gray">
          <a:xfrm>
            <a:off x="6130926" y="1934308"/>
            <a:ext cx="5257800" cy="3402867"/>
          </a:xfrm>
        </p:spPr>
        <p:txBody>
          <a:bodyPr lIns="270000" rIns="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9193825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Contacts [blue]">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9" name="Rectangle 18"/>
          <p:cNvSpPr/>
          <p:nvPr userDrawn="1"/>
        </p:nvSpPr>
        <p:spPr bwMode="gray">
          <a:xfrm>
            <a:off x="0" y="0"/>
            <a:ext cx="12192000" cy="1484313"/>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3" name="Footer Placeholder 2"/>
          <p:cNvSpPr>
            <a:spLocks noGrp="1"/>
          </p:cNvSpPr>
          <p:nvPr>
            <p:ph type="ftr" sz="quarter" idx="11"/>
          </p:nvPr>
        </p:nvSpPr>
        <p:spPr bwMode="gray"/>
        <p:txBody>
          <a:bodyPr/>
          <a:lstStyle/>
          <a:p>
            <a:r>
              <a:rPr lang="en-GB"/>
              <a:t>Copyright Irwin Mitchell</a:t>
            </a:r>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9" name="Picture Placeholder 8"/>
          <p:cNvSpPr>
            <a:spLocks noGrp="1"/>
          </p:cNvSpPr>
          <p:nvPr>
            <p:ph type="pic" sz="quarter" idx="13" hasCustomPrompt="1"/>
          </p:nvPr>
        </p:nvSpPr>
        <p:spPr bwMode="gray">
          <a:xfrm>
            <a:off x="848334" y="2204324"/>
            <a:ext cx="1120775" cy="1222537"/>
          </a:xfrm>
        </p:spPr>
        <p:txBody>
          <a:bodyPr anchor="ctr">
            <a:normAutofit/>
          </a:bodyPr>
          <a:lstStyle>
            <a:lvl1pPr algn="ctr">
              <a:defRPr sz="900"/>
            </a:lvl1pPr>
          </a:lstStyle>
          <a:p>
            <a:r>
              <a:rPr lang="en-GB" dirty="0"/>
              <a:t>Click icon to insert picture</a:t>
            </a:r>
          </a:p>
        </p:txBody>
      </p:sp>
      <p:sp>
        <p:nvSpPr>
          <p:cNvPr id="11" name="Text Placeholder 10"/>
          <p:cNvSpPr>
            <a:spLocks noGrp="1"/>
          </p:cNvSpPr>
          <p:nvPr>
            <p:ph type="body" sz="quarter" idx="14" hasCustomPrompt="1"/>
          </p:nvPr>
        </p:nvSpPr>
        <p:spPr bwMode="gray">
          <a:xfrm>
            <a:off x="2232633" y="2161594"/>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21" name="Text Placeholder 10"/>
          <p:cNvSpPr>
            <a:spLocks noGrp="1"/>
          </p:cNvSpPr>
          <p:nvPr>
            <p:ph type="body" sz="quarter" idx="15" hasCustomPrompt="1"/>
          </p:nvPr>
        </p:nvSpPr>
        <p:spPr bwMode="gray">
          <a:xfrm>
            <a:off x="2232633" y="2418769"/>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22" name="Text Placeholder 10"/>
          <p:cNvSpPr>
            <a:spLocks noGrp="1"/>
          </p:cNvSpPr>
          <p:nvPr>
            <p:ph type="body" sz="quarter" idx="16" hasCustomPrompt="1"/>
          </p:nvPr>
        </p:nvSpPr>
        <p:spPr bwMode="gray">
          <a:xfrm>
            <a:off x="2425828" y="2815593"/>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23" name="Text Placeholder 10"/>
          <p:cNvSpPr>
            <a:spLocks noGrp="1"/>
          </p:cNvSpPr>
          <p:nvPr>
            <p:ph type="body" sz="quarter" idx="17" hasCustomPrompt="1"/>
          </p:nvPr>
        </p:nvSpPr>
        <p:spPr bwMode="gray">
          <a:xfrm>
            <a:off x="2425828" y="3032087"/>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24" name="Text Placeholder 10"/>
          <p:cNvSpPr>
            <a:spLocks noGrp="1"/>
          </p:cNvSpPr>
          <p:nvPr>
            <p:ph type="body" sz="quarter" idx="18" hasCustomPrompt="1"/>
          </p:nvPr>
        </p:nvSpPr>
        <p:spPr bwMode="gray">
          <a:xfrm>
            <a:off x="2425828" y="3248580"/>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43" name="Picture Placeholder 8"/>
          <p:cNvSpPr>
            <a:spLocks noGrp="1"/>
          </p:cNvSpPr>
          <p:nvPr>
            <p:ph type="pic" sz="quarter" idx="37" hasCustomPrompt="1"/>
          </p:nvPr>
        </p:nvSpPr>
        <p:spPr bwMode="gray">
          <a:xfrm>
            <a:off x="2238894" y="2839013"/>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44" name="Picture Placeholder 8"/>
          <p:cNvSpPr>
            <a:spLocks noGrp="1"/>
          </p:cNvSpPr>
          <p:nvPr>
            <p:ph type="pic" sz="quarter" idx="38" hasCustomPrompt="1"/>
          </p:nvPr>
        </p:nvSpPr>
        <p:spPr bwMode="gray">
          <a:xfrm>
            <a:off x="2258706" y="3043872"/>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45" name="Picture Placeholder 8"/>
          <p:cNvSpPr>
            <a:spLocks noGrp="1"/>
          </p:cNvSpPr>
          <p:nvPr>
            <p:ph type="pic" sz="quarter" idx="39" hasCustomPrompt="1"/>
          </p:nvPr>
        </p:nvSpPr>
        <p:spPr bwMode="gray">
          <a:xfrm>
            <a:off x="2239232" y="3286491"/>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82" name="Picture Placeholder 8"/>
          <p:cNvSpPr>
            <a:spLocks noGrp="1"/>
          </p:cNvSpPr>
          <p:nvPr>
            <p:ph type="pic" sz="quarter" idx="67" hasCustomPrompt="1"/>
          </p:nvPr>
        </p:nvSpPr>
        <p:spPr bwMode="gray">
          <a:xfrm>
            <a:off x="850150" y="3811205"/>
            <a:ext cx="1120775" cy="1222537"/>
          </a:xfrm>
        </p:spPr>
        <p:txBody>
          <a:bodyPr anchor="ctr">
            <a:normAutofit/>
          </a:bodyPr>
          <a:lstStyle>
            <a:lvl1pPr algn="ctr">
              <a:defRPr sz="900"/>
            </a:lvl1pPr>
          </a:lstStyle>
          <a:p>
            <a:r>
              <a:rPr lang="en-GB" dirty="0"/>
              <a:t>Click icon to insert picture</a:t>
            </a:r>
          </a:p>
        </p:txBody>
      </p:sp>
      <p:sp>
        <p:nvSpPr>
          <p:cNvPr id="83" name="Text Placeholder 10"/>
          <p:cNvSpPr>
            <a:spLocks noGrp="1"/>
          </p:cNvSpPr>
          <p:nvPr>
            <p:ph type="body" sz="quarter" idx="68" hasCustomPrompt="1"/>
          </p:nvPr>
        </p:nvSpPr>
        <p:spPr bwMode="gray">
          <a:xfrm>
            <a:off x="2234449" y="3768475"/>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84" name="Text Placeholder 10"/>
          <p:cNvSpPr>
            <a:spLocks noGrp="1"/>
          </p:cNvSpPr>
          <p:nvPr>
            <p:ph type="body" sz="quarter" idx="69" hasCustomPrompt="1"/>
          </p:nvPr>
        </p:nvSpPr>
        <p:spPr bwMode="gray">
          <a:xfrm>
            <a:off x="2234449" y="4025650"/>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85" name="Text Placeholder 10"/>
          <p:cNvSpPr>
            <a:spLocks noGrp="1"/>
          </p:cNvSpPr>
          <p:nvPr>
            <p:ph type="body" sz="quarter" idx="70" hasCustomPrompt="1"/>
          </p:nvPr>
        </p:nvSpPr>
        <p:spPr bwMode="gray">
          <a:xfrm>
            <a:off x="2427644" y="4422474"/>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86" name="Text Placeholder 10"/>
          <p:cNvSpPr>
            <a:spLocks noGrp="1"/>
          </p:cNvSpPr>
          <p:nvPr>
            <p:ph type="body" sz="quarter" idx="71" hasCustomPrompt="1"/>
          </p:nvPr>
        </p:nvSpPr>
        <p:spPr bwMode="gray">
          <a:xfrm>
            <a:off x="2427644" y="4638968"/>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87" name="Text Placeholder 10"/>
          <p:cNvSpPr>
            <a:spLocks noGrp="1"/>
          </p:cNvSpPr>
          <p:nvPr>
            <p:ph type="body" sz="quarter" idx="72" hasCustomPrompt="1"/>
          </p:nvPr>
        </p:nvSpPr>
        <p:spPr bwMode="gray">
          <a:xfrm>
            <a:off x="2427644" y="4855461"/>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88" name="Picture Placeholder 8"/>
          <p:cNvSpPr>
            <a:spLocks noGrp="1"/>
          </p:cNvSpPr>
          <p:nvPr>
            <p:ph type="pic" sz="quarter" idx="73" hasCustomPrompt="1"/>
          </p:nvPr>
        </p:nvSpPr>
        <p:spPr bwMode="gray">
          <a:xfrm>
            <a:off x="2240710" y="4445894"/>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89" name="Picture Placeholder 8"/>
          <p:cNvSpPr>
            <a:spLocks noGrp="1"/>
          </p:cNvSpPr>
          <p:nvPr>
            <p:ph type="pic" sz="quarter" idx="74" hasCustomPrompt="1"/>
          </p:nvPr>
        </p:nvSpPr>
        <p:spPr bwMode="gray">
          <a:xfrm>
            <a:off x="2260522" y="4650753"/>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90" name="Picture Placeholder 8"/>
          <p:cNvSpPr>
            <a:spLocks noGrp="1"/>
          </p:cNvSpPr>
          <p:nvPr>
            <p:ph type="pic" sz="quarter" idx="75" hasCustomPrompt="1"/>
          </p:nvPr>
        </p:nvSpPr>
        <p:spPr bwMode="gray">
          <a:xfrm>
            <a:off x="2241048" y="4893372"/>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91" name="Picture Placeholder 8"/>
          <p:cNvSpPr>
            <a:spLocks noGrp="1"/>
          </p:cNvSpPr>
          <p:nvPr>
            <p:ph type="pic" sz="quarter" idx="76" hasCustomPrompt="1"/>
          </p:nvPr>
        </p:nvSpPr>
        <p:spPr bwMode="gray">
          <a:xfrm>
            <a:off x="6096000" y="2195653"/>
            <a:ext cx="1120775" cy="1222537"/>
          </a:xfrm>
        </p:spPr>
        <p:txBody>
          <a:bodyPr anchor="ctr">
            <a:normAutofit/>
          </a:bodyPr>
          <a:lstStyle>
            <a:lvl1pPr algn="ctr">
              <a:defRPr sz="900"/>
            </a:lvl1pPr>
          </a:lstStyle>
          <a:p>
            <a:r>
              <a:rPr lang="en-GB" dirty="0"/>
              <a:t>Click icon to insert picture</a:t>
            </a:r>
          </a:p>
        </p:txBody>
      </p:sp>
      <p:sp>
        <p:nvSpPr>
          <p:cNvPr id="92" name="Text Placeholder 10"/>
          <p:cNvSpPr>
            <a:spLocks noGrp="1"/>
          </p:cNvSpPr>
          <p:nvPr>
            <p:ph type="body" sz="quarter" idx="77" hasCustomPrompt="1"/>
          </p:nvPr>
        </p:nvSpPr>
        <p:spPr bwMode="gray">
          <a:xfrm>
            <a:off x="7480299" y="2152923"/>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93" name="Text Placeholder 10"/>
          <p:cNvSpPr>
            <a:spLocks noGrp="1"/>
          </p:cNvSpPr>
          <p:nvPr>
            <p:ph type="body" sz="quarter" idx="78" hasCustomPrompt="1"/>
          </p:nvPr>
        </p:nvSpPr>
        <p:spPr bwMode="gray">
          <a:xfrm>
            <a:off x="7480299" y="2410098"/>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94" name="Text Placeholder 10"/>
          <p:cNvSpPr>
            <a:spLocks noGrp="1"/>
          </p:cNvSpPr>
          <p:nvPr>
            <p:ph type="body" sz="quarter" idx="79" hasCustomPrompt="1"/>
          </p:nvPr>
        </p:nvSpPr>
        <p:spPr bwMode="gray">
          <a:xfrm>
            <a:off x="7673494" y="2806922"/>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95" name="Text Placeholder 10"/>
          <p:cNvSpPr>
            <a:spLocks noGrp="1"/>
          </p:cNvSpPr>
          <p:nvPr>
            <p:ph type="body" sz="quarter" idx="80" hasCustomPrompt="1"/>
          </p:nvPr>
        </p:nvSpPr>
        <p:spPr bwMode="gray">
          <a:xfrm>
            <a:off x="7673494" y="3023416"/>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96" name="Text Placeholder 10"/>
          <p:cNvSpPr>
            <a:spLocks noGrp="1"/>
          </p:cNvSpPr>
          <p:nvPr>
            <p:ph type="body" sz="quarter" idx="81" hasCustomPrompt="1"/>
          </p:nvPr>
        </p:nvSpPr>
        <p:spPr bwMode="gray">
          <a:xfrm>
            <a:off x="7673494" y="3239909"/>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97" name="Picture Placeholder 8"/>
          <p:cNvSpPr>
            <a:spLocks noGrp="1"/>
          </p:cNvSpPr>
          <p:nvPr>
            <p:ph type="pic" sz="quarter" idx="82" hasCustomPrompt="1"/>
          </p:nvPr>
        </p:nvSpPr>
        <p:spPr bwMode="gray">
          <a:xfrm>
            <a:off x="7486560" y="2830342"/>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98" name="Picture Placeholder 8"/>
          <p:cNvSpPr>
            <a:spLocks noGrp="1"/>
          </p:cNvSpPr>
          <p:nvPr>
            <p:ph type="pic" sz="quarter" idx="83" hasCustomPrompt="1"/>
          </p:nvPr>
        </p:nvSpPr>
        <p:spPr bwMode="gray">
          <a:xfrm>
            <a:off x="7506372" y="3035201"/>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99" name="Picture Placeholder 8"/>
          <p:cNvSpPr>
            <a:spLocks noGrp="1"/>
          </p:cNvSpPr>
          <p:nvPr>
            <p:ph type="pic" sz="quarter" idx="84" hasCustomPrompt="1"/>
          </p:nvPr>
        </p:nvSpPr>
        <p:spPr bwMode="gray">
          <a:xfrm>
            <a:off x="7486898" y="3277820"/>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100" name="Picture Placeholder 8"/>
          <p:cNvSpPr>
            <a:spLocks noGrp="1"/>
          </p:cNvSpPr>
          <p:nvPr>
            <p:ph type="pic" sz="quarter" idx="85" hasCustomPrompt="1"/>
          </p:nvPr>
        </p:nvSpPr>
        <p:spPr bwMode="gray">
          <a:xfrm>
            <a:off x="6097816" y="3802534"/>
            <a:ext cx="1120775" cy="1222537"/>
          </a:xfrm>
        </p:spPr>
        <p:txBody>
          <a:bodyPr anchor="ctr">
            <a:normAutofit/>
          </a:bodyPr>
          <a:lstStyle>
            <a:lvl1pPr algn="ctr">
              <a:defRPr sz="900"/>
            </a:lvl1pPr>
          </a:lstStyle>
          <a:p>
            <a:r>
              <a:rPr lang="en-GB" dirty="0"/>
              <a:t>Click icon to insert picture</a:t>
            </a:r>
          </a:p>
        </p:txBody>
      </p:sp>
      <p:sp>
        <p:nvSpPr>
          <p:cNvPr id="101" name="Text Placeholder 10"/>
          <p:cNvSpPr>
            <a:spLocks noGrp="1"/>
          </p:cNvSpPr>
          <p:nvPr>
            <p:ph type="body" sz="quarter" idx="86" hasCustomPrompt="1"/>
          </p:nvPr>
        </p:nvSpPr>
        <p:spPr bwMode="gray">
          <a:xfrm>
            <a:off x="7482115" y="3759804"/>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102" name="Text Placeholder 10"/>
          <p:cNvSpPr>
            <a:spLocks noGrp="1"/>
          </p:cNvSpPr>
          <p:nvPr>
            <p:ph type="body" sz="quarter" idx="87" hasCustomPrompt="1"/>
          </p:nvPr>
        </p:nvSpPr>
        <p:spPr bwMode="gray">
          <a:xfrm>
            <a:off x="7482115" y="4016979"/>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103" name="Text Placeholder 10"/>
          <p:cNvSpPr>
            <a:spLocks noGrp="1"/>
          </p:cNvSpPr>
          <p:nvPr>
            <p:ph type="body" sz="quarter" idx="88" hasCustomPrompt="1"/>
          </p:nvPr>
        </p:nvSpPr>
        <p:spPr bwMode="gray">
          <a:xfrm>
            <a:off x="7675310" y="4413803"/>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104" name="Text Placeholder 10"/>
          <p:cNvSpPr>
            <a:spLocks noGrp="1"/>
          </p:cNvSpPr>
          <p:nvPr>
            <p:ph type="body" sz="quarter" idx="89" hasCustomPrompt="1"/>
          </p:nvPr>
        </p:nvSpPr>
        <p:spPr bwMode="gray">
          <a:xfrm>
            <a:off x="7675310" y="4630297"/>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105" name="Text Placeholder 10"/>
          <p:cNvSpPr>
            <a:spLocks noGrp="1"/>
          </p:cNvSpPr>
          <p:nvPr>
            <p:ph type="body" sz="quarter" idx="90" hasCustomPrompt="1"/>
          </p:nvPr>
        </p:nvSpPr>
        <p:spPr bwMode="gray">
          <a:xfrm>
            <a:off x="7675310" y="4846790"/>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106" name="Picture Placeholder 8"/>
          <p:cNvSpPr>
            <a:spLocks noGrp="1"/>
          </p:cNvSpPr>
          <p:nvPr>
            <p:ph type="pic" sz="quarter" idx="91" hasCustomPrompt="1"/>
          </p:nvPr>
        </p:nvSpPr>
        <p:spPr bwMode="gray">
          <a:xfrm>
            <a:off x="7488376" y="4437223"/>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107" name="Picture Placeholder 8"/>
          <p:cNvSpPr>
            <a:spLocks noGrp="1"/>
          </p:cNvSpPr>
          <p:nvPr>
            <p:ph type="pic" sz="quarter" idx="92" hasCustomPrompt="1"/>
          </p:nvPr>
        </p:nvSpPr>
        <p:spPr bwMode="gray">
          <a:xfrm>
            <a:off x="7508188" y="4642082"/>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108" name="Picture Placeholder 8"/>
          <p:cNvSpPr>
            <a:spLocks noGrp="1"/>
          </p:cNvSpPr>
          <p:nvPr>
            <p:ph type="pic" sz="quarter" idx="93" hasCustomPrompt="1"/>
          </p:nvPr>
        </p:nvSpPr>
        <p:spPr bwMode="gray">
          <a:xfrm>
            <a:off x="7488714" y="4884701"/>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2" name="Date Placeholder 1"/>
          <p:cNvSpPr>
            <a:spLocks noGrp="1"/>
          </p:cNvSpPr>
          <p:nvPr>
            <p:ph type="dt" sz="half" idx="94"/>
          </p:nvPr>
        </p:nvSpPr>
        <p:spPr bwMode="gray"/>
        <p:txBody>
          <a:bodyPr/>
          <a:lstStyle/>
          <a:p>
            <a:fld id="{7B6CD9B1-8172-4F18-97D0-6DEDF65CFEDA}" type="datetime2">
              <a:rPr lang="en-GB" smtClean="0"/>
              <a:t>Wednesday, 07 June 2023</a:t>
            </a:fld>
            <a:endParaRPr lang="en-GB" dirty="0"/>
          </a:p>
        </p:txBody>
      </p:sp>
      <p:sp>
        <p:nvSpPr>
          <p:cNvPr id="4" name="Slide Number Placeholder 3"/>
          <p:cNvSpPr>
            <a:spLocks noGrp="1"/>
          </p:cNvSpPr>
          <p:nvPr>
            <p:ph type="sldNum" sz="quarter" idx="95"/>
          </p:nvPr>
        </p:nvSpPr>
        <p:spPr bwMode="gray"/>
        <p:txBody>
          <a:bodyPr/>
          <a:lstStyle/>
          <a:p>
            <a:fld id="{D48EB5D9-9130-47EB-9754-70323FAF0479}" type="slidenum">
              <a:rPr lang="en-GB" smtClean="0"/>
              <a:pPr/>
              <a:t>‹#›</a:t>
            </a:fld>
            <a:endParaRPr lang="en-GB" dirty="0"/>
          </a:p>
        </p:txBody>
      </p:sp>
    </p:spTree>
    <p:extLst>
      <p:ext uri="{BB962C8B-B14F-4D97-AF65-F5344CB8AC3E}">
        <p14:creationId xmlns:p14="http://schemas.microsoft.com/office/powerpoint/2010/main" val="164910126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Title only (berry)">
    <p:bg>
      <p:bgPr>
        <a:solidFill>
          <a:schemeClr val="tx2"/>
        </a:solidFill>
        <a:effectLst/>
      </p:bgPr>
    </p:bg>
    <p:spTree>
      <p:nvGrpSpPr>
        <p:cNvPr id="1" name=""/>
        <p:cNvGrpSpPr/>
        <p:nvPr/>
      </p:nvGrpSpPr>
      <p:grpSpPr>
        <a:xfrm>
          <a:off x="0" y="0"/>
          <a:ext cx="0" cy="0"/>
          <a:chOff x="0" y="0"/>
          <a:chExt cx="0" cy="0"/>
        </a:xfrm>
      </p:grpSpPr>
      <p:sp>
        <p:nvSpPr>
          <p:cNvPr id="19" name="Rectangle 18"/>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30" name="Rectangle 29"/>
          <p:cNvSpPr/>
          <p:nvPr userDrawn="1"/>
        </p:nvSpPr>
        <p:spPr bwMode="gray">
          <a:xfrm>
            <a:off x="0" y="0"/>
            <a:ext cx="12192000" cy="1484313"/>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94A2AB53-4CC2-48D0-AA0C-E06A5E6214CF}"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9" name="Title 8"/>
          <p:cNvSpPr>
            <a:spLocks noGrp="1"/>
          </p:cNvSpPr>
          <p:nvPr>
            <p:ph type="title" hasCustomPrompt="1"/>
          </p:nvPr>
        </p:nvSpPr>
        <p:spPr bwMode="gray">
          <a:xfrm>
            <a:off x="838199" y="738000"/>
            <a:ext cx="10551600" cy="457200"/>
          </a:xfrm>
        </p:spPr>
        <p:txBody>
          <a:bodyPr wrap="none" anchor="b">
            <a:normAutofit/>
          </a:bodyPr>
          <a:lstStyle>
            <a:lvl1pPr>
              <a:defRPr sz="2400" b="1">
                <a:solidFill>
                  <a:schemeClr val="bg1"/>
                </a:solidFill>
              </a:defRPr>
            </a:lvl1pPr>
          </a:lstStyle>
          <a:p>
            <a:r>
              <a:rPr lang="en-US" dirty="0"/>
              <a:t>Click to edit title</a:t>
            </a:r>
            <a:endParaRPr lang="en-GB" dirty="0"/>
          </a:p>
        </p:txBody>
      </p:sp>
    </p:spTree>
    <p:extLst>
      <p:ext uri="{BB962C8B-B14F-4D97-AF65-F5344CB8AC3E}">
        <p14:creationId xmlns:p14="http://schemas.microsoft.com/office/powerpoint/2010/main" val="166548759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 column content + picture (right) [berry]">
    <p:bg>
      <p:bgPr>
        <a:solidFill>
          <a:schemeClr val="bg1"/>
        </a:solidFill>
        <a:effectLst/>
      </p:bgPr>
    </p:bg>
    <p:spTree>
      <p:nvGrpSpPr>
        <p:cNvPr id="1" name=""/>
        <p:cNvGrpSpPr/>
        <p:nvPr/>
      </p:nvGrpSpPr>
      <p:grpSpPr>
        <a:xfrm>
          <a:off x="0" y="0"/>
          <a:ext cx="0" cy="0"/>
          <a:chOff x="0" y="0"/>
          <a:chExt cx="0" cy="0"/>
        </a:xfrm>
      </p:grpSpPr>
      <p:sp>
        <p:nvSpPr>
          <p:cNvPr id="19" name="Rectangle 18"/>
          <p:cNvSpPr/>
          <p:nvPr userDrawn="1"/>
        </p:nvSpPr>
        <p:spPr bwMode="gray">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94849CFB-3B38-4205-A254-39A356905E47}"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5257800" cy="457200"/>
          </a:xfrm>
        </p:spPr>
        <p:txBody>
          <a:bodyPr rIns="180000" anchor="b">
            <a:normAutofit/>
          </a:bodyPr>
          <a:lstStyle>
            <a:lvl1pPr>
              <a:defRPr sz="2400">
                <a:solidFill>
                  <a:schemeClr val="bg1"/>
                </a:solidFill>
              </a:defRPr>
            </a:lvl1pPr>
          </a:lstStyle>
          <a:p>
            <a:r>
              <a:rPr lang="en-US" dirty="0"/>
              <a:t>Click to edit title on one line only</a:t>
            </a:r>
            <a:endParaRPr lang="en-GB" dirty="0"/>
          </a:p>
        </p:txBody>
      </p:sp>
      <p:sp>
        <p:nvSpPr>
          <p:cNvPr id="14" name="Picture Placeholder 13"/>
          <p:cNvSpPr>
            <a:spLocks noGrp="1"/>
          </p:cNvSpPr>
          <p:nvPr>
            <p:ph type="pic" sz="quarter" idx="14" hasCustomPrompt="1"/>
          </p:nvPr>
        </p:nvSpPr>
        <p:spPr bwMode="gray">
          <a:xfrm>
            <a:off x="6094800" y="381600"/>
            <a:ext cx="5686825" cy="5346700"/>
          </a:xfrm>
          <a:custGeom>
            <a:avLst/>
            <a:gdLst>
              <a:gd name="connsiteX0" fmla="*/ 0 w 5686825"/>
              <a:gd name="connsiteY0" fmla="*/ 0 h 5346700"/>
              <a:gd name="connsiteX1" fmla="*/ 5686825 w 5686825"/>
              <a:gd name="connsiteY1" fmla="*/ 0 h 5346700"/>
              <a:gd name="connsiteX2" fmla="*/ 5686825 w 5686825"/>
              <a:gd name="connsiteY2" fmla="*/ 4930352 h 5346700"/>
              <a:gd name="connsiteX3" fmla="*/ 5270477 w 5686825"/>
              <a:gd name="connsiteY3" fmla="*/ 5346700 h 5346700"/>
              <a:gd name="connsiteX4" fmla="*/ 0 w 5686825"/>
              <a:gd name="connsiteY4" fmla="*/ 5346700 h 53467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686825" h="5346700">
                <a:moveTo>
                  <a:pt x="0" y="0"/>
                </a:moveTo>
                <a:lnTo>
                  <a:pt x="5686825" y="0"/>
                </a:lnTo>
                <a:lnTo>
                  <a:pt x="5686825" y="4930352"/>
                </a:lnTo>
                <a:cubicBezTo>
                  <a:pt x="5686825" y="5160295"/>
                  <a:pt x="5500420" y="5346700"/>
                  <a:pt x="5270477" y="5346700"/>
                </a:cubicBezTo>
                <a:lnTo>
                  <a:pt x="0" y="5346700"/>
                </a:lnTo>
                <a:close/>
              </a:path>
            </a:pathLst>
          </a:custGeom>
          <a:solidFill>
            <a:schemeClr val="bg1">
              <a:lumMod val="95000"/>
            </a:schemeClr>
          </a:solidFill>
        </p:spPr>
        <p:txBody>
          <a:bodyPr wrap="square" anchor="ctr">
            <a:noAutofit/>
          </a:bodyPr>
          <a:lstStyle>
            <a:lvl1pPr marL="0" indent="0" algn="ctr">
              <a:buNone/>
              <a:defRPr sz="1200" baseline="0"/>
            </a:lvl1pPr>
          </a:lstStyle>
          <a:p>
            <a:r>
              <a:rPr lang="en-GB" dirty="0"/>
              <a:t>Click icon to insert picture</a:t>
            </a:r>
          </a:p>
        </p:txBody>
      </p:sp>
      <p:sp>
        <p:nvSpPr>
          <p:cNvPr id="20" name="Text Placeholder 8"/>
          <p:cNvSpPr>
            <a:spLocks noGrp="1"/>
          </p:cNvSpPr>
          <p:nvPr>
            <p:ph type="body" sz="quarter" idx="17" hasCustomPrompt="1"/>
          </p:nvPr>
        </p:nvSpPr>
        <p:spPr bwMode="gray">
          <a:xfrm>
            <a:off x="838200" y="1494692"/>
            <a:ext cx="5259600" cy="3841200"/>
          </a:xfrm>
        </p:spPr>
        <p:txBody>
          <a:bodyPr rIns="27000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vl6pPr>
              <a:defRPr>
                <a:solidFill>
                  <a:srgbClr val="FF0000"/>
                </a:solidFill>
              </a:defRPr>
            </a:lvl6pPr>
            <a:lvl7pPr>
              <a:defRPr>
                <a:solidFill>
                  <a:srgbClr val="FF0000"/>
                </a:solidFill>
              </a:defRPr>
            </a:lvl7pPr>
          </a:lstStyle>
          <a:p>
            <a:pPr lvl="0"/>
            <a:r>
              <a:rPr lang="en-GB" dirty="0"/>
              <a:t>Click to edit text – see guidance slide on how to style this text. </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307252205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1 column content + picture (left) [berry]">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7D95344A-C125-46FE-A037-1DA791BF5180}"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6096000" y="738554"/>
            <a:ext cx="5292726" cy="457200"/>
          </a:xfrm>
        </p:spPr>
        <p:txBody>
          <a:bodyPr lIns="270000" anchor="b">
            <a:normAutofit/>
          </a:bodyPr>
          <a:lstStyle>
            <a:lvl1pPr>
              <a:defRPr sz="2400">
                <a:solidFill>
                  <a:schemeClr val="bg1"/>
                </a:solidFill>
              </a:defRPr>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494692"/>
            <a:ext cx="5257800" cy="3842483"/>
          </a:xfrm>
        </p:spPr>
        <p:txBody>
          <a:bodyPr rIns="27000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1" name="Picture Placeholder 20"/>
          <p:cNvSpPr>
            <a:spLocks noGrp="1"/>
          </p:cNvSpPr>
          <p:nvPr>
            <p:ph type="pic" sz="quarter" idx="15" hasCustomPrompt="1"/>
          </p:nvPr>
        </p:nvSpPr>
        <p:spPr bwMode="gray">
          <a:xfrm>
            <a:off x="406800" y="381600"/>
            <a:ext cx="5689200" cy="5345400"/>
          </a:xfrm>
          <a:custGeom>
            <a:avLst/>
            <a:gdLst>
              <a:gd name="connsiteX0" fmla="*/ 416348 w 5689200"/>
              <a:gd name="connsiteY0" fmla="*/ 0 h 5345400"/>
              <a:gd name="connsiteX1" fmla="*/ 5689200 w 5689200"/>
              <a:gd name="connsiteY1" fmla="*/ 0 h 5345400"/>
              <a:gd name="connsiteX2" fmla="*/ 5689200 w 5689200"/>
              <a:gd name="connsiteY2" fmla="*/ 5345400 h 5345400"/>
              <a:gd name="connsiteX3" fmla="*/ 0 w 5689200"/>
              <a:gd name="connsiteY3" fmla="*/ 5345400 h 5345400"/>
              <a:gd name="connsiteX4" fmla="*/ 0 w 5689200"/>
              <a:gd name="connsiteY4" fmla="*/ 416348 h 5345400"/>
              <a:gd name="connsiteX5" fmla="*/ 416348 w 5689200"/>
              <a:gd name="connsiteY5" fmla="*/ 0 h 53454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89200" h="5345400">
                <a:moveTo>
                  <a:pt x="416348" y="0"/>
                </a:moveTo>
                <a:lnTo>
                  <a:pt x="5689200" y="0"/>
                </a:lnTo>
                <a:lnTo>
                  <a:pt x="5689200" y="5345400"/>
                </a:lnTo>
                <a:lnTo>
                  <a:pt x="0" y="5345400"/>
                </a:lnTo>
                <a:lnTo>
                  <a:pt x="0" y="416348"/>
                </a:lnTo>
                <a:cubicBezTo>
                  <a:pt x="0" y="186405"/>
                  <a:pt x="186405" y="0"/>
                  <a:pt x="416348" y="0"/>
                </a:cubicBezTo>
                <a:close/>
              </a:path>
            </a:pathLst>
          </a:custGeom>
          <a:solidFill>
            <a:schemeClr val="bg1">
              <a:lumMod val="95000"/>
            </a:schemeClr>
          </a:solidFill>
        </p:spPr>
        <p:txBody>
          <a:bodyPr wrap="square" anchor="ctr">
            <a:noAutofit/>
          </a:bodyPr>
          <a:lstStyle>
            <a:lvl1pPr algn="ctr">
              <a:defRPr sz="1200"/>
            </a:lvl1pPr>
          </a:lstStyle>
          <a:p>
            <a:r>
              <a:rPr lang="en-GB" dirty="0"/>
              <a:t>Click icon to insert picture</a:t>
            </a:r>
          </a:p>
          <a:p>
            <a:endParaRPr lang="en-GB" dirty="0"/>
          </a:p>
        </p:txBody>
      </p:sp>
      <p:sp>
        <p:nvSpPr>
          <p:cNvPr id="22" name="Text Placeholder 8"/>
          <p:cNvSpPr>
            <a:spLocks noGrp="1"/>
          </p:cNvSpPr>
          <p:nvPr>
            <p:ph type="body" sz="quarter" idx="17" hasCustomPrompt="1"/>
          </p:nvPr>
        </p:nvSpPr>
        <p:spPr bwMode="gray">
          <a:xfrm>
            <a:off x="6130926" y="1494692"/>
            <a:ext cx="5259600" cy="3841200"/>
          </a:xfrm>
        </p:spPr>
        <p:txBody>
          <a:bodyPr lIns="270000" rIns="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vl6pPr>
              <a:defRPr>
                <a:solidFill>
                  <a:srgbClr val="FF0000"/>
                </a:solidFill>
              </a:defRPr>
            </a:lvl6pPr>
            <a:lvl7pPr>
              <a:defRPr>
                <a:solidFill>
                  <a:srgbClr val="FF0000"/>
                </a:solidFill>
              </a:defRPr>
            </a:lvl7pPr>
          </a:lstStyle>
          <a:p>
            <a:pPr lvl="0"/>
            <a:r>
              <a:rPr lang="en-GB" dirty="0"/>
              <a:t>Click to edit text – see guidance slide on how to style this text. </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214995611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1 column content [berry header]">
    <p:bg>
      <p:bgPr>
        <a:solidFill>
          <a:schemeClr val="bg1"/>
        </a:solidFill>
        <a:effectLst/>
      </p:bgPr>
    </p:bg>
    <p:spTree>
      <p:nvGrpSpPr>
        <p:cNvPr id="1" name=""/>
        <p:cNvGrpSpPr/>
        <p:nvPr/>
      </p:nvGrpSpPr>
      <p:grpSpPr>
        <a:xfrm>
          <a:off x="0" y="0"/>
          <a:ext cx="0" cy="0"/>
          <a:chOff x="0" y="0"/>
          <a:chExt cx="0" cy="0"/>
        </a:xfrm>
      </p:grpSpPr>
      <p:sp>
        <p:nvSpPr>
          <p:cNvPr id="5" name="Rectangle 4"/>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4" name="Rectangle 13"/>
          <p:cNvSpPr/>
          <p:nvPr userDrawn="1"/>
        </p:nvSpPr>
        <p:spPr bwMode="gray">
          <a:xfrm>
            <a:off x="0" y="0"/>
            <a:ext cx="12192000" cy="148431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546B4BB4-4C87-4DF2-8F7E-7A3CAC633CDA}"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934308"/>
            <a:ext cx="10550526" cy="3402867"/>
          </a:xfrm>
        </p:spPr>
        <p:txBody>
          <a:bodyPr rIns="270000"/>
          <a:lstStyle>
            <a:lvl1pPr>
              <a:defRPr baseline="0"/>
            </a:lvl1pPr>
            <a:lvl5pPr>
              <a:defRPr baseline="0"/>
            </a:lvl5pPr>
            <a:lvl6pPr>
              <a:defRPr/>
            </a:lvl6pPr>
            <a:lvl7pPr>
              <a:defRPr/>
            </a:lvl7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p>
          <a:p>
            <a:pPr lvl="5"/>
            <a:r>
              <a:rPr lang="en-US" dirty="0"/>
              <a:t>Sixth level</a:t>
            </a:r>
          </a:p>
          <a:p>
            <a:pPr lvl="6"/>
            <a:r>
              <a:rPr lang="en-US" dirty="0"/>
              <a:t>Seventh level</a:t>
            </a:r>
          </a:p>
          <a:p>
            <a:pPr lvl="7"/>
            <a:r>
              <a:rPr lang="en-US" dirty="0"/>
              <a:t>Eighth level</a:t>
            </a:r>
            <a:endParaRPr lang="en-GB" dirty="0"/>
          </a:p>
        </p:txBody>
      </p:sp>
    </p:spTree>
    <p:extLst>
      <p:ext uri="{BB962C8B-B14F-4D97-AF65-F5344CB8AC3E}">
        <p14:creationId xmlns:p14="http://schemas.microsoft.com/office/powerpoint/2010/main" val="125363764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2 column content [berry header]">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9" name="Rectangle 18"/>
          <p:cNvSpPr/>
          <p:nvPr userDrawn="1"/>
        </p:nvSpPr>
        <p:spPr bwMode="gray">
          <a:xfrm>
            <a:off x="0" y="0"/>
            <a:ext cx="12192000" cy="148431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2" name="Date Placeholder 1"/>
          <p:cNvSpPr>
            <a:spLocks noGrp="1"/>
          </p:cNvSpPr>
          <p:nvPr>
            <p:ph type="dt" sz="half" idx="10"/>
          </p:nvPr>
        </p:nvSpPr>
        <p:spPr bwMode="gray"/>
        <p:txBody>
          <a:bodyPr/>
          <a:lstStyle/>
          <a:p>
            <a:fld id="{831FFFD0-1DFC-4A2D-89B4-1776E36EF2EB}" type="datetime2">
              <a:rPr lang="en-GB" smtClean="0"/>
              <a:t>Wednesday, 07 June 2023</a:t>
            </a:fld>
            <a:endParaRPr lang="en-GB"/>
          </a:p>
        </p:txBody>
      </p:sp>
      <p:sp>
        <p:nvSpPr>
          <p:cNvPr id="3" name="Footer Placeholder 2"/>
          <p:cNvSpPr>
            <a:spLocks noGrp="1"/>
          </p:cNvSpPr>
          <p:nvPr>
            <p:ph type="ftr" sz="quarter" idx="11"/>
          </p:nvPr>
        </p:nvSpPr>
        <p:spPr bwMode="gray"/>
        <p:txBody>
          <a:bodyPr/>
          <a:lstStyle/>
          <a:p>
            <a:r>
              <a:rPr lang="en-GB"/>
              <a:t>Copyright Irwin Mitchell</a:t>
            </a:r>
          </a:p>
        </p:txBody>
      </p:sp>
      <p:sp>
        <p:nvSpPr>
          <p:cNvPr id="4" name="Slide Number Placeholder 3"/>
          <p:cNvSpPr>
            <a:spLocks noGrp="1"/>
          </p:cNvSpPr>
          <p:nvPr>
            <p:ph type="sldNum" sz="quarter" idx="12"/>
          </p:nvPr>
        </p:nvSpPr>
        <p:spPr bwMode="gray"/>
        <p:txBody>
          <a:bodyPr/>
          <a:lstStyle/>
          <a:p>
            <a:fld id="{D48EB5D9-9130-47EB-9754-70323FAF0479}" type="slidenum">
              <a:rPr lang="en-GB" smtClean="0"/>
              <a:t>‹#›</a:t>
            </a:fld>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8" name="Content Placeholder 7"/>
          <p:cNvSpPr>
            <a:spLocks noGrp="1"/>
          </p:cNvSpPr>
          <p:nvPr>
            <p:ph sz="quarter" idx="13" hasCustomPrompt="1"/>
          </p:nvPr>
        </p:nvSpPr>
        <p:spPr bwMode="gray">
          <a:xfrm>
            <a:off x="838200" y="1934308"/>
            <a:ext cx="5257800" cy="3402867"/>
          </a:xfrm>
        </p:spPr>
        <p:txBody>
          <a:bodyPr rIns="27000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0" name="Content Placeholder 7"/>
          <p:cNvSpPr>
            <a:spLocks noGrp="1"/>
          </p:cNvSpPr>
          <p:nvPr>
            <p:ph sz="quarter" idx="14" hasCustomPrompt="1"/>
          </p:nvPr>
        </p:nvSpPr>
        <p:spPr bwMode="gray">
          <a:xfrm>
            <a:off x="6130926" y="1934308"/>
            <a:ext cx="5257800" cy="3402867"/>
          </a:xfrm>
        </p:spPr>
        <p:txBody>
          <a:bodyPr lIns="270000" rIns="0"/>
          <a:lstStyle>
            <a:lvl1pPr>
              <a:defRPr baseline="0"/>
            </a:lvl1pPr>
          </a:lstStyle>
          <a:p>
            <a:pPr lvl="0"/>
            <a:r>
              <a:rPr lang="en-US" dirty="0"/>
              <a:t>Click to edit text – see guidance slide on how to style this text. Alternatively click an icon below to insert other content.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359639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ontacts [berry]">
    <p:bg>
      <p:bgPr>
        <a:solidFill>
          <a:schemeClr val="bg1"/>
        </a:solidFill>
        <a:effectLst/>
      </p:bgPr>
    </p:bg>
    <p:spTree>
      <p:nvGrpSpPr>
        <p:cNvPr id="1" name=""/>
        <p:cNvGrpSpPr/>
        <p:nvPr/>
      </p:nvGrpSpPr>
      <p:grpSpPr>
        <a:xfrm>
          <a:off x="0" y="0"/>
          <a:ext cx="0" cy="0"/>
          <a:chOff x="0" y="0"/>
          <a:chExt cx="0" cy="0"/>
        </a:xfrm>
      </p:grpSpPr>
      <p:sp>
        <p:nvSpPr>
          <p:cNvPr id="14" name="Rectangle 13"/>
          <p:cNvSpPr/>
          <p:nvPr userDrawn="1"/>
        </p:nvSpPr>
        <p:spPr bwMode="gray">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9" name="Rectangle 18"/>
          <p:cNvSpPr/>
          <p:nvPr userDrawn="1"/>
        </p:nvSpPr>
        <p:spPr bwMode="gray">
          <a:xfrm>
            <a:off x="0" y="0"/>
            <a:ext cx="12192000" cy="148431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6" name="Title 5"/>
          <p:cNvSpPr>
            <a:spLocks noGrp="1"/>
          </p:cNvSpPr>
          <p:nvPr>
            <p:ph type="title" hasCustomPrompt="1"/>
          </p:nvPr>
        </p:nvSpPr>
        <p:spPr bwMode="gray">
          <a:xfrm>
            <a:off x="838200" y="738554"/>
            <a:ext cx="10550526" cy="457200"/>
          </a:xfrm>
        </p:spPr>
        <p:txBody>
          <a:bodyPr anchor="b">
            <a:normAutofit/>
          </a:bodyPr>
          <a:lstStyle>
            <a:lvl1pPr>
              <a:defRPr sz="2400">
                <a:solidFill>
                  <a:schemeClr val="bg1"/>
                </a:solidFill>
              </a:defRPr>
            </a:lvl1pPr>
          </a:lstStyle>
          <a:p>
            <a:r>
              <a:rPr lang="en-US" dirty="0"/>
              <a:t>Click to edit title on one line only</a:t>
            </a:r>
            <a:endParaRPr lang="en-GB" dirty="0"/>
          </a:p>
        </p:txBody>
      </p:sp>
      <p:sp>
        <p:nvSpPr>
          <p:cNvPr id="9" name="Picture Placeholder 8"/>
          <p:cNvSpPr>
            <a:spLocks noGrp="1"/>
          </p:cNvSpPr>
          <p:nvPr>
            <p:ph type="pic" sz="quarter" idx="13" hasCustomPrompt="1"/>
          </p:nvPr>
        </p:nvSpPr>
        <p:spPr bwMode="gray">
          <a:xfrm>
            <a:off x="848334" y="2204324"/>
            <a:ext cx="1120775" cy="1222537"/>
          </a:xfrm>
        </p:spPr>
        <p:txBody>
          <a:bodyPr anchor="ctr">
            <a:normAutofit/>
          </a:bodyPr>
          <a:lstStyle>
            <a:lvl1pPr algn="ctr">
              <a:defRPr sz="900"/>
            </a:lvl1pPr>
          </a:lstStyle>
          <a:p>
            <a:r>
              <a:rPr lang="en-GB" dirty="0"/>
              <a:t>Click icon to insert picture</a:t>
            </a:r>
          </a:p>
        </p:txBody>
      </p:sp>
      <p:sp>
        <p:nvSpPr>
          <p:cNvPr id="11" name="Text Placeholder 10"/>
          <p:cNvSpPr>
            <a:spLocks noGrp="1"/>
          </p:cNvSpPr>
          <p:nvPr>
            <p:ph type="body" sz="quarter" idx="14" hasCustomPrompt="1"/>
          </p:nvPr>
        </p:nvSpPr>
        <p:spPr bwMode="gray">
          <a:xfrm>
            <a:off x="2232633" y="2161594"/>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21" name="Text Placeholder 10"/>
          <p:cNvSpPr>
            <a:spLocks noGrp="1"/>
          </p:cNvSpPr>
          <p:nvPr>
            <p:ph type="body" sz="quarter" idx="15" hasCustomPrompt="1"/>
          </p:nvPr>
        </p:nvSpPr>
        <p:spPr bwMode="gray">
          <a:xfrm>
            <a:off x="2232633" y="2418769"/>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22" name="Text Placeholder 10"/>
          <p:cNvSpPr>
            <a:spLocks noGrp="1"/>
          </p:cNvSpPr>
          <p:nvPr>
            <p:ph type="body" sz="quarter" idx="16" hasCustomPrompt="1"/>
          </p:nvPr>
        </p:nvSpPr>
        <p:spPr bwMode="gray">
          <a:xfrm>
            <a:off x="2425828" y="2815593"/>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23" name="Text Placeholder 10"/>
          <p:cNvSpPr>
            <a:spLocks noGrp="1"/>
          </p:cNvSpPr>
          <p:nvPr>
            <p:ph type="body" sz="quarter" idx="17" hasCustomPrompt="1"/>
          </p:nvPr>
        </p:nvSpPr>
        <p:spPr bwMode="gray">
          <a:xfrm>
            <a:off x="2425828" y="3032087"/>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24" name="Text Placeholder 10"/>
          <p:cNvSpPr>
            <a:spLocks noGrp="1"/>
          </p:cNvSpPr>
          <p:nvPr>
            <p:ph type="body" sz="quarter" idx="18" hasCustomPrompt="1"/>
          </p:nvPr>
        </p:nvSpPr>
        <p:spPr bwMode="gray">
          <a:xfrm>
            <a:off x="2425828" y="3248580"/>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43" name="Picture Placeholder 8"/>
          <p:cNvSpPr>
            <a:spLocks noGrp="1"/>
          </p:cNvSpPr>
          <p:nvPr>
            <p:ph type="pic" sz="quarter" idx="37" hasCustomPrompt="1"/>
          </p:nvPr>
        </p:nvSpPr>
        <p:spPr bwMode="gray">
          <a:xfrm>
            <a:off x="2238894" y="2839013"/>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44" name="Picture Placeholder 8"/>
          <p:cNvSpPr>
            <a:spLocks noGrp="1"/>
          </p:cNvSpPr>
          <p:nvPr>
            <p:ph type="pic" sz="quarter" idx="38" hasCustomPrompt="1"/>
          </p:nvPr>
        </p:nvSpPr>
        <p:spPr bwMode="gray">
          <a:xfrm>
            <a:off x="2258706" y="3043872"/>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45" name="Picture Placeholder 8"/>
          <p:cNvSpPr>
            <a:spLocks noGrp="1"/>
          </p:cNvSpPr>
          <p:nvPr>
            <p:ph type="pic" sz="quarter" idx="39" hasCustomPrompt="1"/>
          </p:nvPr>
        </p:nvSpPr>
        <p:spPr bwMode="gray">
          <a:xfrm>
            <a:off x="2239232" y="3286491"/>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82" name="Picture Placeholder 8"/>
          <p:cNvSpPr>
            <a:spLocks noGrp="1"/>
          </p:cNvSpPr>
          <p:nvPr>
            <p:ph type="pic" sz="quarter" idx="67" hasCustomPrompt="1"/>
          </p:nvPr>
        </p:nvSpPr>
        <p:spPr bwMode="gray">
          <a:xfrm>
            <a:off x="850150" y="3811205"/>
            <a:ext cx="1120775" cy="1222537"/>
          </a:xfrm>
        </p:spPr>
        <p:txBody>
          <a:bodyPr anchor="ctr">
            <a:normAutofit/>
          </a:bodyPr>
          <a:lstStyle>
            <a:lvl1pPr algn="ctr">
              <a:defRPr sz="900"/>
            </a:lvl1pPr>
          </a:lstStyle>
          <a:p>
            <a:r>
              <a:rPr lang="en-GB" dirty="0"/>
              <a:t>Click icon to insert picture</a:t>
            </a:r>
          </a:p>
        </p:txBody>
      </p:sp>
      <p:sp>
        <p:nvSpPr>
          <p:cNvPr id="83" name="Text Placeholder 10"/>
          <p:cNvSpPr>
            <a:spLocks noGrp="1"/>
          </p:cNvSpPr>
          <p:nvPr>
            <p:ph type="body" sz="quarter" idx="68" hasCustomPrompt="1"/>
          </p:nvPr>
        </p:nvSpPr>
        <p:spPr bwMode="gray">
          <a:xfrm>
            <a:off x="2234449" y="3768475"/>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84" name="Text Placeholder 10"/>
          <p:cNvSpPr>
            <a:spLocks noGrp="1"/>
          </p:cNvSpPr>
          <p:nvPr>
            <p:ph type="body" sz="quarter" idx="69" hasCustomPrompt="1"/>
          </p:nvPr>
        </p:nvSpPr>
        <p:spPr bwMode="gray">
          <a:xfrm>
            <a:off x="2234449" y="4025650"/>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85" name="Text Placeholder 10"/>
          <p:cNvSpPr>
            <a:spLocks noGrp="1"/>
          </p:cNvSpPr>
          <p:nvPr>
            <p:ph type="body" sz="quarter" idx="70" hasCustomPrompt="1"/>
          </p:nvPr>
        </p:nvSpPr>
        <p:spPr bwMode="gray">
          <a:xfrm>
            <a:off x="2427644" y="4422474"/>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86" name="Text Placeholder 10"/>
          <p:cNvSpPr>
            <a:spLocks noGrp="1"/>
          </p:cNvSpPr>
          <p:nvPr>
            <p:ph type="body" sz="quarter" idx="71" hasCustomPrompt="1"/>
          </p:nvPr>
        </p:nvSpPr>
        <p:spPr bwMode="gray">
          <a:xfrm>
            <a:off x="2427644" y="4638968"/>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87" name="Text Placeholder 10"/>
          <p:cNvSpPr>
            <a:spLocks noGrp="1"/>
          </p:cNvSpPr>
          <p:nvPr>
            <p:ph type="body" sz="quarter" idx="72" hasCustomPrompt="1"/>
          </p:nvPr>
        </p:nvSpPr>
        <p:spPr bwMode="gray">
          <a:xfrm>
            <a:off x="2427644" y="4855461"/>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88" name="Picture Placeholder 8"/>
          <p:cNvSpPr>
            <a:spLocks noGrp="1"/>
          </p:cNvSpPr>
          <p:nvPr>
            <p:ph type="pic" sz="quarter" idx="73" hasCustomPrompt="1"/>
          </p:nvPr>
        </p:nvSpPr>
        <p:spPr bwMode="gray">
          <a:xfrm>
            <a:off x="2240710" y="4445894"/>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89" name="Picture Placeholder 8"/>
          <p:cNvSpPr>
            <a:spLocks noGrp="1"/>
          </p:cNvSpPr>
          <p:nvPr>
            <p:ph type="pic" sz="quarter" idx="74" hasCustomPrompt="1"/>
          </p:nvPr>
        </p:nvSpPr>
        <p:spPr bwMode="gray">
          <a:xfrm>
            <a:off x="2260522" y="4650753"/>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90" name="Picture Placeholder 8"/>
          <p:cNvSpPr>
            <a:spLocks noGrp="1"/>
          </p:cNvSpPr>
          <p:nvPr>
            <p:ph type="pic" sz="quarter" idx="75" hasCustomPrompt="1"/>
          </p:nvPr>
        </p:nvSpPr>
        <p:spPr bwMode="gray">
          <a:xfrm>
            <a:off x="2241048" y="4893372"/>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91" name="Picture Placeholder 8"/>
          <p:cNvSpPr>
            <a:spLocks noGrp="1"/>
          </p:cNvSpPr>
          <p:nvPr>
            <p:ph type="pic" sz="quarter" idx="76" hasCustomPrompt="1"/>
          </p:nvPr>
        </p:nvSpPr>
        <p:spPr bwMode="gray">
          <a:xfrm>
            <a:off x="6096000" y="2195653"/>
            <a:ext cx="1120775" cy="1222537"/>
          </a:xfrm>
        </p:spPr>
        <p:txBody>
          <a:bodyPr anchor="ctr">
            <a:normAutofit/>
          </a:bodyPr>
          <a:lstStyle>
            <a:lvl1pPr algn="ctr">
              <a:defRPr sz="900"/>
            </a:lvl1pPr>
          </a:lstStyle>
          <a:p>
            <a:r>
              <a:rPr lang="en-GB" dirty="0"/>
              <a:t>Click icon to insert picture</a:t>
            </a:r>
          </a:p>
        </p:txBody>
      </p:sp>
      <p:sp>
        <p:nvSpPr>
          <p:cNvPr id="92" name="Text Placeholder 10"/>
          <p:cNvSpPr>
            <a:spLocks noGrp="1"/>
          </p:cNvSpPr>
          <p:nvPr>
            <p:ph type="body" sz="quarter" idx="77" hasCustomPrompt="1"/>
          </p:nvPr>
        </p:nvSpPr>
        <p:spPr bwMode="gray">
          <a:xfrm>
            <a:off x="7480299" y="2152923"/>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93" name="Text Placeholder 10"/>
          <p:cNvSpPr>
            <a:spLocks noGrp="1"/>
          </p:cNvSpPr>
          <p:nvPr>
            <p:ph type="body" sz="quarter" idx="78" hasCustomPrompt="1"/>
          </p:nvPr>
        </p:nvSpPr>
        <p:spPr bwMode="gray">
          <a:xfrm>
            <a:off x="7480299" y="2410098"/>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94" name="Text Placeholder 10"/>
          <p:cNvSpPr>
            <a:spLocks noGrp="1"/>
          </p:cNvSpPr>
          <p:nvPr>
            <p:ph type="body" sz="quarter" idx="79" hasCustomPrompt="1"/>
          </p:nvPr>
        </p:nvSpPr>
        <p:spPr bwMode="gray">
          <a:xfrm>
            <a:off x="7673494" y="2806922"/>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95" name="Text Placeholder 10"/>
          <p:cNvSpPr>
            <a:spLocks noGrp="1"/>
          </p:cNvSpPr>
          <p:nvPr>
            <p:ph type="body" sz="quarter" idx="80" hasCustomPrompt="1"/>
          </p:nvPr>
        </p:nvSpPr>
        <p:spPr bwMode="gray">
          <a:xfrm>
            <a:off x="7673494" y="3023416"/>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96" name="Text Placeholder 10"/>
          <p:cNvSpPr>
            <a:spLocks noGrp="1"/>
          </p:cNvSpPr>
          <p:nvPr>
            <p:ph type="body" sz="quarter" idx="81" hasCustomPrompt="1"/>
          </p:nvPr>
        </p:nvSpPr>
        <p:spPr bwMode="gray">
          <a:xfrm>
            <a:off x="7673494" y="3239909"/>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97" name="Picture Placeholder 8"/>
          <p:cNvSpPr>
            <a:spLocks noGrp="1"/>
          </p:cNvSpPr>
          <p:nvPr>
            <p:ph type="pic" sz="quarter" idx="82" hasCustomPrompt="1"/>
          </p:nvPr>
        </p:nvSpPr>
        <p:spPr bwMode="gray">
          <a:xfrm>
            <a:off x="7486560" y="2830342"/>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98" name="Picture Placeholder 8"/>
          <p:cNvSpPr>
            <a:spLocks noGrp="1"/>
          </p:cNvSpPr>
          <p:nvPr>
            <p:ph type="pic" sz="quarter" idx="83" hasCustomPrompt="1"/>
          </p:nvPr>
        </p:nvSpPr>
        <p:spPr bwMode="gray">
          <a:xfrm>
            <a:off x="7506372" y="3035201"/>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99" name="Picture Placeholder 8"/>
          <p:cNvSpPr>
            <a:spLocks noGrp="1"/>
          </p:cNvSpPr>
          <p:nvPr>
            <p:ph type="pic" sz="quarter" idx="84" hasCustomPrompt="1"/>
          </p:nvPr>
        </p:nvSpPr>
        <p:spPr bwMode="gray">
          <a:xfrm>
            <a:off x="7486898" y="3277820"/>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100" name="Picture Placeholder 8"/>
          <p:cNvSpPr>
            <a:spLocks noGrp="1"/>
          </p:cNvSpPr>
          <p:nvPr>
            <p:ph type="pic" sz="quarter" idx="85" hasCustomPrompt="1"/>
          </p:nvPr>
        </p:nvSpPr>
        <p:spPr bwMode="gray">
          <a:xfrm>
            <a:off x="6097816" y="3802534"/>
            <a:ext cx="1120775" cy="1222537"/>
          </a:xfrm>
        </p:spPr>
        <p:txBody>
          <a:bodyPr anchor="ctr">
            <a:normAutofit/>
          </a:bodyPr>
          <a:lstStyle>
            <a:lvl1pPr algn="ctr">
              <a:defRPr sz="900"/>
            </a:lvl1pPr>
          </a:lstStyle>
          <a:p>
            <a:r>
              <a:rPr lang="en-GB" dirty="0"/>
              <a:t>Click icon to insert picture</a:t>
            </a:r>
          </a:p>
        </p:txBody>
      </p:sp>
      <p:sp>
        <p:nvSpPr>
          <p:cNvPr id="101" name="Text Placeholder 10"/>
          <p:cNvSpPr>
            <a:spLocks noGrp="1"/>
          </p:cNvSpPr>
          <p:nvPr>
            <p:ph type="body" sz="quarter" idx="86" hasCustomPrompt="1"/>
          </p:nvPr>
        </p:nvSpPr>
        <p:spPr bwMode="gray">
          <a:xfrm>
            <a:off x="7482115" y="3759804"/>
            <a:ext cx="3450319" cy="257175"/>
          </a:xfrm>
        </p:spPr>
        <p:txBody>
          <a:bodyPr/>
          <a:lstStyle>
            <a:lvl1pPr>
              <a:spcAft>
                <a:spcPts val="0"/>
              </a:spcAft>
              <a:defRPr sz="1600" b="1" baseline="0"/>
            </a:lvl1pPr>
            <a:lvl2pPr>
              <a:spcAft>
                <a:spcPts val="0"/>
              </a:spcAft>
              <a:defRPr>
                <a:solidFill>
                  <a:srgbClr val="FF0000"/>
                </a:solidFill>
              </a:defRPr>
            </a:lvl2pPr>
            <a:lvl3pPr marL="0" indent="0">
              <a:spcAft>
                <a:spcPts val="0"/>
              </a:spcAft>
              <a:buNone/>
              <a:defRPr>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Name goes here</a:t>
            </a:r>
          </a:p>
        </p:txBody>
      </p:sp>
      <p:sp>
        <p:nvSpPr>
          <p:cNvPr id="102" name="Text Placeholder 10"/>
          <p:cNvSpPr>
            <a:spLocks noGrp="1"/>
          </p:cNvSpPr>
          <p:nvPr>
            <p:ph type="body" sz="quarter" idx="87" hasCustomPrompt="1"/>
          </p:nvPr>
        </p:nvSpPr>
        <p:spPr bwMode="gray">
          <a:xfrm>
            <a:off x="7482115" y="4016979"/>
            <a:ext cx="3450319" cy="257175"/>
          </a:xfrm>
        </p:spPr>
        <p:txBody>
          <a:bodyPr>
            <a:normAutofit/>
          </a:bodyPr>
          <a:lstStyle>
            <a:lvl1pPr>
              <a:spcAft>
                <a:spcPts val="0"/>
              </a:spcAft>
              <a:defRPr sz="1200" b="0"/>
            </a:lvl1pPr>
            <a:lvl2pPr>
              <a:spcAft>
                <a:spcPts val="0"/>
              </a:spcAft>
              <a:defRPr>
                <a:solidFill>
                  <a:schemeClr val="accent1"/>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1"/>
            <a:r>
              <a:rPr lang="en-US" dirty="0"/>
              <a:t>Job title goes here</a:t>
            </a:r>
          </a:p>
        </p:txBody>
      </p:sp>
      <p:sp>
        <p:nvSpPr>
          <p:cNvPr id="103" name="Text Placeholder 10"/>
          <p:cNvSpPr>
            <a:spLocks noGrp="1"/>
          </p:cNvSpPr>
          <p:nvPr>
            <p:ph type="body" sz="quarter" idx="88" hasCustomPrompt="1"/>
          </p:nvPr>
        </p:nvSpPr>
        <p:spPr bwMode="gray">
          <a:xfrm>
            <a:off x="7675310" y="4413803"/>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baseline="0">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Telephone number here</a:t>
            </a:r>
          </a:p>
        </p:txBody>
      </p:sp>
      <p:sp>
        <p:nvSpPr>
          <p:cNvPr id="104" name="Text Placeholder 10"/>
          <p:cNvSpPr>
            <a:spLocks noGrp="1"/>
          </p:cNvSpPr>
          <p:nvPr>
            <p:ph type="body" sz="quarter" idx="89" hasCustomPrompt="1"/>
          </p:nvPr>
        </p:nvSpPr>
        <p:spPr bwMode="gray">
          <a:xfrm>
            <a:off x="7675310" y="4630297"/>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Mobile number here</a:t>
            </a:r>
          </a:p>
        </p:txBody>
      </p:sp>
      <p:sp>
        <p:nvSpPr>
          <p:cNvPr id="105" name="Text Placeholder 10"/>
          <p:cNvSpPr>
            <a:spLocks noGrp="1"/>
          </p:cNvSpPr>
          <p:nvPr>
            <p:ph type="body" sz="quarter" idx="90" hasCustomPrompt="1"/>
          </p:nvPr>
        </p:nvSpPr>
        <p:spPr bwMode="gray">
          <a:xfrm>
            <a:off x="7675310" y="4846790"/>
            <a:ext cx="3272492" cy="192526"/>
          </a:xfrm>
        </p:spPr>
        <p:txBody>
          <a:bodyPr wrap="none" lIns="0">
            <a:normAutofit/>
          </a:bodyPr>
          <a:lstStyle>
            <a:lvl1pPr>
              <a:spcAft>
                <a:spcPts val="0"/>
              </a:spcAft>
              <a:defRPr sz="1050" b="0" baseline="0"/>
            </a:lvl1pPr>
            <a:lvl2pPr>
              <a:spcAft>
                <a:spcPts val="0"/>
              </a:spcAft>
              <a:defRPr>
                <a:solidFill>
                  <a:srgbClr val="FF0000"/>
                </a:solidFill>
              </a:defRPr>
            </a:lvl2pPr>
            <a:lvl3pPr marL="0" indent="0">
              <a:spcAft>
                <a:spcPts val="0"/>
              </a:spcAft>
              <a:buNone/>
              <a:defRPr baseline="0">
                <a:solidFill>
                  <a:srgbClr val="FF0000"/>
                </a:solidFill>
              </a:defRPr>
            </a:lvl3pPr>
            <a:lvl4pPr marL="0" indent="0">
              <a:spcAft>
                <a:spcPts val="0"/>
              </a:spcAft>
              <a:buNone/>
              <a:defRPr>
                <a:solidFill>
                  <a:srgbClr val="FF0000"/>
                </a:solidFill>
              </a:defRPr>
            </a:lvl4pPr>
            <a:lvl5pPr>
              <a:spcBef>
                <a:spcPts val="0"/>
              </a:spcBef>
              <a:defRPr b="0">
                <a:solidFill>
                  <a:srgbClr val="FF0000"/>
                </a:solidFill>
              </a:defRPr>
            </a:lvl5pPr>
            <a:lvl6pPr>
              <a:defRPr>
                <a:solidFill>
                  <a:srgbClr val="FF0000"/>
                </a:solidFill>
              </a:defRPr>
            </a:lvl6pPr>
            <a:lvl7pPr>
              <a:defRPr>
                <a:solidFill>
                  <a:srgbClr val="FF0000"/>
                </a:solidFill>
              </a:defRPr>
            </a:lvl7pPr>
          </a:lstStyle>
          <a:p>
            <a:pPr lvl="0"/>
            <a:r>
              <a:rPr lang="en-US" dirty="0"/>
              <a:t>Email address goes here</a:t>
            </a:r>
          </a:p>
        </p:txBody>
      </p:sp>
      <p:sp>
        <p:nvSpPr>
          <p:cNvPr id="106" name="Picture Placeholder 8"/>
          <p:cNvSpPr>
            <a:spLocks noGrp="1"/>
          </p:cNvSpPr>
          <p:nvPr>
            <p:ph type="pic" sz="quarter" idx="91" hasCustomPrompt="1"/>
          </p:nvPr>
        </p:nvSpPr>
        <p:spPr bwMode="gray">
          <a:xfrm>
            <a:off x="7488376" y="4437223"/>
            <a:ext cx="143263" cy="156271"/>
          </a:xfrm>
          <a:blipFill>
            <a:blip r:embed="rId2"/>
            <a:stretch>
              <a:fillRect/>
            </a:stretch>
          </a:blipFill>
        </p:spPr>
        <p:txBody>
          <a:bodyPr anchor="ctr">
            <a:normAutofit/>
          </a:bodyPr>
          <a:lstStyle>
            <a:lvl1pPr algn="ctr">
              <a:defRPr sz="900"/>
            </a:lvl1pPr>
          </a:lstStyle>
          <a:p>
            <a:r>
              <a:rPr lang="en-GB" dirty="0"/>
              <a:t> </a:t>
            </a:r>
          </a:p>
        </p:txBody>
      </p:sp>
      <p:sp>
        <p:nvSpPr>
          <p:cNvPr id="107" name="Picture Placeholder 8"/>
          <p:cNvSpPr>
            <a:spLocks noGrp="1"/>
          </p:cNvSpPr>
          <p:nvPr>
            <p:ph type="pic" sz="quarter" idx="92" hasCustomPrompt="1"/>
          </p:nvPr>
        </p:nvSpPr>
        <p:spPr bwMode="gray">
          <a:xfrm>
            <a:off x="7508188" y="4642082"/>
            <a:ext cx="103638" cy="168956"/>
          </a:xfrm>
          <a:blipFill>
            <a:blip r:embed="rId3"/>
            <a:stretch>
              <a:fillRect/>
            </a:stretch>
          </a:blipFill>
        </p:spPr>
        <p:txBody>
          <a:bodyPr anchor="ctr">
            <a:normAutofit/>
          </a:bodyPr>
          <a:lstStyle>
            <a:lvl1pPr algn="ctr">
              <a:defRPr sz="900"/>
            </a:lvl1pPr>
          </a:lstStyle>
          <a:p>
            <a:r>
              <a:rPr lang="en-GB" dirty="0"/>
              <a:t> </a:t>
            </a:r>
          </a:p>
        </p:txBody>
      </p:sp>
      <p:sp>
        <p:nvSpPr>
          <p:cNvPr id="108" name="Picture Placeholder 8"/>
          <p:cNvSpPr>
            <a:spLocks noGrp="1"/>
          </p:cNvSpPr>
          <p:nvPr>
            <p:ph type="pic" sz="quarter" idx="93" hasCustomPrompt="1"/>
          </p:nvPr>
        </p:nvSpPr>
        <p:spPr bwMode="gray">
          <a:xfrm>
            <a:off x="7488714" y="4884701"/>
            <a:ext cx="142586" cy="107312"/>
          </a:xfrm>
          <a:blipFill>
            <a:blip r:embed="rId4"/>
            <a:stretch>
              <a:fillRect/>
            </a:stretch>
          </a:blipFill>
        </p:spPr>
        <p:txBody>
          <a:bodyPr anchor="ctr">
            <a:normAutofit/>
          </a:bodyPr>
          <a:lstStyle>
            <a:lvl1pPr algn="ctr">
              <a:defRPr sz="900"/>
            </a:lvl1pPr>
          </a:lstStyle>
          <a:p>
            <a:r>
              <a:rPr lang="en-GB" dirty="0"/>
              <a:t> </a:t>
            </a:r>
          </a:p>
        </p:txBody>
      </p:sp>
      <p:sp>
        <p:nvSpPr>
          <p:cNvPr id="5" name="Date Placeholder 4"/>
          <p:cNvSpPr>
            <a:spLocks noGrp="1"/>
          </p:cNvSpPr>
          <p:nvPr>
            <p:ph type="dt" sz="half" idx="94"/>
          </p:nvPr>
        </p:nvSpPr>
        <p:spPr bwMode="gray"/>
        <p:txBody>
          <a:bodyPr/>
          <a:lstStyle/>
          <a:p>
            <a:fld id="{7B6CD9B1-8172-4F18-97D0-6DEDF65CFEDA}" type="datetime2">
              <a:rPr lang="en-GB" smtClean="0"/>
              <a:t>Wednesday, 07 June 2023</a:t>
            </a:fld>
            <a:endParaRPr lang="en-GB" dirty="0"/>
          </a:p>
        </p:txBody>
      </p:sp>
      <p:sp>
        <p:nvSpPr>
          <p:cNvPr id="7" name="Footer Placeholder 6"/>
          <p:cNvSpPr>
            <a:spLocks noGrp="1"/>
          </p:cNvSpPr>
          <p:nvPr>
            <p:ph type="ftr" sz="quarter" idx="95"/>
          </p:nvPr>
        </p:nvSpPr>
        <p:spPr bwMode="gray"/>
        <p:txBody>
          <a:bodyPr/>
          <a:lstStyle/>
          <a:p>
            <a:r>
              <a:rPr lang="en-GB"/>
              <a:t>Copyright Irwin Mitchell</a:t>
            </a:r>
            <a:endParaRPr lang="en-GB" dirty="0"/>
          </a:p>
        </p:txBody>
      </p:sp>
      <p:sp>
        <p:nvSpPr>
          <p:cNvPr id="8" name="Slide Number Placeholder 7"/>
          <p:cNvSpPr>
            <a:spLocks noGrp="1"/>
          </p:cNvSpPr>
          <p:nvPr>
            <p:ph type="sldNum" sz="quarter" idx="96"/>
          </p:nvPr>
        </p:nvSpPr>
        <p:spPr bwMode="gray"/>
        <p:txBody>
          <a:bodyPr/>
          <a:lstStyle/>
          <a:p>
            <a:fld id="{D48EB5D9-9130-47EB-9754-70323FAF0479}" type="slidenum">
              <a:rPr lang="en-GB" smtClean="0"/>
              <a:pPr/>
              <a:t>‹#›</a:t>
            </a:fld>
            <a:endParaRPr lang="en-GB" dirty="0"/>
          </a:p>
        </p:txBody>
      </p:sp>
    </p:spTree>
    <p:extLst>
      <p:ext uri="{BB962C8B-B14F-4D97-AF65-F5344CB8AC3E}">
        <p14:creationId xmlns:p14="http://schemas.microsoft.com/office/powerpoint/2010/main" val="5942386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Compulsory Final slide">
    <p:bg bwMode="ltGray">
      <p:bgPr>
        <a:solidFill>
          <a:schemeClr val="bg1"/>
        </a:solidFill>
        <a:effectLst/>
      </p:bgPr>
    </p:bg>
    <p:spTree>
      <p:nvGrpSpPr>
        <p:cNvPr id="1" name=""/>
        <p:cNvGrpSpPr/>
        <p:nvPr/>
      </p:nvGrpSpPr>
      <p:grpSpPr>
        <a:xfrm>
          <a:off x="0" y="0"/>
          <a:ext cx="0" cy="0"/>
          <a:chOff x="0" y="0"/>
          <a:chExt cx="0" cy="0"/>
        </a:xfrm>
      </p:grpSpPr>
      <p:sp>
        <p:nvSpPr>
          <p:cNvPr id="2" name="Date Placeholder 1"/>
          <p:cNvSpPr>
            <a:spLocks noGrp="1"/>
          </p:cNvSpPr>
          <p:nvPr>
            <p:ph type="dt" sz="half" idx="10"/>
          </p:nvPr>
        </p:nvSpPr>
        <p:spPr bwMode="gray">
          <a:xfrm>
            <a:off x="812915" y="5927597"/>
            <a:ext cx="2743200" cy="156405"/>
          </a:xfrm>
        </p:spPr>
        <p:txBody>
          <a:bodyPr/>
          <a:lstStyle>
            <a:lvl1pPr>
              <a:defRPr>
                <a:solidFill>
                  <a:schemeClr val="bg1">
                    <a:lumMod val="95000"/>
                  </a:schemeClr>
                </a:solidFill>
              </a:defRPr>
            </a:lvl1pPr>
          </a:lstStyle>
          <a:p>
            <a:fld id="{7548D5F1-0BE6-4FDB-9480-5B9A7A69B78E}" type="datetime2">
              <a:rPr lang="en-GB" smtClean="0"/>
              <a:t>Wednesday, 07 June 2023</a:t>
            </a:fld>
            <a:endParaRPr lang="en-GB"/>
          </a:p>
        </p:txBody>
      </p:sp>
      <p:sp>
        <p:nvSpPr>
          <p:cNvPr id="3" name="Footer Placeholder 2"/>
          <p:cNvSpPr>
            <a:spLocks noGrp="1"/>
          </p:cNvSpPr>
          <p:nvPr>
            <p:ph type="ftr" sz="quarter" idx="11"/>
          </p:nvPr>
        </p:nvSpPr>
        <p:spPr bwMode="gray">
          <a:xfrm>
            <a:off x="812915" y="5938349"/>
            <a:ext cx="5382142" cy="116973"/>
          </a:xfrm>
        </p:spPr>
        <p:txBody>
          <a:bodyPr/>
          <a:lstStyle>
            <a:lvl1pPr>
              <a:defRPr>
                <a:solidFill>
                  <a:schemeClr val="bg1">
                    <a:lumMod val="95000"/>
                  </a:schemeClr>
                </a:solidFill>
              </a:defRPr>
            </a:lvl1pPr>
          </a:lstStyle>
          <a:p>
            <a:r>
              <a:rPr lang="en-GB"/>
              <a:t>Copyright Irwin Mitchell</a:t>
            </a:r>
          </a:p>
        </p:txBody>
      </p:sp>
      <p:sp>
        <p:nvSpPr>
          <p:cNvPr id="4" name="Slide Number Placeholder 3"/>
          <p:cNvSpPr>
            <a:spLocks noGrp="1"/>
          </p:cNvSpPr>
          <p:nvPr>
            <p:ph type="sldNum" sz="quarter" idx="12"/>
          </p:nvPr>
        </p:nvSpPr>
        <p:spPr bwMode="gray">
          <a:xfrm>
            <a:off x="407988" y="5771160"/>
            <a:ext cx="395287" cy="365125"/>
          </a:xfrm>
        </p:spPr>
        <p:txBody>
          <a:bodyPr/>
          <a:lstStyle>
            <a:lvl1pPr>
              <a:defRPr>
                <a:solidFill>
                  <a:schemeClr val="bg1">
                    <a:lumMod val="95000"/>
                  </a:schemeClr>
                </a:solidFill>
              </a:defRPr>
            </a:lvl1pPr>
          </a:lstStyle>
          <a:p>
            <a:fld id="{D48EB5D9-9130-47EB-9754-70323FAF0479}" type="slidenum">
              <a:rPr lang="en-GB" smtClean="0"/>
              <a:pPr/>
              <a:t>‹#›</a:t>
            </a:fld>
            <a:endParaRPr lang="en-GB"/>
          </a:p>
        </p:txBody>
      </p:sp>
      <p:sp>
        <p:nvSpPr>
          <p:cNvPr id="5" name="Rectangle 4"/>
          <p:cNvSpPr/>
          <p:nvPr userDrawn="1"/>
        </p:nvSpPr>
        <p:spPr bwMode="ltGray">
          <a:xfrm>
            <a:off x="0" y="0"/>
            <a:ext cx="12192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marL="285750" indent="-285750" algn="ctr">
              <a:lnSpc>
                <a:spcPct val="90000"/>
              </a:lnSpc>
              <a:spcAft>
                <a:spcPts val="400"/>
              </a:spcAft>
              <a:buFont typeface="Arial" panose="020B0604020202020204" pitchFamily="34" charset="0"/>
              <a:buChar char="•"/>
            </a:pPr>
            <a:endParaRPr lang="en-GB" dirty="0"/>
          </a:p>
        </p:txBody>
      </p:sp>
      <p:sp>
        <p:nvSpPr>
          <p:cNvPr id="18" name="Freeform 17"/>
          <p:cNvSpPr/>
          <p:nvPr userDrawn="1"/>
        </p:nvSpPr>
        <p:spPr bwMode="gray">
          <a:xfrm>
            <a:off x="0" y="0"/>
            <a:ext cx="12192000" cy="6858000"/>
          </a:xfrm>
          <a:custGeom>
            <a:avLst/>
            <a:gdLst>
              <a:gd name="connsiteX0" fmla="*/ 824336 w 12192000"/>
              <a:gd name="connsiteY0" fmla="*/ 381000 h 6858000"/>
              <a:gd name="connsiteX1" fmla="*/ 407988 w 12192000"/>
              <a:gd name="connsiteY1" fmla="*/ 797348 h 6858000"/>
              <a:gd name="connsiteX2" fmla="*/ 407988 w 12192000"/>
              <a:gd name="connsiteY2" fmla="*/ 5727700 h 6858000"/>
              <a:gd name="connsiteX3" fmla="*/ 11367665 w 12192000"/>
              <a:gd name="connsiteY3" fmla="*/ 5727700 h 6858000"/>
              <a:gd name="connsiteX4" fmla="*/ 11784013 w 12192000"/>
              <a:gd name="connsiteY4" fmla="*/ 5311352 h 6858000"/>
              <a:gd name="connsiteX5" fmla="*/ 11784013 w 12192000"/>
              <a:gd name="connsiteY5" fmla="*/ 381000 h 6858000"/>
              <a:gd name="connsiteX6" fmla="*/ 0 w 12192000"/>
              <a:gd name="connsiteY6" fmla="*/ 0 h 6858000"/>
              <a:gd name="connsiteX7" fmla="*/ 12192000 w 12192000"/>
              <a:gd name="connsiteY7" fmla="*/ 0 h 6858000"/>
              <a:gd name="connsiteX8" fmla="*/ 12192000 w 12192000"/>
              <a:gd name="connsiteY8" fmla="*/ 6858000 h 6858000"/>
              <a:gd name="connsiteX9" fmla="*/ 0 w 12192000"/>
              <a:gd name="connsiteY9"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2192000" h="6858000">
                <a:moveTo>
                  <a:pt x="824336" y="381000"/>
                </a:moveTo>
                <a:cubicBezTo>
                  <a:pt x="594393" y="381000"/>
                  <a:pt x="407988" y="567405"/>
                  <a:pt x="407988" y="797348"/>
                </a:cubicBezTo>
                <a:lnTo>
                  <a:pt x="407988" y="5727700"/>
                </a:lnTo>
                <a:lnTo>
                  <a:pt x="11367665" y="5727700"/>
                </a:lnTo>
                <a:cubicBezTo>
                  <a:pt x="11597608" y="5727700"/>
                  <a:pt x="11784013" y="5541295"/>
                  <a:pt x="11784013" y="5311352"/>
                </a:cubicBezTo>
                <a:lnTo>
                  <a:pt x="11784013" y="381000"/>
                </a:lnTo>
                <a:close/>
                <a:moveTo>
                  <a:pt x="0" y="0"/>
                </a:moveTo>
                <a:lnTo>
                  <a:pt x="12192000" y="0"/>
                </a:lnTo>
                <a:lnTo>
                  <a:pt x="12192000" y="6858000"/>
                </a:lnTo>
                <a:lnTo>
                  <a:pt x="0" y="6858000"/>
                </a:lnTo>
                <a:close/>
              </a:path>
            </a:pathLst>
          </a:cu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a:p>
        </p:txBody>
      </p:sp>
      <p:grpSp>
        <p:nvGrpSpPr>
          <p:cNvPr id="13" name="Group 4"/>
          <p:cNvGrpSpPr>
            <a:grpSpLocks noChangeAspect="1"/>
          </p:cNvGrpSpPr>
          <p:nvPr userDrawn="1"/>
        </p:nvGrpSpPr>
        <p:grpSpPr bwMode="gray">
          <a:xfrm>
            <a:off x="10148335" y="6085552"/>
            <a:ext cx="1662665" cy="402449"/>
            <a:chOff x="-2" y="1223"/>
            <a:chExt cx="6321" cy="1530"/>
          </a:xfrm>
          <a:solidFill>
            <a:schemeClr val="tx1"/>
          </a:solidFill>
        </p:grpSpPr>
        <p:sp>
          <p:nvSpPr>
            <p:cNvPr id="15" name="Freeform 5"/>
            <p:cNvSpPr>
              <a:spLocks noEditPoints="1"/>
            </p:cNvSpPr>
            <p:nvPr userDrawn="1"/>
          </p:nvSpPr>
          <p:spPr bwMode="gray">
            <a:xfrm>
              <a:off x="-2" y="1223"/>
              <a:ext cx="1606" cy="1530"/>
            </a:xfrm>
            <a:custGeom>
              <a:avLst/>
              <a:gdLst>
                <a:gd name="T0" fmla="*/ 142 w 1964"/>
                <a:gd name="T1" fmla="*/ 865 h 1870"/>
                <a:gd name="T2" fmla="*/ 72 w 1964"/>
                <a:gd name="T3" fmla="*/ 936 h 1870"/>
                <a:gd name="T4" fmla="*/ 2 w 1964"/>
                <a:gd name="T5" fmla="*/ 868 h 1870"/>
                <a:gd name="T6" fmla="*/ 1009 w 1964"/>
                <a:gd name="T7" fmla="*/ 0 h 1870"/>
                <a:gd name="T8" fmla="*/ 142 w 1964"/>
                <a:gd name="T9" fmla="*/ 865 h 1870"/>
                <a:gd name="T10" fmla="*/ 1822 w 1964"/>
                <a:gd name="T11" fmla="*/ 1005 h 1870"/>
                <a:gd name="T12" fmla="*/ 1892 w 1964"/>
                <a:gd name="T13" fmla="*/ 934 h 1870"/>
                <a:gd name="T14" fmla="*/ 1962 w 1964"/>
                <a:gd name="T15" fmla="*/ 1002 h 1870"/>
                <a:gd name="T16" fmla="*/ 955 w 1964"/>
                <a:gd name="T17" fmla="*/ 1870 h 1870"/>
                <a:gd name="T18" fmla="*/ 1822 w 1964"/>
                <a:gd name="T19" fmla="*/ 1005 h 1870"/>
                <a:gd name="T20" fmla="*/ 752 w 1964"/>
                <a:gd name="T21" fmla="*/ 596 h 1870"/>
                <a:gd name="T22" fmla="*/ 938 w 1964"/>
                <a:gd name="T23" fmla="*/ 596 h 1870"/>
                <a:gd name="T24" fmla="*/ 974 w 1964"/>
                <a:gd name="T25" fmla="*/ 617 h 1870"/>
                <a:gd name="T26" fmla="*/ 1130 w 1964"/>
                <a:gd name="T27" fmla="*/ 1062 h 1870"/>
                <a:gd name="T28" fmla="*/ 1276 w 1964"/>
                <a:gd name="T29" fmla="*/ 617 h 1870"/>
                <a:gd name="T30" fmla="*/ 1312 w 1964"/>
                <a:gd name="T31" fmla="*/ 596 h 1870"/>
                <a:gd name="T32" fmla="*/ 1497 w 1964"/>
                <a:gd name="T33" fmla="*/ 596 h 1870"/>
                <a:gd name="T34" fmla="*/ 1497 w 1964"/>
                <a:gd name="T35" fmla="*/ 1274 h 1870"/>
                <a:gd name="T36" fmla="*/ 1355 w 1964"/>
                <a:gd name="T37" fmla="*/ 1274 h 1870"/>
                <a:gd name="T38" fmla="*/ 1353 w 1964"/>
                <a:gd name="T39" fmla="*/ 793 h 1870"/>
                <a:gd name="T40" fmla="*/ 1191 w 1964"/>
                <a:gd name="T41" fmla="*/ 1252 h 1870"/>
                <a:gd name="T42" fmla="*/ 1155 w 1964"/>
                <a:gd name="T43" fmla="*/ 1274 h 1870"/>
                <a:gd name="T44" fmla="*/ 1094 w 1964"/>
                <a:gd name="T45" fmla="*/ 1274 h 1870"/>
                <a:gd name="T46" fmla="*/ 1058 w 1964"/>
                <a:gd name="T47" fmla="*/ 1251 h 1870"/>
                <a:gd name="T48" fmla="*/ 895 w 1964"/>
                <a:gd name="T49" fmla="*/ 798 h 1870"/>
                <a:gd name="T50" fmla="*/ 895 w 1964"/>
                <a:gd name="T51" fmla="*/ 1274 h 1870"/>
                <a:gd name="T52" fmla="*/ 752 w 1964"/>
                <a:gd name="T53" fmla="*/ 1274 h 1870"/>
                <a:gd name="T54" fmla="*/ 752 w 1964"/>
                <a:gd name="T55" fmla="*/ 596 h 1870"/>
                <a:gd name="T56" fmla="*/ 467 w 1964"/>
                <a:gd name="T57" fmla="*/ 1274 h 1870"/>
                <a:gd name="T58" fmla="*/ 619 w 1964"/>
                <a:gd name="T59" fmla="*/ 1274 h 1870"/>
                <a:gd name="T60" fmla="*/ 619 w 1964"/>
                <a:gd name="T61" fmla="*/ 596 h 1870"/>
                <a:gd name="T62" fmla="*/ 467 w 1964"/>
                <a:gd name="T63" fmla="*/ 596 h 1870"/>
                <a:gd name="T64" fmla="*/ 467 w 1964"/>
                <a:gd name="T65" fmla="*/ 1274 h 1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964" h="1870">
                  <a:moveTo>
                    <a:pt x="142" y="865"/>
                  </a:moveTo>
                  <a:cubicBezTo>
                    <a:pt x="142" y="905"/>
                    <a:pt x="111" y="936"/>
                    <a:pt x="72" y="936"/>
                  </a:cubicBezTo>
                  <a:cubicBezTo>
                    <a:pt x="34" y="936"/>
                    <a:pt x="2" y="906"/>
                    <a:pt x="2" y="868"/>
                  </a:cubicBezTo>
                  <a:cubicBezTo>
                    <a:pt x="0" y="393"/>
                    <a:pt x="526" y="7"/>
                    <a:pt x="1009" y="0"/>
                  </a:cubicBezTo>
                  <a:cubicBezTo>
                    <a:pt x="533" y="7"/>
                    <a:pt x="149" y="397"/>
                    <a:pt x="142" y="865"/>
                  </a:cubicBezTo>
                  <a:close/>
                  <a:moveTo>
                    <a:pt x="1822" y="1005"/>
                  </a:moveTo>
                  <a:cubicBezTo>
                    <a:pt x="1822" y="965"/>
                    <a:pt x="1853" y="934"/>
                    <a:pt x="1892" y="934"/>
                  </a:cubicBezTo>
                  <a:cubicBezTo>
                    <a:pt x="1930" y="934"/>
                    <a:pt x="1962" y="964"/>
                    <a:pt x="1962" y="1002"/>
                  </a:cubicBezTo>
                  <a:cubicBezTo>
                    <a:pt x="1964" y="1477"/>
                    <a:pt x="1438" y="1863"/>
                    <a:pt x="955" y="1870"/>
                  </a:cubicBezTo>
                  <a:cubicBezTo>
                    <a:pt x="1431" y="1863"/>
                    <a:pt x="1815" y="1473"/>
                    <a:pt x="1822" y="1005"/>
                  </a:cubicBezTo>
                  <a:close/>
                  <a:moveTo>
                    <a:pt x="752" y="596"/>
                  </a:moveTo>
                  <a:lnTo>
                    <a:pt x="938" y="596"/>
                  </a:lnTo>
                  <a:cubicBezTo>
                    <a:pt x="954" y="596"/>
                    <a:pt x="968" y="605"/>
                    <a:pt x="974" y="617"/>
                  </a:cubicBezTo>
                  <a:lnTo>
                    <a:pt x="1130" y="1062"/>
                  </a:lnTo>
                  <a:lnTo>
                    <a:pt x="1276" y="617"/>
                  </a:lnTo>
                  <a:cubicBezTo>
                    <a:pt x="1282" y="605"/>
                    <a:pt x="1296" y="596"/>
                    <a:pt x="1312" y="596"/>
                  </a:cubicBezTo>
                  <a:lnTo>
                    <a:pt x="1497" y="596"/>
                  </a:lnTo>
                  <a:lnTo>
                    <a:pt x="1497" y="1274"/>
                  </a:lnTo>
                  <a:lnTo>
                    <a:pt x="1355" y="1274"/>
                  </a:lnTo>
                  <a:lnTo>
                    <a:pt x="1353" y="793"/>
                  </a:lnTo>
                  <a:lnTo>
                    <a:pt x="1191" y="1252"/>
                  </a:lnTo>
                  <a:cubicBezTo>
                    <a:pt x="1185" y="1265"/>
                    <a:pt x="1171" y="1274"/>
                    <a:pt x="1155" y="1274"/>
                  </a:cubicBezTo>
                  <a:lnTo>
                    <a:pt x="1094" y="1274"/>
                  </a:lnTo>
                  <a:cubicBezTo>
                    <a:pt x="1078" y="1274"/>
                    <a:pt x="1064" y="1265"/>
                    <a:pt x="1058" y="1251"/>
                  </a:cubicBezTo>
                  <a:lnTo>
                    <a:pt x="895" y="798"/>
                  </a:lnTo>
                  <a:lnTo>
                    <a:pt x="895" y="1274"/>
                  </a:lnTo>
                  <a:lnTo>
                    <a:pt x="752" y="1274"/>
                  </a:lnTo>
                  <a:lnTo>
                    <a:pt x="752" y="596"/>
                  </a:lnTo>
                  <a:close/>
                  <a:moveTo>
                    <a:pt x="467" y="1274"/>
                  </a:moveTo>
                  <a:lnTo>
                    <a:pt x="619" y="1274"/>
                  </a:lnTo>
                  <a:lnTo>
                    <a:pt x="619" y="596"/>
                  </a:lnTo>
                  <a:lnTo>
                    <a:pt x="467" y="596"/>
                  </a:lnTo>
                  <a:lnTo>
                    <a:pt x="467" y="1274"/>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6" name="Freeform 6"/>
            <p:cNvSpPr>
              <a:spLocks noEditPoints="1"/>
            </p:cNvSpPr>
            <p:nvPr userDrawn="1"/>
          </p:nvSpPr>
          <p:spPr bwMode="gray">
            <a:xfrm>
              <a:off x="1817" y="1700"/>
              <a:ext cx="1627" cy="561"/>
            </a:xfrm>
            <a:custGeom>
              <a:avLst/>
              <a:gdLst>
                <a:gd name="T0" fmla="*/ 0 w 1989"/>
                <a:gd name="T1" fmla="*/ 49 h 685"/>
                <a:gd name="T2" fmla="*/ 53 w 1989"/>
                <a:gd name="T3" fmla="*/ 0 h 685"/>
                <a:gd name="T4" fmla="*/ 106 w 1989"/>
                <a:gd name="T5" fmla="*/ 49 h 685"/>
                <a:gd name="T6" fmla="*/ 53 w 1989"/>
                <a:gd name="T7" fmla="*/ 99 h 685"/>
                <a:gd name="T8" fmla="*/ 0 w 1989"/>
                <a:gd name="T9" fmla="*/ 49 h 685"/>
                <a:gd name="T10" fmla="*/ 1286 w 1989"/>
                <a:gd name="T11" fmla="*/ 189 h 685"/>
                <a:gd name="T12" fmla="*/ 1195 w 1989"/>
                <a:gd name="T13" fmla="*/ 189 h 685"/>
                <a:gd name="T14" fmla="*/ 1074 w 1989"/>
                <a:gd name="T15" fmla="*/ 595 h 685"/>
                <a:gd name="T16" fmla="*/ 1072 w 1989"/>
                <a:gd name="T17" fmla="*/ 595 h 685"/>
                <a:gd name="T18" fmla="*/ 960 w 1989"/>
                <a:gd name="T19" fmla="*/ 189 h 685"/>
                <a:gd name="T20" fmla="*/ 863 w 1989"/>
                <a:gd name="T21" fmla="*/ 189 h 685"/>
                <a:gd name="T22" fmla="*/ 755 w 1989"/>
                <a:gd name="T23" fmla="*/ 595 h 685"/>
                <a:gd name="T24" fmla="*/ 753 w 1989"/>
                <a:gd name="T25" fmla="*/ 595 h 685"/>
                <a:gd name="T26" fmla="*/ 631 w 1989"/>
                <a:gd name="T27" fmla="*/ 189 h 685"/>
                <a:gd name="T28" fmla="*/ 533 w 1989"/>
                <a:gd name="T29" fmla="*/ 189 h 685"/>
                <a:gd name="T30" fmla="*/ 706 w 1989"/>
                <a:gd name="T31" fmla="*/ 685 h 685"/>
                <a:gd name="T32" fmla="*/ 802 w 1989"/>
                <a:gd name="T33" fmla="*/ 685 h 685"/>
                <a:gd name="T34" fmla="*/ 910 w 1989"/>
                <a:gd name="T35" fmla="*/ 291 h 685"/>
                <a:gd name="T36" fmla="*/ 912 w 1989"/>
                <a:gd name="T37" fmla="*/ 291 h 685"/>
                <a:gd name="T38" fmla="*/ 1021 w 1989"/>
                <a:gd name="T39" fmla="*/ 685 h 685"/>
                <a:gd name="T40" fmla="*/ 1115 w 1989"/>
                <a:gd name="T41" fmla="*/ 685 h 685"/>
                <a:gd name="T42" fmla="*/ 1286 w 1989"/>
                <a:gd name="T43" fmla="*/ 189 h 685"/>
                <a:gd name="T44" fmla="*/ 1544 w 1989"/>
                <a:gd name="T45" fmla="*/ 685 h 685"/>
                <a:gd name="T46" fmla="*/ 1632 w 1989"/>
                <a:gd name="T47" fmla="*/ 685 h 685"/>
                <a:gd name="T48" fmla="*/ 1632 w 1989"/>
                <a:gd name="T49" fmla="*/ 405 h 685"/>
                <a:gd name="T50" fmla="*/ 1791 w 1989"/>
                <a:gd name="T51" fmla="*/ 249 h 685"/>
                <a:gd name="T52" fmla="*/ 1901 w 1989"/>
                <a:gd name="T53" fmla="*/ 349 h 685"/>
                <a:gd name="T54" fmla="*/ 1901 w 1989"/>
                <a:gd name="T55" fmla="*/ 685 h 685"/>
                <a:gd name="T56" fmla="*/ 1989 w 1989"/>
                <a:gd name="T57" fmla="*/ 685 h 685"/>
                <a:gd name="T58" fmla="*/ 1989 w 1989"/>
                <a:gd name="T59" fmla="*/ 359 h 685"/>
                <a:gd name="T60" fmla="*/ 1804 w 1989"/>
                <a:gd name="T61" fmla="*/ 177 h 685"/>
                <a:gd name="T62" fmla="*/ 1629 w 1989"/>
                <a:gd name="T63" fmla="*/ 267 h 685"/>
                <a:gd name="T64" fmla="*/ 1627 w 1989"/>
                <a:gd name="T65" fmla="*/ 267 h 685"/>
                <a:gd name="T66" fmla="*/ 1627 w 1989"/>
                <a:gd name="T67" fmla="*/ 189 h 685"/>
                <a:gd name="T68" fmla="*/ 1544 w 1989"/>
                <a:gd name="T69" fmla="*/ 189 h 685"/>
                <a:gd name="T70" fmla="*/ 1544 w 1989"/>
                <a:gd name="T71" fmla="*/ 685 h 685"/>
                <a:gd name="T72" fmla="*/ 205 w 1989"/>
                <a:gd name="T73" fmla="*/ 685 h 685"/>
                <a:gd name="T74" fmla="*/ 293 w 1989"/>
                <a:gd name="T75" fmla="*/ 685 h 685"/>
                <a:gd name="T76" fmla="*/ 293 w 1989"/>
                <a:gd name="T77" fmla="*/ 464 h 685"/>
                <a:gd name="T78" fmla="*/ 488 w 1989"/>
                <a:gd name="T79" fmla="*/ 264 h 685"/>
                <a:gd name="T80" fmla="*/ 488 w 1989"/>
                <a:gd name="T81" fmla="*/ 177 h 685"/>
                <a:gd name="T82" fmla="*/ 290 w 1989"/>
                <a:gd name="T83" fmla="*/ 293 h 685"/>
                <a:gd name="T84" fmla="*/ 288 w 1989"/>
                <a:gd name="T85" fmla="*/ 293 h 685"/>
                <a:gd name="T86" fmla="*/ 288 w 1989"/>
                <a:gd name="T87" fmla="*/ 189 h 685"/>
                <a:gd name="T88" fmla="*/ 205 w 1989"/>
                <a:gd name="T89" fmla="*/ 189 h 685"/>
                <a:gd name="T90" fmla="*/ 205 w 1989"/>
                <a:gd name="T91" fmla="*/ 685 h 685"/>
                <a:gd name="T92" fmla="*/ 1339 w 1989"/>
                <a:gd name="T93" fmla="*/ 685 h 685"/>
                <a:gd name="T94" fmla="*/ 1427 w 1989"/>
                <a:gd name="T95" fmla="*/ 685 h 685"/>
                <a:gd name="T96" fmla="*/ 1427 w 1989"/>
                <a:gd name="T97" fmla="*/ 189 h 685"/>
                <a:gd name="T98" fmla="*/ 1339 w 1989"/>
                <a:gd name="T99" fmla="*/ 189 h 685"/>
                <a:gd name="T100" fmla="*/ 1339 w 1989"/>
                <a:gd name="T101" fmla="*/ 685 h 685"/>
                <a:gd name="T102" fmla="*/ 1330 w 1989"/>
                <a:gd name="T103" fmla="*/ 49 h 685"/>
                <a:gd name="T104" fmla="*/ 1383 w 1989"/>
                <a:gd name="T105" fmla="*/ 0 h 685"/>
                <a:gd name="T106" fmla="*/ 1436 w 1989"/>
                <a:gd name="T107" fmla="*/ 49 h 685"/>
                <a:gd name="T108" fmla="*/ 1383 w 1989"/>
                <a:gd name="T109" fmla="*/ 99 h 685"/>
                <a:gd name="T110" fmla="*/ 1330 w 1989"/>
                <a:gd name="T111" fmla="*/ 49 h 685"/>
                <a:gd name="T112" fmla="*/ 9 w 1989"/>
                <a:gd name="T113" fmla="*/ 685 h 685"/>
                <a:gd name="T114" fmla="*/ 97 w 1989"/>
                <a:gd name="T115" fmla="*/ 685 h 685"/>
                <a:gd name="T116" fmla="*/ 97 w 1989"/>
                <a:gd name="T117" fmla="*/ 189 h 685"/>
                <a:gd name="T118" fmla="*/ 9 w 1989"/>
                <a:gd name="T119" fmla="*/ 189 h 685"/>
                <a:gd name="T120" fmla="*/ 9 w 1989"/>
                <a:gd name="T121" fmla="*/ 685 h 6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989" h="685">
                  <a:moveTo>
                    <a:pt x="0" y="49"/>
                  </a:moveTo>
                  <a:cubicBezTo>
                    <a:pt x="0" y="22"/>
                    <a:pt x="24" y="0"/>
                    <a:pt x="53" y="0"/>
                  </a:cubicBezTo>
                  <a:cubicBezTo>
                    <a:pt x="82" y="0"/>
                    <a:pt x="106" y="22"/>
                    <a:pt x="106" y="49"/>
                  </a:cubicBezTo>
                  <a:cubicBezTo>
                    <a:pt x="106" y="77"/>
                    <a:pt x="82" y="99"/>
                    <a:pt x="53" y="99"/>
                  </a:cubicBezTo>
                  <a:cubicBezTo>
                    <a:pt x="24" y="99"/>
                    <a:pt x="0" y="77"/>
                    <a:pt x="0" y="49"/>
                  </a:cubicBezTo>
                  <a:close/>
                  <a:moveTo>
                    <a:pt x="1286" y="189"/>
                  </a:moveTo>
                  <a:lnTo>
                    <a:pt x="1195" y="189"/>
                  </a:lnTo>
                  <a:lnTo>
                    <a:pt x="1074" y="595"/>
                  </a:lnTo>
                  <a:lnTo>
                    <a:pt x="1072" y="595"/>
                  </a:lnTo>
                  <a:lnTo>
                    <a:pt x="960" y="189"/>
                  </a:lnTo>
                  <a:lnTo>
                    <a:pt x="863" y="189"/>
                  </a:lnTo>
                  <a:lnTo>
                    <a:pt x="755" y="595"/>
                  </a:lnTo>
                  <a:lnTo>
                    <a:pt x="753" y="595"/>
                  </a:lnTo>
                  <a:lnTo>
                    <a:pt x="631" y="189"/>
                  </a:lnTo>
                  <a:lnTo>
                    <a:pt x="533" y="189"/>
                  </a:lnTo>
                  <a:lnTo>
                    <a:pt x="706" y="685"/>
                  </a:lnTo>
                  <a:lnTo>
                    <a:pt x="802" y="685"/>
                  </a:lnTo>
                  <a:lnTo>
                    <a:pt x="910" y="291"/>
                  </a:lnTo>
                  <a:lnTo>
                    <a:pt x="912" y="291"/>
                  </a:lnTo>
                  <a:lnTo>
                    <a:pt x="1021" y="685"/>
                  </a:lnTo>
                  <a:lnTo>
                    <a:pt x="1115" y="685"/>
                  </a:lnTo>
                  <a:lnTo>
                    <a:pt x="1286" y="189"/>
                  </a:lnTo>
                  <a:close/>
                  <a:moveTo>
                    <a:pt x="1544" y="685"/>
                  </a:moveTo>
                  <a:lnTo>
                    <a:pt x="1632" y="685"/>
                  </a:lnTo>
                  <a:lnTo>
                    <a:pt x="1632" y="405"/>
                  </a:lnTo>
                  <a:cubicBezTo>
                    <a:pt x="1632" y="315"/>
                    <a:pt x="1684" y="249"/>
                    <a:pt x="1791" y="249"/>
                  </a:cubicBezTo>
                  <a:cubicBezTo>
                    <a:pt x="1859" y="249"/>
                    <a:pt x="1901" y="289"/>
                    <a:pt x="1901" y="349"/>
                  </a:cubicBezTo>
                  <a:lnTo>
                    <a:pt x="1901" y="685"/>
                  </a:lnTo>
                  <a:lnTo>
                    <a:pt x="1989" y="685"/>
                  </a:lnTo>
                  <a:lnTo>
                    <a:pt x="1989" y="359"/>
                  </a:lnTo>
                  <a:cubicBezTo>
                    <a:pt x="1989" y="252"/>
                    <a:pt x="1945" y="177"/>
                    <a:pt x="1804" y="177"/>
                  </a:cubicBezTo>
                  <a:cubicBezTo>
                    <a:pt x="1727" y="177"/>
                    <a:pt x="1667" y="206"/>
                    <a:pt x="1629" y="267"/>
                  </a:cubicBezTo>
                  <a:lnTo>
                    <a:pt x="1627" y="267"/>
                  </a:lnTo>
                  <a:lnTo>
                    <a:pt x="1627" y="189"/>
                  </a:lnTo>
                  <a:lnTo>
                    <a:pt x="1544" y="189"/>
                  </a:lnTo>
                  <a:lnTo>
                    <a:pt x="1544" y="685"/>
                  </a:lnTo>
                  <a:close/>
                  <a:moveTo>
                    <a:pt x="205" y="685"/>
                  </a:moveTo>
                  <a:lnTo>
                    <a:pt x="293" y="685"/>
                  </a:lnTo>
                  <a:lnTo>
                    <a:pt x="293" y="464"/>
                  </a:lnTo>
                  <a:cubicBezTo>
                    <a:pt x="293" y="339"/>
                    <a:pt x="345" y="264"/>
                    <a:pt x="488" y="264"/>
                  </a:cubicBezTo>
                  <a:lnTo>
                    <a:pt x="488" y="177"/>
                  </a:lnTo>
                  <a:cubicBezTo>
                    <a:pt x="392" y="174"/>
                    <a:pt x="333" y="214"/>
                    <a:pt x="290" y="293"/>
                  </a:cubicBezTo>
                  <a:lnTo>
                    <a:pt x="288" y="293"/>
                  </a:lnTo>
                  <a:lnTo>
                    <a:pt x="288" y="189"/>
                  </a:lnTo>
                  <a:lnTo>
                    <a:pt x="205" y="189"/>
                  </a:lnTo>
                  <a:lnTo>
                    <a:pt x="205" y="685"/>
                  </a:lnTo>
                  <a:close/>
                  <a:moveTo>
                    <a:pt x="1339" y="685"/>
                  </a:moveTo>
                  <a:lnTo>
                    <a:pt x="1427" y="685"/>
                  </a:lnTo>
                  <a:lnTo>
                    <a:pt x="1427" y="189"/>
                  </a:lnTo>
                  <a:lnTo>
                    <a:pt x="1339" y="189"/>
                  </a:lnTo>
                  <a:lnTo>
                    <a:pt x="1339" y="685"/>
                  </a:lnTo>
                  <a:close/>
                  <a:moveTo>
                    <a:pt x="1330" y="49"/>
                  </a:moveTo>
                  <a:cubicBezTo>
                    <a:pt x="1330" y="22"/>
                    <a:pt x="1354" y="0"/>
                    <a:pt x="1383" y="0"/>
                  </a:cubicBezTo>
                  <a:cubicBezTo>
                    <a:pt x="1412" y="0"/>
                    <a:pt x="1436" y="22"/>
                    <a:pt x="1436" y="49"/>
                  </a:cubicBezTo>
                  <a:cubicBezTo>
                    <a:pt x="1436" y="77"/>
                    <a:pt x="1412" y="99"/>
                    <a:pt x="1383" y="99"/>
                  </a:cubicBezTo>
                  <a:cubicBezTo>
                    <a:pt x="1354" y="99"/>
                    <a:pt x="1330" y="77"/>
                    <a:pt x="1330" y="49"/>
                  </a:cubicBezTo>
                  <a:close/>
                  <a:moveTo>
                    <a:pt x="9" y="685"/>
                  </a:moveTo>
                  <a:lnTo>
                    <a:pt x="97" y="685"/>
                  </a:lnTo>
                  <a:lnTo>
                    <a:pt x="97" y="189"/>
                  </a:lnTo>
                  <a:lnTo>
                    <a:pt x="9" y="189"/>
                  </a:lnTo>
                  <a:lnTo>
                    <a:pt x="9" y="685"/>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17" name="Freeform 7"/>
            <p:cNvSpPr>
              <a:spLocks noEditPoints="1"/>
            </p:cNvSpPr>
            <p:nvPr userDrawn="1"/>
          </p:nvSpPr>
          <p:spPr bwMode="gray">
            <a:xfrm>
              <a:off x="3552" y="1699"/>
              <a:ext cx="2767" cy="571"/>
            </a:xfrm>
            <a:custGeom>
              <a:avLst/>
              <a:gdLst>
                <a:gd name="T0" fmla="*/ 1114 w 3384"/>
                <a:gd name="T1" fmla="*/ 41 h 698"/>
                <a:gd name="T2" fmla="*/ 1023 w 3384"/>
                <a:gd name="T3" fmla="*/ 190 h 698"/>
                <a:gd name="T4" fmla="*/ 1114 w 3384"/>
                <a:gd name="T5" fmla="*/ 262 h 698"/>
                <a:gd name="T6" fmla="*/ 1242 w 3384"/>
                <a:gd name="T7" fmla="*/ 686 h 698"/>
                <a:gd name="T8" fmla="*/ 1310 w 3384"/>
                <a:gd name="T9" fmla="*/ 614 h 698"/>
                <a:gd name="T10" fmla="*/ 1202 w 3384"/>
                <a:gd name="T11" fmla="*/ 570 h 698"/>
                <a:gd name="T12" fmla="*/ 1310 w 3384"/>
                <a:gd name="T13" fmla="*/ 262 h 698"/>
                <a:gd name="T14" fmla="*/ 1202 w 3384"/>
                <a:gd name="T15" fmla="*/ 190 h 698"/>
                <a:gd name="T16" fmla="*/ 2891 w 3384"/>
                <a:gd name="T17" fmla="*/ 529 h 698"/>
                <a:gd name="T18" fmla="*/ 2584 w 3384"/>
                <a:gd name="T19" fmla="*/ 463 h 698"/>
                <a:gd name="T20" fmla="*/ 2743 w 3384"/>
                <a:gd name="T21" fmla="*/ 178 h 698"/>
                <a:gd name="T22" fmla="*/ 2749 w 3384"/>
                <a:gd name="T23" fmla="*/ 698 h 698"/>
                <a:gd name="T24" fmla="*/ 2891 w 3384"/>
                <a:gd name="T25" fmla="*/ 529 h 698"/>
                <a:gd name="T26" fmla="*/ 2738 w 3384"/>
                <a:gd name="T27" fmla="*/ 250 h 698"/>
                <a:gd name="T28" fmla="*/ 2584 w 3384"/>
                <a:gd name="T29" fmla="*/ 390 h 698"/>
                <a:gd name="T30" fmla="*/ 1634 w 3384"/>
                <a:gd name="T31" fmla="*/ 178 h 698"/>
                <a:gd name="T32" fmla="*/ 1632 w 3384"/>
                <a:gd name="T33" fmla="*/ 698 h 698"/>
                <a:gd name="T34" fmla="*/ 1779 w 3384"/>
                <a:gd name="T35" fmla="*/ 505 h 698"/>
                <a:gd name="T36" fmla="*/ 1474 w 3384"/>
                <a:gd name="T37" fmla="*/ 444 h 698"/>
                <a:gd name="T38" fmla="*/ 1775 w 3384"/>
                <a:gd name="T39" fmla="*/ 349 h 698"/>
                <a:gd name="T40" fmla="*/ 1953 w 3384"/>
                <a:gd name="T41" fmla="*/ 686 h 698"/>
                <a:gd name="T42" fmla="*/ 2041 w 3384"/>
                <a:gd name="T43" fmla="*/ 406 h 698"/>
                <a:gd name="T44" fmla="*/ 2309 w 3384"/>
                <a:gd name="T45" fmla="*/ 350 h 698"/>
                <a:gd name="T46" fmla="*/ 2398 w 3384"/>
                <a:gd name="T47" fmla="*/ 686 h 698"/>
                <a:gd name="T48" fmla="*/ 2212 w 3384"/>
                <a:gd name="T49" fmla="*/ 178 h 698"/>
                <a:gd name="T50" fmla="*/ 2041 w 3384"/>
                <a:gd name="T51" fmla="*/ 263 h 698"/>
                <a:gd name="T52" fmla="*/ 1953 w 3384"/>
                <a:gd name="T53" fmla="*/ 0 h 698"/>
                <a:gd name="T54" fmla="*/ 3086 w 3384"/>
                <a:gd name="T55" fmla="*/ 0 h 698"/>
                <a:gd name="T56" fmla="*/ 3174 w 3384"/>
                <a:gd name="T57" fmla="*/ 686 h 698"/>
                <a:gd name="T58" fmla="*/ 3086 w 3384"/>
                <a:gd name="T59" fmla="*/ 0 h 698"/>
                <a:gd name="T60" fmla="*/ 3384 w 3384"/>
                <a:gd name="T61" fmla="*/ 0 h 698"/>
                <a:gd name="T62" fmla="*/ 3296 w 3384"/>
                <a:gd name="T63" fmla="*/ 686 h 698"/>
                <a:gd name="T64" fmla="*/ 0 w 3384"/>
                <a:gd name="T65" fmla="*/ 189 h 698"/>
                <a:gd name="T66" fmla="*/ 81 w 3384"/>
                <a:gd name="T67" fmla="*/ 262 h 698"/>
                <a:gd name="T68" fmla="*/ 254 w 3384"/>
                <a:gd name="T69" fmla="*/ 178 h 698"/>
                <a:gd name="T70" fmla="*/ 563 w 3384"/>
                <a:gd name="T71" fmla="*/ 178 h 698"/>
                <a:gd name="T72" fmla="*/ 739 w 3384"/>
                <a:gd name="T73" fmla="*/ 686 h 698"/>
                <a:gd name="T74" fmla="*/ 652 w 3384"/>
                <a:gd name="T75" fmla="*/ 360 h 698"/>
                <a:gd name="T76" fmla="*/ 413 w 3384"/>
                <a:gd name="T77" fmla="*/ 377 h 698"/>
                <a:gd name="T78" fmla="*/ 326 w 3384"/>
                <a:gd name="T79" fmla="*/ 686 h 698"/>
                <a:gd name="T80" fmla="*/ 227 w 3384"/>
                <a:gd name="T81" fmla="*/ 250 h 698"/>
                <a:gd name="T82" fmla="*/ 87 w 3384"/>
                <a:gd name="T83" fmla="*/ 686 h 698"/>
                <a:gd name="T84" fmla="*/ 0 w 3384"/>
                <a:gd name="T85" fmla="*/ 189 h 698"/>
                <a:gd name="T86" fmla="*/ 928 w 3384"/>
                <a:gd name="T87" fmla="*/ 686 h 698"/>
                <a:gd name="T88" fmla="*/ 840 w 3384"/>
                <a:gd name="T89" fmla="*/ 190 h 698"/>
                <a:gd name="T90" fmla="*/ 831 w 3384"/>
                <a:gd name="T91" fmla="*/ 50 h 698"/>
                <a:gd name="T92" fmla="*/ 936 w 3384"/>
                <a:gd name="T93" fmla="*/ 50 h 698"/>
                <a:gd name="T94" fmla="*/ 831 w 3384"/>
                <a:gd name="T95" fmla="*/ 50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3384" h="698">
                  <a:moveTo>
                    <a:pt x="1202" y="41"/>
                  </a:moveTo>
                  <a:lnTo>
                    <a:pt x="1114" y="41"/>
                  </a:lnTo>
                  <a:lnTo>
                    <a:pt x="1114" y="190"/>
                  </a:lnTo>
                  <a:lnTo>
                    <a:pt x="1023" y="190"/>
                  </a:lnTo>
                  <a:lnTo>
                    <a:pt x="1023" y="262"/>
                  </a:lnTo>
                  <a:lnTo>
                    <a:pt x="1114" y="262"/>
                  </a:lnTo>
                  <a:lnTo>
                    <a:pt x="1114" y="578"/>
                  </a:lnTo>
                  <a:cubicBezTo>
                    <a:pt x="1114" y="669"/>
                    <a:pt x="1150" y="686"/>
                    <a:pt x="1242" y="686"/>
                  </a:cubicBezTo>
                  <a:lnTo>
                    <a:pt x="1310" y="686"/>
                  </a:lnTo>
                  <a:lnTo>
                    <a:pt x="1310" y="614"/>
                  </a:lnTo>
                  <a:lnTo>
                    <a:pt x="1269" y="614"/>
                  </a:lnTo>
                  <a:cubicBezTo>
                    <a:pt x="1214" y="614"/>
                    <a:pt x="1202" y="608"/>
                    <a:pt x="1202" y="570"/>
                  </a:cubicBezTo>
                  <a:lnTo>
                    <a:pt x="1202" y="262"/>
                  </a:lnTo>
                  <a:lnTo>
                    <a:pt x="1310" y="262"/>
                  </a:lnTo>
                  <a:lnTo>
                    <a:pt x="1310" y="190"/>
                  </a:lnTo>
                  <a:lnTo>
                    <a:pt x="1202" y="190"/>
                  </a:lnTo>
                  <a:lnTo>
                    <a:pt x="1202" y="41"/>
                  </a:lnTo>
                  <a:close/>
                  <a:moveTo>
                    <a:pt x="2891" y="529"/>
                  </a:moveTo>
                  <a:cubicBezTo>
                    <a:pt x="2876" y="593"/>
                    <a:pt x="2825" y="626"/>
                    <a:pt x="2752" y="626"/>
                  </a:cubicBezTo>
                  <a:cubicBezTo>
                    <a:pt x="2634" y="626"/>
                    <a:pt x="2581" y="549"/>
                    <a:pt x="2584" y="463"/>
                  </a:cubicBezTo>
                  <a:lnTo>
                    <a:pt x="2987" y="463"/>
                  </a:lnTo>
                  <a:cubicBezTo>
                    <a:pt x="2992" y="342"/>
                    <a:pt x="2934" y="178"/>
                    <a:pt x="2743" y="178"/>
                  </a:cubicBezTo>
                  <a:cubicBezTo>
                    <a:pt x="2597" y="178"/>
                    <a:pt x="2491" y="288"/>
                    <a:pt x="2491" y="437"/>
                  </a:cubicBezTo>
                  <a:cubicBezTo>
                    <a:pt x="2496" y="588"/>
                    <a:pt x="2577" y="698"/>
                    <a:pt x="2749" y="698"/>
                  </a:cubicBezTo>
                  <a:cubicBezTo>
                    <a:pt x="2869" y="698"/>
                    <a:pt x="2955" y="638"/>
                    <a:pt x="2978" y="529"/>
                  </a:cubicBezTo>
                  <a:lnTo>
                    <a:pt x="2891" y="529"/>
                  </a:lnTo>
                  <a:close/>
                  <a:moveTo>
                    <a:pt x="2584" y="390"/>
                  </a:moveTo>
                  <a:cubicBezTo>
                    <a:pt x="2591" y="315"/>
                    <a:pt x="2646" y="250"/>
                    <a:pt x="2738" y="250"/>
                  </a:cubicBezTo>
                  <a:cubicBezTo>
                    <a:pt x="2826" y="250"/>
                    <a:pt x="2889" y="313"/>
                    <a:pt x="2893" y="390"/>
                  </a:cubicBezTo>
                  <a:lnTo>
                    <a:pt x="2584" y="390"/>
                  </a:lnTo>
                  <a:close/>
                  <a:moveTo>
                    <a:pt x="1866" y="349"/>
                  </a:moveTo>
                  <a:cubicBezTo>
                    <a:pt x="1854" y="231"/>
                    <a:pt x="1756" y="178"/>
                    <a:pt x="1634" y="178"/>
                  </a:cubicBezTo>
                  <a:cubicBezTo>
                    <a:pt x="1464" y="178"/>
                    <a:pt x="1381" y="295"/>
                    <a:pt x="1381" y="444"/>
                  </a:cubicBezTo>
                  <a:cubicBezTo>
                    <a:pt x="1381" y="592"/>
                    <a:pt x="1468" y="698"/>
                    <a:pt x="1632" y="698"/>
                  </a:cubicBezTo>
                  <a:cubicBezTo>
                    <a:pt x="1768" y="698"/>
                    <a:pt x="1850" y="626"/>
                    <a:pt x="1869" y="505"/>
                  </a:cubicBezTo>
                  <a:lnTo>
                    <a:pt x="1779" y="505"/>
                  </a:lnTo>
                  <a:cubicBezTo>
                    <a:pt x="1768" y="580"/>
                    <a:pt x="1717" y="626"/>
                    <a:pt x="1631" y="626"/>
                  </a:cubicBezTo>
                  <a:cubicBezTo>
                    <a:pt x="1519" y="626"/>
                    <a:pt x="1474" y="536"/>
                    <a:pt x="1474" y="444"/>
                  </a:cubicBezTo>
                  <a:cubicBezTo>
                    <a:pt x="1474" y="343"/>
                    <a:pt x="1514" y="250"/>
                    <a:pt x="1642" y="250"/>
                  </a:cubicBezTo>
                  <a:cubicBezTo>
                    <a:pt x="1715" y="250"/>
                    <a:pt x="1761" y="287"/>
                    <a:pt x="1775" y="349"/>
                  </a:cubicBezTo>
                  <a:lnTo>
                    <a:pt x="1866" y="349"/>
                  </a:lnTo>
                  <a:close/>
                  <a:moveTo>
                    <a:pt x="1953" y="686"/>
                  </a:moveTo>
                  <a:lnTo>
                    <a:pt x="2041" y="686"/>
                  </a:lnTo>
                  <a:lnTo>
                    <a:pt x="2041" y="406"/>
                  </a:lnTo>
                  <a:cubicBezTo>
                    <a:pt x="2041" y="317"/>
                    <a:pt x="2093" y="250"/>
                    <a:pt x="2200" y="250"/>
                  </a:cubicBezTo>
                  <a:cubicBezTo>
                    <a:pt x="2268" y="250"/>
                    <a:pt x="2309" y="290"/>
                    <a:pt x="2309" y="350"/>
                  </a:cubicBezTo>
                  <a:lnTo>
                    <a:pt x="2309" y="686"/>
                  </a:lnTo>
                  <a:lnTo>
                    <a:pt x="2398" y="686"/>
                  </a:lnTo>
                  <a:lnTo>
                    <a:pt x="2398" y="360"/>
                  </a:lnTo>
                  <a:cubicBezTo>
                    <a:pt x="2398" y="253"/>
                    <a:pt x="2354" y="178"/>
                    <a:pt x="2212" y="178"/>
                  </a:cubicBezTo>
                  <a:cubicBezTo>
                    <a:pt x="2148" y="178"/>
                    <a:pt x="2072" y="203"/>
                    <a:pt x="2043" y="263"/>
                  </a:cubicBezTo>
                  <a:lnTo>
                    <a:pt x="2041" y="263"/>
                  </a:lnTo>
                  <a:lnTo>
                    <a:pt x="2041" y="0"/>
                  </a:lnTo>
                  <a:lnTo>
                    <a:pt x="1953" y="0"/>
                  </a:lnTo>
                  <a:lnTo>
                    <a:pt x="1953" y="686"/>
                  </a:lnTo>
                  <a:close/>
                  <a:moveTo>
                    <a:pt x="3086" y="0"/>
                  </a:moveTo>
                  <a:lnTo>
                    <a:pt x="3174" y="0"/>
                  </a:lnTo>
                  <a:lnTo>
                    <a:pt x="3174" y="686"/>
                  </a:lnTo>
                  <a:lnTo>
                    <a:pt x="3086" y="686"/>
                  </a:lnTo>
                  <a:lnTo>
                    <a:pt x="3086" y="0"/>
                  </a:lnTo>
                  <a:close/>
                  <a:moveTo>
                    <a:pt x="3296" y="0"/>
                  </a:moveTo>
                  <a:lnTo>
                    <a:pt x="3384" y="0"/>
                  </a:lnTo>
                  <a:lnTo>
                    <a:pt x="3384" y="686"/>
                  </a:lnTo>
                  <a:lnTo>
                    <a:pt x="3296" y="686"/>
                  </a:lnTo>
                  <a:lnTo>
                    <a:pt x="3296" y="0"/>
                  </a:lnTo>
                  <a:close/>
                  <a:moveTo>
                    <a:pt x="0" y="189"/>
                  </a:moveTo>
                  <a:lnTo>
                    <a:pt x="81" y="189"/>
                  </a:lnTo>
                  <a:lnTo>
                    <a:pt x="81" y="262"/>
                  </a:lnTo>
                  <a:lnTo>
                    <a:pt x="83" y="262"/>
                  </a:lnTo>
                  <a:cubicBezTo>
                    <a:pt x="122" y="207"/>
                    <a:pt x="181" y="178"/>
                    <a:pt x="254" y="178"/>
                  </a:cubicBezTo>
                  <a:cubicBezTo>
                    <a:pt x="318" y="178"/>
                    <a:pt x="377" y="202"/>
                    <a:pt x="398" y="262"/>
                  </a:cubicBezTo>
                  <a:cubicBezTo>
                    <a:pt x="434" y="209"/>
                    <a:pt x="496" y="178"/>
                    <a:pt x="563" y="178"/>
                  </a:cubicBezTo>
                  <a:cubicBezTo>
                    <a:pt x="668" y="178"/>
                    <a:pt x="739" y="219"/>
                    <a:pt x="739" y="322"/>
                  </a:cubicBezTo>
                  <a:lnTo>
                    <a:pt x="739" y="686"/>
                  </a:lnTo>
                  <a:lnTo>
                    <a:pt x="652" y="686"/>
                  </a:lnTo>
                  <a:lnTo>
                    <a:pt x="652" y="360"/>
                  </a:lnTo>
                  <a:cubicBezTo>
                    <a:pt x="652" y="299"/>
                    <a:pt x="635" y="250"/>
                    <a:pt x="550" y="250"/>
                  </a:cubicBezTo>
                  <a:cubicBezTo>
                    <a:pt x="467" y="250"/>
                    <a:pt x="413" y="300"/>
                    <a:pt x="413" y="377"/>
                  </a:cubicBezTo>
                  <a:lnTo>
                    <a:pt x="413" y="686"/>
                  </a:lnTo>
                  <a:lnTo>
                    <a:pt x="326" y="686"/>
                  </a:lnTo>
                  <a:lnTo>
                    <a:pt x="326" y="360"/>
                  </a:lnTo>
                  <a:cubicBezTo>
                    <a:pt x="326" y="296"/>
                    <a:pt x="305" y="250"/>
                    <a:pt x="227" y="250"/>
                  </a:cubicBezTo>
                  <a:cubicBezTo>
                    <a:pt x="124" y="250"/>
                    <a:pt x="87" y="339"/>
                    <a:pt x="87" y="377"/>
                  </a:cubicBezTo>
                  <a:lnTo>
                    <a:pt x="87" y="686"/>
                  </a:lnTo>
                  <a:lnTo>
                    <a:pt x="0" y="686"/>
                  </a:lnTo>
                  <a:lnTo>
                    <a:pt x="0" y="189"/>
                  </a:lnTo>
                  <a:close/>
                  <a:moveTo>
                    <a:pt x="840" y="686"/>
                  </a:moveTo>
                  <a:lnTo>
                    <a:pt x="928" y="686"/>
                  </a:lnTo>
                  <a:lnTo>
                    <a:pt x="928" y="190"/>
                  </a:lnTo>
                  <a:lnTo>
                    <a:pt x="840" y="190"/>
                  </a:lnTo>
                  <a:lnTo>
                    <a:pt x="840" y="686"/>
                  </a:lnTo>
                  <a:close/>
                  <a:moveTo>
                    <a:pt x="831" y="50"/>
                  </a:moveTo>
                  <a:cubicBezTo>
                    <a:pt x="831" y="23"/>
                    <a:pt x="855" y="1"/>
                    <a:pt x="884" y="1"/>
                  </a:cubicBezTo>
                  <a:cubicBezTo>
                    <a:pt x="913" y="1"/>
                    <a:pt x="936" y="23"/>
                    <a:pt x="936" y="50"/>
                  </a:cubicBezTo>
                  <a:cubicBezTo>
                    <a:pt x="936" y="78"/>
                    <a:pt x="913" y="100"/>
                    <a:pt x="884" y="100"/>
                  </a:cubicBezTo>
                  <a:cubicBezTo>
                    <a:pt x="855" y="100"/>
                    <a:pt x="831" y="78"/>
                    <a:pt x="831" y="5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7" name="TextBox 6"/>
          <p:cNvSpPr txBox="1"/>
          <p:nvPr userDrawn="1"/>
        </p:nvSpPr>
        <p:spPr bwMode="ltGray">
          <a:xfrm>
            <a:off x="2674839" y="2738013"/>
            <a:ext cx="6842322" cy="646331"/>
          </a:xfrm>
          <a:prstGeom prst="rect">
            <a:avLst/>
          </a:prstGeom>
          <a:noFill/>
        </p:spPr>
        <p:txBody>
          <a:bodyPr wrap="none" rtlCol="0" anchor="ctr">
            <a:noAutofit/>
          </a:bodyPr>
          <a:lstStyle/>
          <a:p>
            <a:pPr marL="0" indent="0">
              <a:lnSpc>
                <a:spcPct val="90000"/>
              </a:lnSpc>
              <a:spcAft>
                <a:spcPts val="400"/>
              </a:spcAft>
              <a:buFont typeface="Arial" panose="020B0604020202020204" pitchFamily="34" charset="0"/>
              <a:buNone/>
            </a:pPr>
            <a:r>
              <a:rPr lang="en-GB" sz="4000" dirty="0">
                <a:solidFill>
                  <a:srgbClr val="FEFFFF"/>
                </a:solidFill>
              </a:rPr>
              <a:t>Expert Hand. </a:t>
            </a:r>
            <a:r>
              <a:rPr lang="en-GB" sz="4000" b="1" dirty="0">
                <a:solidFill>
                  <a:srgbClr val="FEFFFF"/>
                </a:solidFill>
              </a:rPr>
              <a:t>Human Touch.</a:t>
            </a:r>
          </a:p>
        </p:txBody>
      </p:sp>
      <p:sp>
        <p:nvSpPr>
          <p:cNvPr id="20" name="TextBox 19"/>
          <p:cNvSpPr txBox="1"/>
          <p:nvPr userDrawn="1"/>
        </p:nvSpPr>
        <p:spPr bwMode="gray">
          <a:xfrm>
            <a:off x="537426" y="6197691"/>
            <a:ext cx="860320" cy="216982"/>
          </a:xfrm>
          <a:prstGeom prst="rect">
            <a:avLst/>
          </a:prstGeom>
          <a:noFill/>
        </p:spPr>
        <p:txBody>
          <a:bodyPr wrap="none" lIns="90000" rIns="0" rtlCol="0">
            <a:spAutoFit/>
          </a:bodyPr>
          <a:lstStyle/>
          <a:p>
            <a:pPr marL="0" indent="0">
              <a:lnSpc>
                <a:spcPct val="90000"/>
              </a:lnSpc>
              <a:spcAft>
                <a:spcPts val="400"/>
              </a:spcAft>
              <a:buFont typeface="Arial" panose="020B0604020202020204" pitchFamily="34" charset="0"/>
              <a:buNone/>
            </a:pPr>
            <a:r>
              <a:rPr lang="en-GB" sz="900" dirty="0">
                <a:solidFill>
                  <a:schemeClr val="accent1"/>
                </a:solidFill>
              </a:rPr>
              <a:t>0370 1500 100</a:t>
            </a:r>
            <a:endParaRPr lang="en-GB" sz="900" b="1" dirty="0">
              <a:solidFill>
                <a:schemeClr val="accent1"/>
              </a:solidFill>
            </a:endParaRPr>
          </a:p>
        </p:txBody>
      </p:sp>
      <p:sp>
        <p:nvSpPr>
          <p:cNvPr id="22" name="Freeform 5"/>
          <p:cNvSpPr>
            <a:spLocks/>
          </p:cNvSpPr>
          <p:nvPr/>
        </p:nvSpPr>
        <p:spPr bwMode="gray">
          <a:xfrm>
            <a:off x="398576" y="6238980"/>
            <a:ext cx="158140" cy="135820"/>
          </a:xfrm>
          <a:custGeom>
            <a:avLst/>
            <a:gdLst>
              <a:gd name="T0" fmla="*/ 7708 w 7725"/>
              <a:gd name="T1" fmla="*/ 6079 h 7703"/>
              <a:gd name="T2" fmla="*/ 7594 w 7725"/>
              <a:gd name="T3" fmla="*/ 6405 h 7703"/>
              <a:gd name="T4" fmla="*/ 6509 w 7725"/>
              <a:gd name="T5" fmla="*/ 7482 h 7703"/>
              <a:gd name="T6" fmla="*/ 6317 w 7725"/>
              <a:gd name="T7" fmla="*/ 7621 h 7703"/>
              <a:gd name="T8" fmla="*/ 6085 w 7725"/>
              <a:gd name="T9" fmla="*/ 7694 h 7703"/>
              <a:gd name="T10" fmla="*/ 6036 w 7725"/>
              <a:gd name="T11" fmla="*/ 7699 h 7703"/>
              <a:gd name="T12" fmla="*/ 5930 w 7725"/>
              <a:gd name="T13" fmla="*/ 7703 h 7703"/>
              <a:gd name="T14" fmla="*/ 5428 w 7725"/>
              <a:gd name="T15" fmla="*/ 7650 h 7703"/>
              <a:gd name="T16" fmla="*/ 4579 w 7725"/>
              <a:gd name="T17" fmla="*/ 7389 h 7703"/>
              <a:gd name="T18" fmla="*/ 3441 w 7725"/>
              <a:gd name="T19" fmla="*/ 6764 h 7703"/>
              <a:gd name="T20" fmla="*/ 2086 w 7725"/>
              <a:gd name="T21" fmla="*/ 5622 h 7703"/>
              <a:gd name="T22" fmla="*/ 1140 w 7725"/>
              <a:gd name="T23" fmla="*/ 4545 h 7703"/>
              <a:gd name="T24" fmla="*/ 536 w 7725"/>
              <a:gd name="T25" fmla="*/ 3594 h 7703"/>
              <a:gd name="T26" fmla="*/ 193 w 7725"/>
              <a:gd name="T27" fmla="*/ 2803 h 7703"/>
              <a:gd name="T28" fmla="*/ 38 w 7725"/>
              <a:gd name="T29" fmla="*/ 2191 h 7703"/>
              <a:gd name="T30" fmla="*/ 5 w 7725"/>
              <a:gd name="T31" fmla="*/ 1787 h 7703"/>
              <a:gd name="T32" fmla="*/ 13 w 7725"/>
              <a:gd name="T33" fmla="*/ 1623 h 7703"/>
              <a:gd name="T34" fmla="*/ 87 w 7725"/>
              <a:gd name="T35" fmla="*/ 1391 h 7703"/>
              <a:gd name="T36" fmla="*/ 226 w 7725"/>
              <a:gd name="T37" fmla="*/ 1199 h 7703"/>
              <a:gd name="T38" fmla="*/ 1311 w 7725"/>
              <a:gd name="T39" fmla="*/ 114 h 7703"/>
              <a:gd name="T40" fmla="*/ 1572 w 7725"/>
              <a:gd name="T41" fmla="*/ 0 h 7703"/>
              <a:gd name="T42" fmla="*/ 1760 w 7725"/>
              <a:gd name="T43" fmla="*/ 61 h 7703"/>
              <a:gd name="T44" fmla="*/ 1898 w 7725"/>
              <a:gd name="T45" fmla="*/ 212 h 7703"/>
              <a:gd name="T46" fmla="*/ 2772 w 7725"/>
              <a:gd name="T47" fmla="*/ 1868 h 7703"/>
              <a:gd name="T48" fmla="*/ 2812 w 7725"/>
              <a:gd name="T49" fmla="*/ 2154 h 7703"/>
              <a:gd name="T50" fmla="*/ 2674 w 7725"/>
              <a:gd name="T51" fmla="*/ 2415 h 7703"/>
              <a:gd name="T52" fmla="*/ 2274 w 7725"/>
              <a:gd name="T53" fmla="*/ 2815 h 7703"/>
              <a:gd name="T54" fmla="*/ 2245 w 7725"/>
              <a:gd name="T55" fmla="*/ 2868 h 7703"/>
              <a:gd name="T56" fmla="*/ 2233 w 7725"/>
              <a:gd name="T57" fmla="*/ 2929 h 7703"/>
              <a:gd name="T58" fmla="*/ 2380 w 7725"/>
              <a:gd name="T59" fmla="*/ 3321 h 7703"/>
              <a:gd name="T60" fmla="*/ 2682 w 7725"/>
              <a:gd name="T61" fmla="*/ 3798 h 7703"/>
              <a:gd name="T62" fmla="*/ 3261 w 7725"/>
              <a:gd name="T63" fmla="*/ 4447 h 7703"/>
              <a:gd name="T64" fmla="*/ 3914 w 7725"/>
              <a:gd name="T65" fmla="*/ 5030 h 7703"/>
              <a:gd name="T66" fmla="*/ 4391 w 7725"/>
              <a:gd name="T67" fmla="*/ 5336 h 7703"/>
              <a:gd name="T68" fmla="*/ 4685 w 7725"/>
              <a:gd name="T69" fmla="*/ 5455 h 7703"/>
              <a:gd name="T70" fmla="*/ 4787 w 7725"/>
              <a:gd name="T71" fmla="*/ 5475 h 7703"/>
              <a:gd name="T72" fmla="*/ 4840 w 7725"/>
              <a:gd name="T73" fmla="*/ 5463 h 7703"/>
              <a:gd name="T74" fmla="*/ 4893 w 7725"/>
              <a:gd name="T75" fmla="*/ 5434 h 7703"/>
              <a:gd name="T76" fmla="*/ 5358 w 7725"/>
              <a:gd name="T77" fmla="*/ 4961 h 7703"/>
              <a:gd name="T78" fmla="*/ 5701 w 7725"/>
              <a:gd name="T79" fmla="*/ 4830 h 7703"/>
              <a:gd name="T80" fmla="*/ 5921 w 7725"/>
              <a:gd name="T81" fmla="*/ 4879 h 7703"/>
              <a:gd name="T82" fmla="*/ 5930 w 7725"/>
              <a:gd name="T83" fmla="*/ 4879 h 7703"/>
              <a:gd name="T84" fmla="*/ 7504 w 7725"/>
              <a:gd name="T85" fmla="*/ 5810 h 7703"/>
              <a:gd name="T86" fmla="*/ 7708 w 7725"/>
              <a:gd name="T87" fmla="*/ 6079 h 77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7725" h="7703">
                <a:moveTo>
                  <a:pt x="7708" y="6079"/>
                </a:moveTo>
                <a:cubicBezTo>
                  <a:pt x="7725" y="6204"/>
                  <a:pt x="7687" y="6313"/>
                  <a:pt x="7594" y="6405"/>
                </a:cubicBezTo>
                <a:lnTo>
                  <a:pt x="6509" y="7482"/>
                </a:lnTo>
                <a:cubicBezTo>
                  <a:pt x="6460" y="7537"/>
                  <a:pt x="6396" y="7583"/>
                  <a:pt x="6317" y="7621"/>
                </a:cubicBezTo>
                <a:cubicBezTo>
                  <a:pt x="6238" y="7659"/>
                  <a:pt x="6161" y="7684"/>
                  <a:pt x="6085" y="7694"/>
                </a:cubicBezTo>
                <a:cubicBezTo>
                  <a:pt x="6079" y="7694"/>
                  <a:pt x="6063" y="7696"/>
                  <a:pt x="6036" y="7699"/>
                </a:cubicBezTo>
                <a:cubicBezTo>
                  <a:pt x="6008" y="7701"/>
                  <a:pt x="5973" y="7703"/>
                  <a:pt x="5930" y="7703"/>
                </a:cubicBezTo>
                <a:cubicBezTo>
                  <a:pt x="5826" y="7703"/>
                  <a:pt x="5659" y="7685"/>
                  <a:pt x="5428" y="7650"/>
                </a:cubicBezTo>
                <a:cubicBezTo>
                  <a:pt x="5196" y="7614"/>
                  <a:pt x="4914" y="7527"/>
                  <a:pt x="4579" y="7389"/>
                </a:cubicBezTo>
                <a:cubicBezTo>
                  <a:pt x="4244" y="7250"/>
                  <a:pt x="3865" y="7042"/>
                  <a:pt x="3441" y="6764"/>
                </a:cubicBezTo>
                <a:cubicBezTo>
                  <a:pt x="3016" y="6487"/>
                  <a:pt x="2565" y="6106"/>
                  <a:pt x="2086" y="5622"/>
                </a:cubicBezTo>
                <a:cubicBezTo>
                  <a:pt x="1705" y="5247"/>
                  <a:pt x="1390" y="4887"/>
                  <a:pt x="1140" y="4545"/>
                </a:cubicBezTo>
                <a:cubicBezTo>
                  <a:pt x="889" y="4202"/>
                  <a:pt x="688" y="3885"/>
                  <a:pt x="536" y="3594"/>
                </a:cubicBezTo>
                <a:cubicBezTo>
                  <a:pt x="383" y="3303"/>
                  <a:pt x="269" y="3039"/>
                  <a:pt x="193" y="2803"/>
                </a:cubicBezTo>
                <a:cubicBezTo>
                  <a:pt x="117" y="2566"/>
                  <a:pt x="65" y="2362"/>
                  <a:pt x="38" y="2191"/>
                </a:cubicBezTo>
                <a:cubicBezTo>
                  <a:pt x="11" y="2019"/>
                  <a:pt x="0" y="1885"/>
                  <a:pt x="5" y="1787"/>
                </a:cubicBezTo>
                <a:cubicBezTo>
                  <a:pt x="11" y="1689"/>
                  <a:pt x="13" y="1634"/>
                  <a:pt x="13" y="1623"/>
                </a:cubicBezTo>
                <a:cubicBezTo>
                  <a:pt x="24" y="1547"/>
                  <a:pt x="49" y="1470"/>
                  <a:pt x="87" y="1391"/>
                </a:cubicBezTo>
                <a:cubicBezTo>
                  <a:pt x="125" y="1312"/>
                  <a:pt x="171" y="1248"/>
                  <a:pt x="226" y="1199"/>
                </a:cubicBezTo>
                <a:lnTo>
                  <a:pt x="1311" y="114"/>
                </a:lnTo>
                <a:cubicBezTo>
                  <a:pt x="1387" y="38"/>
                  <a:pt x="1474" y="0"/>
                  <a:pt x="1572" y="0"/>
                </a:cubicBezTo>
                <a:cubicBezTo>
                  <a:pt x="1643" y="0"/>
                  <a:pt x="1705" y="20"/>
                  <a:pt x="1760" y="61"/>
                </a:cubicBezTo>
                <a:cubicBezTo>
                  <a:pt x="1814" y="102"/>
                  <a:pt x="1860" y="152"/>
                  <a:pt x="1898" y="212"/>
                </a:cubicBezTo>
                <a:lnTo>
                  <a:pt x="2772" y="1868"/>
                </a:lnTo>
                <a:cubicBezTo>
                  <a:pt x="2821" y="1955"/>
                  <a:pt x="2834" y="2051"/>
                  <a:pt x="2812" y="2154"/>
                </a:cubicBezTo>
                <a:cubicBezTo>
                  <a:pt x="2791" y="2257"/>
                  <a:pt x="2744" y="2344"/>
                  <a:pt x="2674" y="2415"/>
                </a:cubicBezTo>
                <a:lnTo>
                  <a:pt x="2274" y="2815"/>
                </a:lnTo>
                <a:cubicBezTo>
                  <a:pt x="2263" y="2826"/>
                  <a:pt x="2253" y="2843"/>
                  <a:pt x="2245" y="2868"/>
                </a:cubicBezTo>
                <a:cubicBezTo>
                  <a:pt x="2237" y="2892"/>
                  <a:pt x="2233" y="2913"/>
                  <a:pt x="2233" y="2929"/>
                </a:cubicBezTo>
                <a:cubicBezTo>
                  <a:pt x="2255" y="3043"/>
                  <a:pt x="2304" y="3174"/>
                  <a:pt x="2380" y="3321"/>
                </a:cubicBezTo>
                <a:cubicBezTo>
                  <a:pt x="2445" y="3451"/>
                  <a:pt x="2546" y="3610"/>
                  <a:pt x="2682" y="3798"/>
                </a:cubicBezTo>
                <a:cubicBezTo>
                  <a:pt x="2818" y="3986"/>
                  <a:pt x="3011" y="4202"/>
                  <a:pt x="3261" y="4447"/>
                </a:cubicBezTo>
                <a:cubicBezTo>
                  <a:pt x="3506" y="4697"/>
                  <a:pt x="3724" y="4892"/>
                  <a:pt x="3914" y="5030"/>
                </a:cubicBezTo>
                <a:cubicBezTo>
                  <a:pt x="4104" y="5169"/>
                  <a:pt x="4263" y="5271"/>
                  <a:pt x="4391" y="5336"/>
                </a:cubicBezTo>
                <a:cubicBezTo>
                  <a:pt x="4519" y="5402"/>
                  <a:pt x="4617" y="5441"/>
                  <a:pt x="4685" y="5455"/>
                </a:cubicBezTo>
                <a:lnTo>
                  <a:pt x="4787" y="5475"/>
                </a:lnTo>
                <a:cubicBezTo>
                  <a:pt x="4798" y="5475"/>
                  <a:pt x="4816" y="5471"/>
                  <a:pt x="4840" y="5463"/>
                </a:cubicBezTo>
                <a:cubicBezTo>
                  <a:pt x="4865" y="5455"/>
                  <a:pt x="4882" y="5445"/>
                  <a:pt x="4893" y="5434"/>
                </a:cubicBezTo>
                <a:lnTo>
                  <a:pt x="5358" y="4961"/>
                </a:lnTo>
                <a:cubicBezTo>
                  <a:pt x="5456" y="4874"/>
                  <a:pt x="5570" y="4830"/>
                  <a:pt x="5701" y="4830"/>
                </a:cubicBezTo>
                <a:cubicBezTo>
                  <a:pt x="5794" y="4830"/>
                  <a:pt x="5867" y="4847"/>
                  <a:pt x="5921" y="4879"/>
                </a:cubicBezTo>
                <a:lnTo>
                  <a:pt x="5930" y="4879"/>
                </a:lnTo>
                <a:lnTo>
                  <a:pt x="7504" y="5810"/>
                </a:lnTo>
                <a:cubicBezTo>
                  <a:pt x="7619" y="5880"/>
                  <a:pt x="7687" y="5970"/>
                  <a:pt x="7708" y="6079"/>
                </a:cubicBezTo>
                <a:close/>
              </a:path>
            </a:pathLst>
          </a:custGeom>
          <a:solidFill>
            <a:schemeClr val="accent4"/>
          </a:solidFill>
          <a:ln>
            <a:noFill/>
          </a:ln>
        </p:spPr>
        <p:txBody>
          <a:bodyPr vert="horz" wrap="square" lIns="91440" tIns="45720" rIns="91440" bIns="45720" numCol="1" anchor="t" anchorCtr="0" compatLnSpc="1">
            <a:prstTxWarp prst="textNoShape">
              <a:avLst/>
            </a:prstTxWarp>
          </a:bodyPr>
          <a:lstStyle/>
          <a:p>
            <a:endParaRPr lang="en-GB"/>
          </a:p>
        </p:txBody>
      </p:sp>
      <p:sp>
        <p:nvSpPr>
          <p:cNvPr id="29" name="TextBox 28">
            <a:hlinkClick r:id="rId2"/>
          </p:cNvPr>
          <p:cNvSpPr txBox="1"/>
          <p:nvPr userDrawn="1"/>
        </p:nvSpPr>
        <p:spPr bwMode="gray">
          <a:xfrm>
            <a:off x="1856897" y="6197691"/>
            <a:ext cx="969325" cy="216982"/>
          </a:xfrm>
          <a:prstGeom prst="rect">
            <a:avLst/>
          </a:prstGeom>
          <a:noFill/>
        </p:spPr>
        <p:txBody>
          <a:bodyPr wrap="none" lIns="90000" rIns="0" rtlCol="0">
            <a:spAutoFit/>
          </a:bodyPr>
          <a:lstStyle/>
          <a:p>
            <a:pPr marL="0" indent="0">
              <a:lnSpc>
                <a:spcPct val="90000"/>
              </a:lnSpc>
              <a:spcAft>
                <a:spcPts val="400"/>
              </a:spcAft>
              <a:buFont typeface="Arial" panose="020B0604020202020204" pitchFamily="34" charset="0"/>
              <a:buNone/>
            </a:pPr>
            <a:r>
              <a:rPr lang="en-GB" sz="900" dirty="0">
                <a:solidFill>
                  <a:schemeClr val="accent1"/>
                </a:solidFill>
              </a:rPr>
              <a:t>irwinmitchell.com</a:t>
            </a:r>
            <a:endParaRPr lang="en-GB" sz="900" b="1" dirty="0">
              <a:solidFill>
                <a:schemeClr val="accent1"/>
              </a:solidFill>
            </a:endParaRPr>
          </a:p>
        </p:txBody>
      </p:sp>
      <p:grpSp>
        <p:nvGrpSpPr>
          <p:cNvPr id="10" name="Group 4"/>
          <p:cNvGrpSpPr>
            <a:grpSpLocks noChangeAspect="1"/>
          </p:cNvGrpSpPr>
          <p:nvPr userDrawn="1"/>
        </p:nvGrpSpPr>
        <p:grpSpPr bwMode="gray">
          <a:xfrm>
            <a:off x="1650346" y="6239187"/>
            <a:ext cx="216362" cy="142283"/>
            <a:chOff x="661" y="67"/>
            <a:chExt cx="6224" cy="4093"/>
          </a:xfrm>
          <a:solidFill>
            <a:schemeClr val="accent4"/>
          </a:solidFill>
        </p:grpSpPr>
        <p:sp>
          <p:nvSpPr>
            <p:cNvPr id="12" name="Freeform 5"/>
            <p:cNvSpPr>
              <a:spLocks noEditPoints="1"/>
            </p:cNvSpPr>
            <p:nvPr userDrawn="1"/>
          </p:nvSpPr>
          <p:spPr bwMode="gray">
            <a:xfrm>
              <a:off x="661" y="3546"/>
              <a:ext cx="6224" cy="614"/>
            </a:xfrm>
            <a:custGeom>
              <a:avLst/>
              <a:gdLst>
                <a:gd name="T0" fmla="*/ 1297 w 1299"/>
                <a:gd name="T1" fmla="*/ 2 h 128"/>
                <a:gd name="T2" fmla="*/ 1292 w 1299"/>
                <a:gd name="T3" fmla="*/ 0 h 128"/>
                <a:gd name="T4" fmla="*/ 7 w 1299"/>
                <a:gd name="T5" fmla="*/ 0 h 128"/>
                <a:gd name="T6" fmla="*/ 2 w 1299"/>
                <a:gd name="T7" fmla="*/ 2 h 128"/>
                <a:gd name="T8" fmla="*/ 0 w 1299"/>
                <a:gd name="T9" fmla="*/ 7 h 128"/>
                <a:gd name="T10" fmla="*/ 170 w 1299"/>
                <a:gd name="T11" fmla="*/ 128 h 128"/>
                <a:gd name="T12" fmla="*/ 1128 w 1299"/>
                <a:gd name="T13" fmla="*/ 128 h 128"/>
                <a:gd name="T14" fmla="*/ 1298 w 1299"/>
                <a:gd name="T15" fmla="*/ 7 h 128"/>
                <a:gd name="T16" fmla="*/ 1297 w 1299"/>
                <a:gd name="T17" fmla="*/ 2 h 128"/>
                <a:gd name="T18" fmla="*/ 746 w 1299"/>
                <a:gd name="T19" fmla="*/ 86 h 128"/>
                <a:gd name="T20" fmla="*/ 553 w 1299"/>
                <a:gd name="T21" fmla="*/ 86 h 128"/>
                <a:gd name="T22" fmla="*/ 553 w 1299"/>
                <a:gd name="T23" fmla="*/ 42 h 128"/>
                <a:gd name="T24" fmla="*/ 746 w 1299"/>
                <a:gd name="T25" fmla="*/ 42 h 128"/>
                <a:gd name="T26" fmla="*/ 746 w 1299"/>
                <a:gd name="T27" fmla="*/ 86 h 1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1299" h="128">
                  <a:moveTo>
                    <a:pt x="1297" y="2"/>
                  </a:moveTo>
                  <a:cubicBezTo>
                    <a:pt x="1296" y="1"/>
                    <a:pt x="1294" y="0"/>
                    <a:pt x="1292" y="0"/>
                  </a:cubicBezTo>
                  <a:lnTo>
                    <a:pt x="7" y="0"/>
                  </a:lnTo>
                  <a:cubicBezTo>
                    <a:pt x="5" y="0"/>
                    <a:pt x="3" y="1"/>
                    <a:pt x="2" y="2"/>
                  </a:cubicBezTo>
                  <a:cubicBezTo>
                    <a:pt x="0" y="4"/>
                    <a:pt x="0" y="6"/>
                    <a:pt x="0" y="7"/>
                  </a:cubicBezTo>
                  <a:cubicBezTo>
                    <a:pt x="0" y="9"/>
                    <a:pt x="20" y="128"/>
                    <a:pt x="170" y="128"/>
                  </a:cubicBezTo>
                  <a:lnTo>
                    <a:pt x="1128" y="128"/>
                  </a:lnTo>
                  <a:cubicBezTo>
                    <a:pt x="1279" y="128"/>
                    <a:pt x="1298" y="9"/>
                    <a:pt x="1298" y="7"/>
                  </a:cubicBezTo>
                  <a:cubicBezTo>
                    <a:pt x="1299" y="6"/>
                    <a:pt x="1298" y="4"/>
                    <a:pt x="1297" y="2"/>
                  </a:cubicBezTo>
                  <a:close/>
                  <a:moveTo>
                    <a:pt x="746" y="86"/>
                  </a:moveTo>
                  <a:lnTo>
                    <a:pt x="553" y="86"/>
                  </a:lnTo>
                  <a:lnTo>
                    <a:pt x="553" y="42"/>
                  </a:lnTo>
                  <a:lnTo>
                    <a:pt x="746" y="42"/>
                  </a:lnTo>
                  <a:lnTo>
                    <a:pt x="746" y="86"/>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sp>
          <p:nvSpPr>
            <p:cNvPr id="30" name="Freeform 6"/>
            <p:cNvSpPr>
              <a:spLocks noEditPoints="1"/>
            </p:cNvSpPr>
            <p:nvPr userDrawn="1"/>
          </p:nvSpPr>
          <p:spPr bwMode="gray">
            <a:xfrm>
              <a:off x="1202" y="67"/>
              <a:ext cx="5137" cy="3258"/>
            </a:xfrm>
            <a:custGeom>
              <a:avLst/>
              <a:gdLst>
                <a:gd name="T0" fmla="*/ 27 w 1072"/>
                <a:gd name="T1" fmla="*/ 679 h 679"/>
                <a:gd name="T2" fmla="*/ 1045 w 1072"/>
                <a:gd name="T3" fmla="*/ 679 h 679"/>
                <a:gd name="T4" fmla="*/ 1072 w 1072"/>
                <a:gd name="T5" fmla="*/ 652 h 679"/>
                <a:gd name="T6" fmla="*/ 1072 w 1072"/>
                <a:gd name="T7" fmla="*/ 27 h 679"/>
                <a:gd name="T8" fmla="*/ 1045 w 1072"/>
                <a:gd name="T9" fmla="*/ 0 h 679"/>
                <a:gd name="T10" fmla="*/ 27 w 1072"/>
                <a:gd name="T11" fmla="*/ 0 h 679"/>
                <a:gd name="T12" fmla="*/ 0 w 1072"/>
                <a:gd name="T13" fmla="*/ 27 h 679"/>
                <a:gd name="T14" fmla="*/ 0 w 1072"/>
                <a:gd name="T15" fmla="*/ 652 h 679"/>
                <a:gd name="T16" fmla="*/ 27 w 1072"/>
                <a:gd name="T17" fmla="*/ 679 h 679"/>
                <a:gd name="T18" fmla="*/ 94 w 1072"/>
                <a:gd name="T19" fmla="*/ 93 h 679"/>
                <a:gd name="T20" fmla="*/ 979 w 1072"/>
                <a:gd name="T21" fmla="*/ 93 h 679"/>
                <a:gd name="T22" fmla="*/ 979 w 1072"/>
                <a:gd name="T23" fmla="*/ 585 h 679"/>
                <a:gd name="T24" fmla="*/ 94 w 1072"/>
                <a:gd name="T25" fmla="*/ 585 h 679"/>
                <a:gd name="T26" fmla="*/ 94 w 1072"/>
                <a:gd name="T27" fmla="*/ 93 h 6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1072" h="679">
                  <a:moveTo>
                    <a:pt x="27" y="679"/>
                  </a:moveTo>
                  <a:lnTo>
                    <a:pt x="1045" y="679"/>
                  </a:lnTo>
                  <a:cubicBezTo>
                    <a:pt x="1060" y="679"/>
                    <a:pt x="1072" y="667"/>
                    <a:pt x="1072" y="652"/>
                  </a:cubicBezTo>
                  <a:lnTo>
                    <a:pt x="1072" y="27"/>
                  </a:lnTo>
                  <a:cubicBezTo>
                    <a:pt x="1072" y="12"/>
                    <a:pt x="1060" y="0"/>
                    <a:pt x="1045" y="0"/>
                  </a:cubicBezTo>
                  <a:lnTo>
                    <a:pt x="27" y="0"/>
                  </a:lnTo>
                  <a:cubicBezTo>
                    <a:pt x="12" y="0"/>
                    <a:pt x="0" y="12"/>
                    <a:pt x="0" y="27"/>
                  </a:cubicBezTo>
                  <a:lnTo>
                    <a:pt x="0" y="652"/>
                  </a:lnTo>
                  <a:cubicBezTo>
                    <a:pt x="0" y="667"/>
                    <a:pt x="12" y="679"/>
                    <a:pt x="27" y="679"/>
                  </a:cubicBezTo>
                  <a:close/>
                  <a:moveTo>
                    <a:pt x="94" y="93"/>
                  </a:moveTo>
                  <a:lnTo>
                    <a:pt x="979" y="93"/>
                  </a:lnTo>
                  <a:lnTo>
                    <a:pt x="979" y="585"/>
                  </a:lnTo>
                  <a:lnTo>
                    <a:pt x="94" y="585"/>
                  </a:lnTo>
                  <a:lnTo>
                    <a:pt x="94" y="93"/>
                  </a:ln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GB"/>
            </a:p>
          </p:txBody>
        </p:sp>
      </p:grpSp>
      <p:sp>
        <p:nvSpPr>
          <p:cNvPr id="31" name="TextBox 30">
            <a:hlinkClick r:id="rId3"/>
          </p:cNvPr>
          <p:cNvSpPr txBox="1"/>
          <p:nvPr userDrawn="1"/>
        </p:nvSpPr>
        <p:spPr bwMode="gray">
          <a:xfrm>
            <a:off x="3177673" y="6191265"/>
            <a:ext cx="842688" cy="216982"/>
          </a:xfrm>
          <a:prstGeom prst="rect">
            <a:avLst/>
          </a:prstGeom>
          <a:noFill/>
        </p:spPr>
        <p:txBody>
          <a:bodyPr wrap="none" lIns="90000" rIns="0" rtlCol="0">
            <a:spAutoFit/>
          </a:bodyPr>
          <a:lstStyle/>
          <a:p>
            <a:pPr marL="0" indent="0">
              <a:lnSpc>
                <a:spcPct val="90000"/>
              </a:lnSpc>
              <a:spcAft>
                <a:spcPts val="400"/>
              </a:spcAft>
              <a:buFont typeface="Arial" panose="020B0604020202020204" pitchFamily="34" charset="0"/>
              <a:buNone/>
            </a:pPr>
            <a:r>
              <a:rPr lang="en-GB" sz="900" dirty="0">
                <a:solidFill>
                  <a:schemeClr val="accent1"/>
                </a:solidFill>
              </a:rPr>
              <a:t>@</a:t>
            </a:r>
            <a:r>
              <a:rPr lang="en-GB" sz="900" dirty="0" err="1">
                <a:solidFill>
                  <a:schemeClr val="accent1"/>
                </a:solidFill>
              </a:rPr>
              <a:t>IrwinMitchell</a:t>
            </a:r>
            <a:endParaRPr lang="en-GB" sz="900" b="1" dirty="0">
              <a:solidFill>
                <a:schemeClr val="accent1"/>
              </a:solidFill>
            </a:endParaRPr>
          </a:p>
        </p:txBody>
      </p:sp>
      <p:sp>
        <p:nvSpPr>
          <p:cNvPr id="35" name="Freeform 10"/>
          <p:cNvSpPr>
            <a:spLocks/>
          </p:cNvSpPr>
          <p:nvPr userDrawn="1"/>
        </p:nvSpPr>
        <p:spPr bwMode="gray">
          <a:xfrm>
            <a:off x="3013706" y="6245709"/>
            <a:ext cx="174949" cy="142283"/>
          </a:xfrm>
          <a:custGeom>
            <a:avLst/>
            <a:gdLst>
              <a:gd name="T0" fmla="*/ 6827 w 6827"/>
              <a:gd name="T1" fmla="*/ 657 h 5548"/>
              <a:gd name="T2" fmla="*/ 6022 w 6827"/>
              <a:gd name="T3" fmla="*/ 877 h 5548"/>
              <a:gd name="T4" fmla="*/ 6638 w 6827"/>
              <a:gd name="T5" fmla="*/ 103 h 5548"/>
              <a:gd name="T6" fmla="*/ 5749 w 6827"/>
              <a:gd name="T7" fmla="*/ 442 h 5548"/>
              <a:gd name="T8" fmla="*/ 4726 w 6827"/>
              <a:gd name="T9" fmla="*/ 0 h 5548"/>
              <a:gd name="T10" fmla="*/ 3326 w 6827"/>
              <a:gd name="T11" fmla="*/ 1401 h 5548"/>
              <a:gd name="T12" fmla="*/ 3362 w 6827"/>
              <a:gd name="T13" fmla="*/ 1720 h 5548"/>
              <a:gd name="T14" fmla="*/ 475 w 6827"/>
              <a:gd name="T15" fmla="*/ 256 h 5548"/>
              <a:gd name="T16" fmla="*/ 286 w 6827"/>
              <a:gd name="T17" fmla="*/ 961 h 5548"/>
              <a:gd name="T18" fmla="*/ 909 w 6827"/>
              <a:gd name="T19" fmla="*/ 2126 h 5548"/>
              <a:gd name="T20" fmla="*/ 274 w 6827"/>
              <a:gd name="T21" fmla="*/ 1951 h 5548"/>
              <a:gd name="T22" fmla="*/ 274 w 6827"/>
              <a:gd name="T23" fmla="*/ 1969 h 5548"/>
              <a:gd name="T24" fmla="*/ 1398 w 6827"/>
              <a:gd name="T25" fmla="*/ 3342 h 5548"/>
              <a:gd name="T26" fmla="*/ 1029 w 6827"/>
              <a:gd name="T27" fmla="*/ 3391 h 5548"/>
              <a:gd name="T28" fmla="*/ 765 w 6827"/>
              <a:gd name="T29" fmla="*/ 3366 h 5548"/>
              <a:gd name="T30" fmla="*/ 2074 w 6827"/>
              <a:gd name="T31" fmla="*/ 4339 h 5548"/>
              <a:gd name="T32" fmla="*/ 334 w 6827"/>
              <a:gd name="T33" fmla="*/ 4938 h 5548"/>
              <a:gd name="T34" fmla="*/ 0 w 6827"/>
              <a:gd name="T35" fmla="*/ 4919 h 5548"/>
              <a:gd name="T36" fmla="*/ 2147 w 6827"/>
              <a:gd name="T37" fmla="*/ 5548 h 5548"/>
              <a:gd name="T38" fmla="*/ 6132 w 6827"/>
              <a:gd name="T39" fmla="*/ 1563 h 5548"/>
              <a:gd name="T40" fmla="*/ 6128 w 6827"/>
              <a:gd name="T41" fmla="*/ 1382 h 5548"/>
              <a:gd name="T42" fmla="*/ 6827 w 6827"/>
              <a:gd name="T43" fmla="*/ 657 h 55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6827" h="5548">
                <a:moveTo>
                  <a:pt x="6827" y="657"/>
                </a:moveTo>
                <a:cubicBezTo>
                  <a:pt x="6576" y="768"/>
                  <a:pt x="6306" y="844"/>
                  <a:pt x="6022" y="877"/>
                </a:cubicBezTo>
                <a:cubicBezTo>
                  <a:pt x="6311" y="704"/>
                  <a:pt x="6534" y="430"/>
                  <a:pt x="6638" y="103"/>
                </a:cubicBezTo>
                <a:cubicBezTo>
                  <a:pt x="6367" y="263"/>
                  <a:pt x="6068" y="380"/>
                  <a:pt x="5749" y="442"/>
                </a:cubicBezTo>
                <a:cubicBezTo>
                  <a:pt x="5493" y="170"/>
                  <a:pt x="5129" y="0"/>
                  <a:pt x="4726" y="0"/>
                </a:cubicBezTo>
                <a:cubicBezTo>
                  <a:pt x="3953" y="0"/>
                  <a:pt x="3326" y="627"/>
                  <a:pt x="3326" y="1401"/>
                </a:cubicBezTo>
                <a:cubicBezTo>
                  <a:pt x="3326" y="1510"/>
                  <a:pt x="3338" y="1617"/>
                  <a:pt x="3362" y="1720"/>
                </a:cubicBezTo>
                <a:cubicBezTo>
                  <a:pt x="2198" y="1661"/>
                  <a:pt x="1166" y="1104"/>
                  <a:pt x="475" y="256"/>
                </a:cubicBezTo>
                <a:cubicBezTo>
                  <a:pt x="355" y="463"/>
                  <a:pt x="286" y="704"/>
                  <a:pt x="286" y="961"/>
                </a:cubicBezTo>
                <a:cubicBezTo>
                  <a:pt x="286" y="1446"/>
                  <a:pt x="533" y="1875"/>
                  <a:pt x="909" y="2126"/>
                </a:cubicBezTo>
                <a:cubicBezTo>
                  <a:pt x="679" y="2119"/>
                  <a:pt x="463" y="2056"/>
                  <a:pt x="274" y="1951"/>
                </a:cubicBezTo>
                <a:cubicBezTo>
                  <a:pt x="274" y="1957"/>
                  <a:pt x="274" y="1963"/>
                  <a:pt x="274" y="1969"/>
                </a:cubicBezTo>
                <a:cubicBezTo>
                  <a:pt x="274" y="2647"/>
                  <a:pt x="757" y="3213"/>
                  <a:pt x="1398" y="3342"/>
                </a:cubicBezTo>
                <a:cubicBezTo>
                  <a:pt x="1280" y="3374"/>
                  <a:pt x="1156" y="3391"/>
                  <a:pt x="1029" y="3391"/>
                </a:cubicBezTo>
                <a:cubicBezTo>
                  <a:pt x="938" y="3391"/>
                  <a:pt x="851" y="3382"/>
                  <a:pt x="765" y="3366"/>
                </a:cubicBezTo>
                <a:cubicBezTo>
                  <a:pt x="943" y="3923"/>
                  <a:pt x="1461" y="4327"/>
                  <a:pt x="2074" y="4339"/>
                </a:cubicBezTo>
                <a:cubicBezTo>
                  <a:pt x="1594" y="4714"/>
                  <a:pt x="990" y="4938"/>
                  <a:pt x="334" y="4938"/>
                </a:cubicBezTo>
                <a:cubicBezTo>
                  <a:pt x="221" y="4938"/>
                  <a:pt x="110" y="4932"/>
                  <a:pt x="0" y="4919"/>
                </a:cubicBezTo>
                <a:cubicBezTo>
                  <a:pt x="620" y="5316"/>
                  <a:pt x="1356" y="5548"/>
                  <a:pt x="2147" y="5548"/>
                </a:cubicBezTo>
                <a:cubicBezTo>
                  <a:pt x="4723" y="5548"/>
                  <a:pt x="6132" y="3414"/>
                  <a:pt x="6132" y="1563"/>
                </a:cubicBezTo>
                <a:cubicBezTo>
                  <a:pt x="6132" y="1502"/>
                  <a:pt x="6130" y="1442"/>
                  <a:pt x="6128" y="1382"/>
                </a:cubicBezTo>
                <a:cubicBezTo>
                  <a:pt x="6401" y="1184"/>
                  <a:pt x="6639" y="938"/>
                  <a:pt x="6827" y="657"/>
                </a:cubicBezTo>
                <a:close/>
              </a:path>
            </a:pathLst>
          </a:custGeom>
          <a:solidFill>
            <a:schemeClr val="accent4"/>
          </a:solidFill>
          <a:ln>
            <a:noFill/>
          </a:ln>
        </p:spPr>
        <p:txBody>
          <a:bodyPr vert="horz" wrap="square" lIns="91440" tIns="45720" rIns="91440" bIns="45720" numCol="1" anchor="t" anchorCtr="0" compatLnSpc="1">
            <a:prstTxWarp prst="textNoShape">
              <a:avLst/>
            </a:prstTxWarp>
          </a:bodyPr>
          <a:lstStyle/>
          <a:p>
            <a:endParaRPr lang="en-GB"/>
          </a:p>
        </p:txBody>
      </p:sp>
      <p:sp>
        <p:nvSpPr>
          <p:cNvPr id="36" name="TextBox 35"/>
          <p:cNvSpPr txBox="1"/>
          <p:nvPr userDrawn="1"/>
        </p:nvSpPr>
        <p:spPr bwMode="gray">
          <a:xfrm>
            <a:off x="398576" y="6528597"/>
            <a:ext cx="3417110" cy="189283"/>
          </a:xfrm>
          <a:prstGeom prst="rect">
            <a:avLst/>
          </a:prstGeom>
          <a:noFill/>
        </p:spPr>
        <p:txBody>
          <a:bodyPr wrap="none" lIns="0" rIns="0" rtlCol="0">
            <a:spAutoFit/>
          </a:bodyPr>
          <a:lstStyle/>
          <a:p>
            <a:pPr marL="0" indent="0">
              <a:lnSpc>
                <a:spcPct val="90000"/>
              </a:lnSpc>
              <a:spcAft>
                <a:spcPts val="400"/>
              </a:spcAft>
              <a:buFont typeface="Arial" panose="020B0604020202020204" pitchFamily="34" charset="0"/>
              <a:buNone/>
            </a:pPr>
            <a:r>
              <a:rPr lang="en-GB" sz="700" dirty="0">
                <a:solidFill>
                  <a:schemeClr val="accent1"/>
                </a:solidFill>
              </a:rPr>
              <a:t>Irwin Mitchell LLP is authorised and regulated by the Solicitors Regulation Authority.</a:t>
            </a:r>
            <a:endParaRPr lang="en-GB" sz="700" b="1" dirty="0">
              <a:solidFill>
                <a:schemeClr val="accent1"/>
              </a:solidFill>
            </a:endParaRPr>
          </a:p>
        </p:txBody>
      </p:sp>
    </p:spTree>
    <p:extLst>
      <p:ext uri="{BB962C8B-B14F-4D97-AF65-F5344CB8AC3E}">
        <p14:creationId xmlns:p14="http://schemas.microsoft.com/office/powerpoint/2010/main" val="12005868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5.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7" name="Rectangle 4">
            <a:extLst>
              <a:ext uri="{FF2B5EF4-FFF2-40B4-BE49-F238E27FC236}">
                <a16:creationId xmlns:a16="http://schemas.microsoft.com/office/drawing/2014/main" id="{022356D8-2FC6-4495-838F-0D5A72FCE469}"/>
              </a:ext>
            </a:extLst>
          </p:cNvPr>
          <p:cNvSpPr/>
          <p:nvPr userDrawn="1"/>
        </p:nvSpPr>
        <p:spPr>
          <a:xfrm rot="16200000">
            <a:off x="-1727706" y="4598953"/>
            <a:ext cx="3986753" cy="531341"/>
          </a:xfrm>
          <a:custGeom>
            <a:avLst/>
            <a:gdLst>
              <a:gd name="connsiteX0" fmla="*/ 0 w 4683211"/>
              <a:gd name="connsiteY0" fmla="*/ 0 h 531341"/>
              <a:gd name="connsiteX1" fmla="*/ 4683211 w 4683211"/>
              <a:gd name="connsiteY1" fmla="*/ 0 h 531341"/>
              <a:gd name="connsiteX2" fmla="*/ 4683211 w 4683211"/>
              <a:gd name="connsiteY2" fmla="*/ 531341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83211 w 4683211"/>
              <a:gd name="connsiteY2" fmla="*/ 16334 h 531341"/>
              <a:gd name="connsiteX3" fmla="*/ 0 w 4683211"/>
              <a:gd name="connsiteY3" fmla="*/ 531341 h 531341"/>
              <a:gd name="connsiteX4" fmla="*/ 0 w 4683211"/>
              <a:gd name="connsiteY4" fmla="*/ 0 h 531341"/>
              <a:gd name="connsiteX0" fmla="*/ 0 w 4683211"/>
              <a:gd name="connsiteY0" fmla="*/ 2716 h 534057"/>
              <a:gd name="connsiteX1" fmla="*/ 4683211 w 4683211"/>
              <a:gd name="connsiteY1" fmla="*/ 2716 h 534057"/>
              <a:gd name="connsiteX2" fmla="*/ 4683211 w 4683211"/>
              <a:gd name="connsiteY2" fmla="*/ 0 h 534057"/>
              <a:gd name="connsiteX3" fmla="*/ 0 w 4683211"/>
              <a:gd name="connsiteY3" fmla="*/ 534057 h 534057"/>
              <a:gd name="connsiteX4" fmla="*/ 0 w 4683211"/>
              <a:gd name="connsiteY4" fmla="*/ 2716 h 534057"/>
              <a:gd name="connsiteX0" fmla="*/ 0 w 4683211"/>
              <a:gd name="connsiteY0" fmla="*/ 0 h 531341"/>
              <a:gd name="connsiteX1" fmla="*/ 4683211 w 4683211"/>
              <a:gd name="connsiteY1" fmla="*/ 0 h 531341"/>
              <a:gd name="connsiteX2" fmla="*/ 4683211 w 4683211"/>
              <a:gd name="connsiteY2" fmla="*/ 76659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83211 w 4683211"/>
              <a:gd name="connsiteY2" fmla="*/ 6809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70511 w 4683211"/>
              <a:gd name="connsiteY2" fmla="*/ 175084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83211 w 4683211"/>
              <a:gd name="connsiteY2" fmla="*/ 3634 h 531341"/>
              <a:gd name="connsiteX3" fmla="*/ 0 w 4683211"/>
              <a:gd name="connsiteY3" fmla="*/ 531341 h 531341"/>
              <a:gd name="connsiteX4" fmla="*/ 0 w 4683211"/>
              <a:gd name="connsiteY4" fmla="*/ 0 h 53134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4683211" h="531341">
                <a:moveTo>
                  <a:pt x="0" y="0"/>
                </a:moveTo>
                <a:lnTo>
                  <a:pt x="4683211" y="0"/>
                </a:lnTo>
                <a:lnTo>
                  <a:pt x="4683211" y="3634"/>
                </a:lnTo>
                <a:lnTo>
                  <a:pt x="0" y="531341"/>
                </a:ln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accent4"/>
              </a:solidFill>
            </a:endParaRPr>
          </a:p>
        </p:txBody>
      </p:sp>
      <p:sp>
        <p:nvSpPr>
          <p:cNvPr id="2" name="Title 1">
            <a:extLst>
              <a:ext uri="{FF2B5EF4-FFF2-40B4-BE49-F238E27FC236}">
                <a16:creationId xmlns:a16="http://schemas.microsoft.com/office/drawing/2014/main" id="{2B4878BB-F71C-4597-BDF1-D2C01E53B9EC}"/>
              </a:ext>
            </a:extLst>
          </p:cNvPr>
          <p:cNvSpPr>
            <a:spLocks noGrp="1"/>
          </p:cNvSpPr>
          <p:nvPr>
            <p:ph type="title"/>
          </p:nvPr>
        </p:nvSpPr>
        <p:spPr>
          <a:xfrm>
            <a:off x="305766" y="700788"/>
            <a:ext cx="10515600" cy="641872"/>
          </a:xfrm>
          <a:prstGeom prst="rect">
            <a:avLst/>
          </a:prstGeom>
        </p:spPr>
        <p:txBody>
          <a:bodyPr anchor="t"/>
          <a:lstStyle/>
          <a:p>
            <a:r>
              <a:rPr lang="en-US"/>
              <a:t>Click to edit Master title style</a:t>
            </a:r>
            <a:endParaRPr lang="en-GB"/>
          </a:p>
        </p:txBody>
      </p:sp>
      <p:sp>
        <p:nvSpPr>
          <p:cNvPr id="3" name="Date Placeholder 2">
            <a:extLst>
              <a:ext uri="{FF2B5EF4-FFF2-40B4-BE49-F238E27FC236}">
                <a16:creationId xmlns:a16="http://schemas.microsoft.com/office/drawing/2014/main" id="{7EAD27E9-AE62-4B71-AF2E-4B69B2E5CB8E}"/>
              </a:ext>
            </a:extLst>
          </p:cNvPr>
          <p:cNvSpPr>
            <a:spLocks noGrp="1"/>
          </p:cNvSpPr>
          <p:nvPr>
            <p:ph type="dt" sz="half" idx="10"/>
          </p:nvPr>
        </p:nvSpPr>
        <p:spPr/>
        <p:txBody>
          <a:bodyPr/>
          <a:lstStyle/>
          <a:p>
            <a:fld id="{3C28EE8E-D092-4B3F-AB47-12188F7CEF07}" type="datetime1">
              <a:rPr lang="en-GB" smtClean="0"/>
              <a:t>07/06/2023</a:t>
            </a:fld>
            <a:endParaRPr lang="en-GB" dirty="0"/>
          </a:p>
        </p:txBody>
      </p:sp>
      <p:sp>
        <p:nvSpPr>
          <p:cNvPr id="4" name="Footer Placeholder 3">
            <a:extLst>
              <a:ext uri="{FF2B5EF4-FFF2-40B4-BE49-F238E27FC236}">
                <a16:creationId xmlns:a16="http://schemas.microsoft.com/office/drawing/2014/main" id="{74444349-E274-4BD4-9347-5E5F1BE1F91C}"/>
              </a:ext>
            </a:extLst>
          </p:cNvPr>
          <p:cNvSpPr>
            <a:spLocks noGrp="1"/>
          </p:cNvSpPr>
          <p:nvPr>
            <p:ph type="ftr" sz="quarter" idx="11"/>
          </p:nvPr>
        </p:nvSpPr>
        <p:spPr/>
        <p:txBody>
          <a:bodyPr/>
          <a:lstStyle/>
          <a:p>
            <a:endParaRPr lang="en-GB" dirty="0"/>
          </a:p>
        </p:txBody>
      </p:sp>
      <p:sp>
        <p:nvSpPr>
          <p:cNvPr id="5" name="Slide Number Placeholder 4">
            <a:extLst>
              <a:ext uri="{FF2B5EF4-FFF2-40B4-BE49-F238E27FC236}">
                <a16:creationId xmlns:a16="http://schemas.microsoft.com/office/drawing/2014/main" id="{D612EE03-135D-472F-BB5C-D7F89D701C38}"/>
              </a:ext>
            </a:extLst>
          </p:cNvPr>
          <p:cNvSpPr>
            <a:spLocks noGrp="1"/>
          </p:cNvSpPr>
          <p:nvPr>
            <p:ph type="sldNum" sz="quarter" idx="12"/>
          </p:nvPr>
        </p:nvSpPr>
        <p:spPr/>
        <p:txBody>
          <a:bodyPr/>
          <a:lstStyle/>
          <a:p>
            <a:fld id="{94BF9FF1-C36A-4E76-AA16-D2BCE318E9FC}" type="slidenum">
              <a:rPr lang="en-GB" smtClean="0"/>
              <a:pPr/>
              <a:t>‹#›</a:t>
            </a:fld>
            <a:endParaRPr lang="en-GB" dirty="0"/>
          </a:p>
        </p:txBody>
      </p:sp>
      <p:sp>
        <p:nvSpPr>
          <p:cNvPr id="6" name="Rectangle 4">
            <a:extLst>
              <a:ext uri="{FF2B5EF4-FFF2-40B4-BE49-F238E27FC236}">
                <a16:creationId xmlns:a16="http://schemas.microsoft.com/office/drawing/2014/main" id="{062CAE50-3DA6-43F3-95CA-C5662CEC87F9}"/>
              </a:ext>
            </a:extLst>
          </p:cNvPr>
          <p:cNvSpPr/>
          <p:nvPr userDrawn="1"/>
        </p:nvSpPr>
        <p:spPr>
          <a:xfrm>
            <a:off x="0" y="0"/>
            <a:ext cx="4683211" cy="531341"/>
          </a:xfrm>
          <a:custGeom>
            <a:avLst/>
            <a:gdLst>
              <a:gd name="connsiteX0" fmla="*/ 0 w 4683211"/>
              <a:gd name="connsiteY0" fmla="*/ 0 h 531341"/>
              <a:gd name="connsiteX1" fmla="*/ 4683211 w 4683211"/>
              <a:gd name="connsiteY1" fmla="*/ 0 h 531341"/>
              <a:gd name="connsiteX2" fmla="*/ 4683211 w 4683211"/>
              <a:gd name="connsiteY2" fmla="*/ 531341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83211 w 4683211"/>
              <a:gd name="connsiteY2" fmla="*/ 16334 h 531341"/>
              <a:gd name="connsiteX3" fmla="*/ 0 w 4683211"/>
              <a:gd name="connsiteY3" fmla="*/ 531341 h 531341"/>
              <a:gd name="connsiteX4" fmla="*/ 0 w 4683211"/>
              <a:gd name="connsiteY4" fmla="*/ 0 h 531341"/>
              <a:gd name="connsiteX0" fmla="*/ 0 w 4683211"/>
              <a:gd name="connsiteY0" fmla="*/ 2716 h 534057"/>
              <a:gd name="connsiteX1" fmla="*/ 4683211 w 4683211"/>
              <a:gd name="connsiteY1" fmla="*/ 2716 h 534057"/>
              <a:gd name="connsiteX2" fmla="*/ 4683211 w 4683211"/>
              <a:gd name="connsiteY2" fmla="*/ 0 h 534057"/>
              <a:gd name="connsiteX3" fmla="*/ 0 w 4683211"/>
              <a:gd name="connsiteY3" fmla="*/ 534057 h 534057"/>
              <a:gd name="connsiteX4" fmla="*/ 0 w 4683211"/>
              <a:gd name="connsiteY4" fmla="*/ 2716 h 534057"/>
              <a:gd name="connsiteX0" fmla="*/ 0 w 4683211"/>
              <a:gd name="connsiteY0" fmla="*/ 0 h 531341"/>
              <a:gd name="connsiteX1" fmla="*/ 4683211 w 4683211"/>
              <a:gd name="connsiteY1" fmla="*/ 0 h 531341"/>
              <a:gd name="connsiteX2" fmla="*/ 4683211 w 4683211"/>
              <a:gd name="connsiteY2" fmla="*/ 76659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83211 w 4683211"/>
              <a:gd name="connsiteY2" fmla="*/ 6809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70511 w 4683211"/>
              <a:gd name="connsiteY2" fmla="*/ 175084 h 531341"/>
              <a:gd name="connsiteX3" fmla="*/ 0 w 4683211"/>
              <a:gd name="connsiteY3" fmla="*/ 531341 h 531341"/>
              <a:gd name="connsiteX4" fmla="*/ 0 w 4683211"/>
              <a:gd name="connsiteY4" fmla="*/ 0 h 531341"/>
              <a:gd name="connsiteX0" fmla="*/ 0 w 4683211"/>
              <a:gd name="connsiteY0" fmla="*/ 0 h 531341"/>
              <a:gd name="connsiteX1" fmla="*/ 4683211 w 4683211"/>
              <a:gd name="connsiteY1" fmla="*/ 0 h 531341"/>
              <a:gd name="connsiteX2" fmla="*/ 4683211 w 4683211"/>
              <a:gd name="connsiteY2" fmla="*/ 3634 h 531341"/>
              <a:gd name="connsiteX3" fmla="*/ 0 w 4683211"/>
              <a:gd name="connsiteY3" fmla="*/ 531341 h 531341"/>
              <a:gd name="connsiteX4" fmla="*/ 0 w 4683211"/>
              <a:gd name="connsiteY4" fmla="*/ 0 h 53134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4683211" h="531341">
                <a:moveTo>
                  <a:pt x="0" y="0"/>
                </a:moveTo>
                <a:lnTo>
                  <a:pt x="4683211" y="0"/>
                </a:lnTo>
                <a:lnTo>
                  <a:pt x="4683211" y="3634"/>
                </a:lnTo>
                <a:lnTo>
                  <a:pt x="0" y="531341"/>
                </a:lnTo>
                <a:lnTo>
                  <a:pt x="0" y="0"/>
                </a:lnTo>
                <a:close/>
              </a:path>
            </a:pathLst>
          </a:custGeom>
          <a:solidFill>
            <a:srgbClr val="C2E5F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accent4"/>
              </a:solidFill>
            </a:endParaRPr>
          </a:p>
        </p:txBody>
      </p:sp>
      <p:pic>
        <p:nvPicPr>
          <p:cNvPr id="9" name="Picture 8" descr="A close up of a sign&#10;&#10;Description automatically generated">
            <a:extLst>
              <a:ext uri="{FF2B5EF4-FFF2-40B4-BE49-F238E27FC236}">
                <a16:creationId xmlns:a16="http://schemas.microsoft.com/office/drawing/2014/main" id="{94427407-DE5D-4A40-97D0-70DD5146A36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272158" y="6221836"/>
            <a:ext cx="1721254" cy="534632"/>
          </a:xfrm>
          <a:prstGeom prst="rect">
            <a:avLst/>
          </a:prstGeom>
        </p:spPr>
      </p:pic>
    </p:spTree>
    <p:extLst>
      <p:ext uri="{BB962C8B-B14F-4D97-AF65-F5344CB8AC3E}">
        <p14:creationId xmlns:p14="http://schemas.microsoft.com/office/powerpoint/2010/main" val="214709944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6.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D369502-20D6-5445-8CFF-41B5BAAD75A9}" type="datetimeFigureOut">
              <a:rPr lang="en-US" smtClean="0"/>
              <a:t>6/7/2023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721ACDD-BB4B-144E-94C2-2D1537BBCBD7}" type="slidenum">
              <a:rPr lang="en-US" smtClean="0"/>
              <a:t>‹#›</a:t>
            </a:fld>
            <a:endParaRPr lang="en-US"/>
          </a:p>
        </p:txBody>
      </p:sp>
    </p:spTree>
    <p:extLst>
      <p:ext uri="{BB962C8B-B14F-4D97-AF65-F5344CB8AC3E}">
        <p14:creationId xmlns:p14="http://schemas.microsoft.com/office/powerpoint/2010/main" val="194696148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738000"/>
            <a:ext cx="10551600" cy="457200"/>
          </a:xfrm>
          <a:prstGeom prst="rect">
            <a:avLst/>
          </a:prstGeom>
        </p:spPr>
        <p:txBody>
          <a:bodyPr vert="horz" lIns="0" tIns="0" rIns="0" bIns="0" rtlCol="0" anchor="b">
            <a:normAutofit/>
          </a:bodyPr>
          <a:lstStyle/>
          <a:p>
            <a:r>
              <a:rPr lang="en-US" dirty="0"/>
              <a:t>This is your title text style.</a:t>
            </a:r>
            <a:endParaRPr lang="en-GB" dirty="0"/>
          </a:p>
        </p:txBody>
      </p:sp>
      <p:sp>
        <p:nvSpPr>
          <p:cNvPr id="3" name="Text Placeholder 2"/>
          <p:cNvSpPr>
            <a:spLocks noGrp="1"/>
          </p:cNvSpPr>
          <p:nvPr>
            <p:ph type="body" idx="1"/>
          </p:nvPr>
        </p:nvSpPr>
        <p:spPr>
          <a:xfrm>
            <a:off x="838200" y="1825625"/>
            <a:ext cx="10551600" cy="4351338"/>
          </a:xfrm>
          <a:prstGeom prst="rect">
            <a:avLst/>
          </a:prstGeom>
        </p:spPr>
        <p:txBody>
          <a:bodyPr vert="horz" lIns="0" tIns="0" rIns="0" bIns="0" rtlCol="0">
            <a:normAutofit/>
          </a:bodyPr>
          <a:lstStyle/>
          <a:p>
            <a:pPr lvl="0"/>
            <a:r>
              <a:rPr lang="en-US" dirty="0"/>
              <a:t>First level: 18pt Arial. Your primary text style used for main body text, normal paragraphs.</a:t>
            </a:r>
          </a:p>
          <a:p>
            <a:pPr lvl="1"/>
            <a:r>
              <a:rPr lang="en-US" dirty="0"/>
              <a:t>Second level: 16pt Arial. Used for text that needs slightly less emphasis than the first level.</a:t>
            </a:r>
          </a:p>
          <a:p>
            <a:pPr lvl="2"/>
            <a:r>
              <a:rPr lang="en-US" dirty="0"/>
              <a:t>Third level: 18pt Arial. Your primary bullet point style.</a:t>
            </a:r>
          </a:p>
          <a:p>
            <a:pPr lvl="3"/>
            <a:r>
              <a:rPr lang="en-US" dirty="0"/>
              <a:t>Fourth level: 16pt Arial. Your secondary, indented and final bullet point style.</a:t>
            </a:r>
          </a:p>
          <a:p>
            <a:pPr lvl="4"/>
            <a:r>
              <a:rPr lang="en-US" dirty="0"/>
              <a:t>Fifth level: 18pt Arial. Used for sub-headings only.</a:t>
            </a:r>
          </a:p>
          <a:p>
            <a:pPr lvl="5"/>
            <a:r>
              <a:rPr lang="en-US" dirty="0"/>
              <a:t>Sixth level: 18pt Arial. </a:t>
            </a:r>
            <a:r>
              <a:rPr lang="en-GB" dirty="0"/>
              <a:t>This should only be used on messaging that highlights our human approach.</a:t>
            </a:r>
          </a:p>
          <a:p>
            <a:pPr lvl="6"/>
            <a:r>
              <a:rPr lang="en-US" dirty="0"/>
              <a:t>Seventh level: 16pt Arial. </a:t>
            </a:r>
            <a:r>
              <a:rPr lang="en-GB" dirty="0"/>
              <a:t>This should only be used on call to actions.</a:t>
            </a:r>
          </a:p>
          <a:p>
            <a:pPr lvl="7"/>
            <a:r>
              <a:rPr lang="en-US" dirty="0"/>
              <a:t>Eighth level: Denotes an incorrect style; click the ‘Decrease List Level button’ to return to a correct style. </a:t>
            </a:r>
          </a:p>
          <a:p>
            <a:pPr lvl="8"/>
            <a:r>
              <a:rPr lang="en-US" dirty="0"/>
              <a:t>Ninth level: </a:t>
            </a:r>
            <a:r>
              <a:rPr lang="en-GB" dirty="0"/>
              <a:t>Denotes an incorrect style; click the ‘Decrease List Level button’ to return to a correct style. </a:t>
            </a:r>
          </a:p>
        </p:txBody>
      </p:sp>
      <p:sp>
        <p:nvSpPr>
          <p:cNvPr id="4" name="Date Placeholder 3"/>
          <p:cNvSpPr>
            <a:spLocks noGrp="1"/>
          </p:cNvSpPr>
          <p:nvPr>
            <p:ph type="dt" sz="half" idx="2"/>
          </p:nvPr>
        </p:nvSpPr>
        <p:spPr>
          <a:xfrm>
            <a:off x="827663" y="6235817"/>
            <a:ext cx="2743200" cy="156405"/>
          </a:xfrm>
          <a:prstGeom prst="rect">
            <a:avLst/>
          </a:prstGeom>
        </p:spPr>
        <p:txBody>
          <a:bodyPr vert="horz" lIns="0" tIns="0" rIns="91440" bIns="0" rtlCol="0" anchor="ctr"/>
          <a:lstStyle>
            <a:lvl1pPr algn="l">
              <a:defRPr sz="600">
                <a:solidFill>
                  <a:schemeClr val="accent1"/>
                </a:solidFill>
              </a:defRPr>
            </a:lvl1pPr>
          </a:lstStyle>
          <a:p>
            <a:fld id="{7B6CD9B1-8172-4F18-97D0-6DEDF65CFEDA}" type="datetime2">
              <a:rPr lang="en-GB" smtClean="0"/>
              <a:t>Wednesday, 07 June 2023</a:t>
            </a:fld>
            <a:endParaRPr lang="en-GB" dirty="0"/>
          </a:p>
        </p:txBody>
      </p:sp>
      <p:sp>
        <p:nvSpPr>
          <p:cNvPr id="5" name="Footer Placeholder 4"/>
          <p:cNvSpPr>
            <a:spLocks noGrp="1"/>
          </p:cNvSpPr>
          <p:nvPr>
            <p:ph type="ftr" sz="quarter" idx="3"/>
          </p:nvPr>
        </p:nvSpPr>
        <p:spPr>
          <a:xfrm>
            <a:off x="827663" y="6154103"/>
            <a:ext cx="5382142" cy="116973"/>
          </a:xfrm>
          <a:prstGeom prst="rect">
            <a:avLst/>
          </a:prstGeom>
        </p:spPr>
        <p:txBody>
          <a:bodyPr vert="horz" lIns="0" tIns="0" rIns="91440" bIns="0" rtlCol="0" anchor="b"/>
          <a:lstStyle>
            <a:lvl1pPr algn="l">
              <a:defRPr sz="600">
                <a:solidFill>
                  <a:schemeClr val="accent1"/>
                </a:solidFill>
              </a:defRPr>
            </a:lvl1pPr>
          </a:lstStyle>
          <a:p>
            <a:endParaRPr lang="en-GB" dirty="0"/>
          </a:p>
        </p:txBody>
      </p:sp>
      <p:sp>
        <p:nvSpPr>
          <p:cNvPr id="6" name="Slide Number Placeholder 5"/>
          <p:cNvSpPr>
            <a:spLocks noGrp="1"/>
          </p:cNvSpPr>
          <p:nvPr>
            <p:ph type="sldNum" sz="quarter" idx="4"/>
          </p:nvPr>
        </p:nvSpPr>
        <p:spPr>
          <a:xfrm>
            <a:off x="407988" y="6079380"/>
            <a:ext cx="395287" cy="365125"/>
          </a:xfrm>
          <a:prstGeom prst="rect">
            <a:avLst/>
          </a:prstGeom>
        </p:spPr>
        <p:txBody>
          <a:bodyPr vert="horz" lIns="0" tIns="45720" rIns="0" bIns="45720" rtlCol="0" anchor="ctr">
            <a:normAutofit/>
          </a:bodyPr>
          <a:lstStyle>
            <a:lvl1pPr algn="l">
              <a:defRPr sz="1600" b="1">
                <a:solidFill>
                  <a:schemeClr val="accent1"/>
                </a:solidFill>
              </a:defRPr>
            </a:lvl1pPr>
          </a:lstStyle>
          <a:p>
            <a:fld id="{D48EB5D9-9130-47EB-9754-70323FAF0479}" type="slidenum">
              <a:rPr lang="en-GB" smtClean="0"/>
              <a:pPr/>
              <a:t>‹#›</a:t>
            </a:fld>
            <a:endParaRPr lang="en-GB" dirty="0"/>
          </a:p>
        </p:txBody>
      </p:sp>
    </p:spTree>
    <p:extLst>
      <p:ext uri="{BB962C8B-B14F-4D97-AF65-F5344CB8AC3E}">
        <p14:creationId xmlns:p14="http://schemas.microsoft.com/office/powerpoint/2010/main" val="2383656516"/>
      </p:ext>
    </p:extLst>
  </p:cSld>
  <p:clrMap bg1="lt1" tx1="dk1" bg2="lt2" tx2="dk2" accent1="accent1" accent2="accent2" accent3="accent3" accent4="accent4" accent5="accent5" accent6="accent6" hlink="hlink" folHlink="folHlink"/>
  <p:sldLayoutIdLst>
    <p:sldLayoutId id="2147483655" r:id="rId1"/>
    <p:sldLayoutId id="2147483656" r:id="rId2"/>
    <p:sldLayoutId id="2147483657" r:id="rId3"/>
    <p:sldLayoutId id="2147483659" r:id="rId4"/>
    <p:sldLayoutId id="2147483658" r:id="rId5"/>
    <p:sldLayoutId id="2147483667" r:id="rId6"/>
    <p:sldLayoutId id="2147483663" r:id="rId7"/>
    <p:sldLayoutId id="2147483664" r:id="rId8"/>
    <p:sldLayoutId id="2147483668" r:id="rId9"/>
    <p:sldLayoutId id="2147483666" r:id="rId10"/>
    <p:sldLayoutId id="2147483669" r:id="rId11"/>
    <p:sldLayoutId id="2147483670" r:id="rId12"/>
    <p:sldLayoutId id="2147483671" r:id="rId13"/>
    <p:sldLayoutId id="2147483672" r:id="rId14"/>
    <p:sldLayoutId id="2147483673" r:id="rId15"/>
    <p:sldLayoutId id="2147483674" r:id="rId16"/>
    <p:sldLayoutId id="2147483690" r:id="rId17"/>
    <p:sldLayoutId id="2147483684" r:id="rId18"/>
    <p:sldLayoutId id="2147483688" r:id="rId19"/>
    <p:sldLayoutId id="2147483689" r:id="rId20"/>
    <p:sldLayoutId id="2147483675" r:id="rId21"/>
    <p:sldLayoutId id="2147483676" r:id="rId22"/>
    <p:sldLayoutId id="2147483691" r:id="rId23"/>
    <p:sldLayoutId id="2147483678" r:id="rId24"/>
    <p:sldLayoutId id="2147483692" r:id="rId25"/>
    <p:sldLayoutId id="2147483693" r:id="rId26"/>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hf sldNum="0" hdr="0" ftr="0" dt="0"/>
  <p:txStyles>
    <p:titleStyle>
      <a:lvl1pPr algn="l" defTabSz="914400" rtl="0" eaLnBrk="1" latinLnBrk="0" hangingPunct="1">
        <a:lnSpc>
          <a:spcPct val="90000"/>
        </a:lnSpc>
        <a:spcBef>
          <a:spcPct val="0"/>
        </a:spcBef>
        <a:buNone/>
        <a:defRPr sz="2400" b="1" kern="1200">
          <a:solidFill>
            <a:schemeClr val="accent1"/>
          </a:solidFill>
          <a:latin typeface="+mj-lt"/>
          <a:ea typeface="+mj-ea"/>
          <a:cs typeface="+mj-cs"/>
        </a:defRPr>
      </a:lvl1pPr>
    </p:titleStyle>
    <p:bodyStyle>
      <a:lvl1pPr marL="0" indent="0" algn="l" defTabSz="914400" rtl="0" eaLnBrk="1" latinLnBrk="0" hangingPunct="1">
        <a:lnSpc>
          <a:spcPct val="100000"/>
        </a:lnSpc>
        <a:spcBef>
          <a:spcPts val="0"/>
        </a:spcBef>
        <a:spcAft>
          <a:spcPts val="2000"/>
        </a:spcAft>
        <a:buFont typeface="Arial" panose="020B0604020202020204" pitchFamily="34" charset="0"/>
        <a:buNone/>
        <a:defRPr sz="1800" kern="1200" baseline="0">
          <a:solidFill>
            <a:schemeClr val="tx1"/>
          </a:solidFill>
          <a:latin typeface="+mn-lt"/>
          <a:ea typeface="+mn-ea"/>
          <a:cs typeface="+mn-cs"/>
        </a:defRPr>
      </a:lvl1pPr>
      <a:lvl2pPr marL="0" indent="0" algn="l" defTabSz="914400" rtl="0" eaLnBrk="1" latinLnBrk="0" hangingPunct="1">
        <a:lnSpc>
          <a:spcPct val="90000"/>
        </a:lnSpc>
        <a:spcBef>
          <a:spcPts val="0"/>
        </a:spcBef>
        <a:spcAft>
          <a:spcPts val="2000"/>
        </a:spcAft>
        <a:buFont typeface="Arial" panose="020B0604020202020204" pitchFamily="34" charset="0"/>
        <a:buNone/>
        <a:defRPr sz="1600" kern="1200" baseline="0">
          <a:solidFill>
            <a:schemeClr val="tx1"/>
          </a:solidFill>
          <a:latin typeface="+mn-lt"/>
          <a:ea typeface="+mn-ea"/>
          <a:cs typeface="+mn-cs"/>
        </a:defRPr>
      </a:lvl2pPr>
      <a:lvl3pPr marL="284400" indent="-284400" algn="l" defTabSz="914400" rtl="0" eaLnBrk="1" latinLnBrk="0" hangingPunct="1">
        <a:lnSpc>
          <a:spcPct val="90000"/>
        </a:lnSpc>
        <a:spcBef>
          <a:spcPts val="0"/>
        </a:spcBef>
        <a:spcAft>
          <a:spcPts val="400"/>
        </a:spcAft>
        <a:buFont typeface="Arial" panose="020B0604020202020204" pitchFamily="34" charset="0"/>
        <a:buChar char="•"/>
        <a:defRPr sz="1800" kern="1200">
          <a:solidFill>
            <a:schemeClr val="tx1"/>
          </a:solidFill>
          <a:latin typeface="+mn-lt"/>
          <a:ea typeface="+mn-ea"/>
          <a:cs typeface="+mn-cs"/>
        </a:defRPr>
      </a:lvl3pPr>
      <a:lvl4pPr marL="568800" indent="-284400" algn="l" defTabSz="914400" rtl="0" eaLnBrk="1" latinLnBrk="0" hangingPunct="1">
        <a:lnSpc>
          <a:spcPct val="90000"/>
        </a:lnSpc>
        <a:spcBef>
          <a:spcPts val="0"/>
        </a:spcBef>
        <a:spcAft>
          <a:spcPts val="400"/>
        </a:spcAft>
        <a:buFont typeface="Arial" panose="020B0604020202020204" pitchFamily="34" charset="0"/>
        <a:buChar char="•"/>
        <a:defRPr sz="1600" kern="1200">
          <a:solidFill>
            <a:schemeClr val="tx1"/>
          </a:solidFill>
          <a:latin typeface="+mn-lt"/>
          <a:ea typeface="+mn-ea"/>
          <a:cs typeface="+mn-cs"/>
        </a:defRPr>
      </a:lvl4pPr>
      <a:lvl5pPr marL="0" indent="0" algn="l" defTabSz="914400" rtl="0" eaLnBrk="1" latinLnBrk="0" hangingPunct="1">
        <a:lnSpc>
          <a:spcPct val="90000"/>
        </a:lnSpc>
        <a:spcBef>
          <a:spcPts val="1000"/>
        </a:spcBef>
        <a:spcAft>
          <a:spcPts val="0"/>
        </a:spcAft>
        <a:buFont typeface="Arial" panose="020B0604020202020204" pitchFamily="34" charset="0"/>
        <a:buNone/>
        <a:defRPr sz="1800" b="1" kern="1200" baseline="0">
          <a:solidFill>
            <a:schemeClr val="tx2"/>
          </a:solidFill>
          <a:latin typeface="+mn-lt"/>
          <a:ea typeface="+mn-ea"/>
          <a:cs typeface="+mn-cs"/>
        </a:defRPr>
      </a:lvl5pPr>
      <a:lvl6pPr marL="0" indent="0" algn="l" defTabSz="914400" rtl="0" eaLnBrk="1" latinLnBrk="0" hangingPunct="1">
        <a:lnSpc>
          <a:spcPct val="90000"/>
        </a:lnSpc>
        <a:spcBef>
          <a:spcPts val="1000"/>
        </a:spcBef>
        <a:buFont typeface="Arial" panose="020B0604020202020204" pitchFamily="34" charset="0"/>
        <a:buNone/>
        <a:defRPr sz="1800" b="1" kern="1200" baseline="0">
          <a:solidFill>
            <a:schemeClr val="accent3"/>
          </a:solidFill>
          <a:latin typeface="+mn-lt"/>
          <a:ea typeface="+mn-ea"/>
          <a:cs typeface="+mn-cs"/>
        </a:defRPr>
      </a:lvl6pPr>
      <a:lvl7pPr marL="0" indent="0" algn="l" defTabSz="914400" rtl="0" eaLnBrk="1" latinLnBrk="0" hangingPunct="1">
        <a:lnSpc>
          <a:spcPct val="90000"/>
        </a:lnSpc>
        <a:spcBef>
          <a:spcPts val="1000"/>
        </a:spcBef>
        <a:buFont typeface="Arial" panose="020B0604020202020204" pitchFamily="34" charset="0"/>
        <a:buNone/>
        <a:defRPr sz="1600" b="1" kern="1200">
          <a:solidFill>
            <a:schemeClr val="accent4"/>
          </a:solidFill>
          <a:latin typeface="+mn-lt"/>
          <a:ea typeface="+mn-ea"/>
          <a:cs typeface="+mn-cs"/>
        </a:defRPr>
      </a:lvl7pPr>
      <a:lvl8pPr marL="0" indent="0" algn="l" defTabSz="914400" rtl="0" eaLnBrk="1" latinLnBrk="0" hangingPunct="1">
        <a:lnSpc>
          <a:spcPct val="90000"/>
        </a:lnSpc>
        <a:spcBef>
          <a:spcPts val="500"/>
        </a:spcBef>
        <a:buFont typeface="Arial" panose="020B0604020202020204" pitchFamily="34" charset="0"/>
        <a:buNone/>
        <a:defRPr sz="1800" kern="1200" baseline="0">
          <a:solidFill>
            <a:srgbClr val="FF0000"/>
          </a:solidFill>
          <a:latin typeface="+mn-lt"/>
          <a:ea typeface="+mn-ea"/>
          <a:cs typeface="+mn-cs"/>
        </a:defRPr>
      </a:lvl8pPr>
      <a:lvl9pPr marL="0" indent="0" algn="l" defTabSz="914400" rtl="0" eaLnBrk="1" latinLnBrk="0" hangingPunct="1">
        <a:lnSpc>
          <a:spcPct val="90000"/>
        </a:lnSpc>
        <a:spcBef>
          <a:spcPts val="500"/>
        </a:spcBef>
        <a:buFont typeface="Arial" panose="020B0604020202020204" pitchFamily="34" charset="0"/>
        <a:buNone/>
        <a:defRPr sz="1800" kern="1200">
          <a:solidFill>
            <a:srgbClr val="FF0000"/>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userDrawn="1">
          <p15:clr>
            <a:srgbClr val="F26B43"/>
          </p15:clr>
        </p15:guide>
        <p15:guide id="2" pos="3840" userDrawn="1">
          <p15:clr>
            <a:srgbClr val="F26B43"/>
          </p15:clr>
        </p15:guide>
        <p15:guide id="3" pos="257" userDrawn="1">
          <p15:clr>
            <a:srgbClr val="F26B43"/>
          </p15:clr>
        </p15:guide>
        <p15:guide id="4" orient="horz" pos="935" userDrawn="1">
          <p15:clr>
            <a:srgbClr val="F26B43"/>
          </p15:clr>
        </p15:guide>
        <p15:guide id="5" orient="horz" pos="3612" userDrawn="1">
          <p15:clr>
            <a:srgbClr val="F26B43"/>
          </p15:clr>
        </p15:guide>
        <p15:guide id="6" pos="7423" userDrawn="1">
          <p15:clr>
            <a:srgbClr val="F26B43"/>
          </p15:clr>
        </p15:guide>
        <p15:guide id="7" pos="529" userDrawn="1">
          <p15:clr>
            <a:srgbClr val="F26B43"/>
          </p15:clr>
        </p15:guide>
        <p15:guide id="8" pos="7174" userDrawn="1">
          <p15:clr>
            <a:srgbClr val="F26B43"/>
          </p15:clr>
        </p15:guide>
        <p15:guide id="9" orient="horz" pos="3362" userDrawn="1">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4.xml.rels><?xml version="1.0" encoding="UTF-8" standalone="yes"?>
<Relationships xmlns="http://schemas.openxmlformats.org/package/2006/relationships"><Relationship Id="rId3" Type="http://schemas.openxmlformats.org/officeDocument/2006/relationships/hyperlink" Target="https://www.sossen.org.uk/" TargetMode="External"/><Relationship Id="rId2" Type="http://schemas.openxmlformats.org/officeDocument/2006/relationships/hyperlink" Target="https://www.ipsea.org.uk/" TargetMode="External"/><Relationship Id="rId1" Type="http://schemas.openxmlformats.org/officeDocument/2006/relationships/slideLayout" Target="../slideLayouts/slideLayout15.xml"/><Relationship Id="rId4" Type="http://schemas.openxmlformats.org/officeDocument/2006/relationships/hyperlink" Target="https://www.landmarkchambers.co.uk/wp-content/uploads/2023/03/Noddy-No-nonsense-Guide-to-SEN-law-2023-March-02032023.pdf" TargetMode="Externa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7.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1.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9.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15.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6.xml"/></Relationships>
</file>

<file path=ppt/slides/_rels/slide11.xml.rels><?xml version="1.0" encoding="UTF-8" standalone="yes"?>
<Relationships xmlns="http://schemas.openxmlformats.org/package/2006/relationships"><Relationship Id="rId3" Type="http://schemas.openxmlformats.org/officeDocument/2006/relationships/diagramLayout" Target="../diagrams/layout3.xml"/><Relationship Id="rId2" Type="http://schemas.openxmlformats.org/officeDocument/2006/relationships/diagramData" Target="../diagrams/data3.xml"/><Relationship Id="rId1" Type="http://schemas.openxmlformats.org/officeDocument/2006/relationships/slideLayout" Target="../slideLayouts/slideLayout21.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12.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6.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6.xml.rels><?xml version="1.0" encoding="UTF-8" standalone="yes"?>
<Relationships xmlns="http://schemas.openxmlformats.org/package/2006/relationships"><Relationship Id="rId3" Type="http://schemas.openxmlformats.org/officeDocument/2006/relationships/diagramLayout" Target="../diagrams/layout5.xml"/><Relationship Id="rId2" Type="http://schemas.openxmlformats.org/officeDocument/2006/relationships/diagramData" Target="../diagrams/data5.xml"/><Relationship Id="rId1" Type="http://schemas.openxmlformats.org/officeDocument/2006/relationships/slideLayout" Target="../slideLayouts/slideLayout6.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6.xml"/></Relationships>
</file>

<file path=ppt/slides/_rels/slide18.xml.rels><?xml version="1.0" encoding="UTF-8" standalone="yes"?>
<Relationships xmlns="http://schemas.openxmlformats.org/package/2006/relationships"><Relationship Id="rId3" Type="http://schemas.openxmlformats.org/officeDocument/2006/relationships/diagramLayout" Target="../diagrams/layout6.xml"/><Relationship Id="rId2" Type="http://schemas.openxmlformats.org/officeDocument/2006/relationships/diagramData" Target="../diagrams/data6.xml"/><Relationship Id="rId1" Type="http://schemas.openxmlformats.org/officeDocument/2006/relationships/slideLayout" Target="../slideLayouts/slideLayout26.xml"/><Relationship Id="rId6" Type="http://schemas.microsoft.com/office/2007/relationships/diagramDrawing" Target="../diagrams/drawing6.xml"/><Relationship Id="rId5" Type="http://schemas.openxmlformats.org/officeDocument/2006/relationships/diagramColors" Target="../diagrams/colors6.xml"/><Relationship Id="rId4" Type="http://schemas.openxmlformats.org/officeDocument/2006/relationships/diagramQuickStyle" Target="../diagrams/quickStyle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6.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1.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6.xml"/></Relationships>
</file>

<file path=ppt/slides/_rels/slide24.xml.rels><?xml version="1.0" encoding="UTF-8" standalone="yes"?>
<Relationships xmlns="http://schemas.openxmlformats.org/package/2006/relationships"><Relationship Id="rId2" Type="http://schemas.openxmlformats.org/officeDocument/2006/relationships/hyperlink" Target="https://www.ipsea.org.uk/appealing-to-the-send-tribunal" TargetMode="External"/><Relationship Id="rId1" Type="http://schemas.openxmlformats.org/officeDocument/2006/relationships/slideLayout" Target="../slideLayouts/slideLayout15.xml"/></Relationships>
</file>

<file path=ppt/slides/_rels/slide25.xml.rels><?xml version="1.0" encoding="UTF-8" standalone="yes"?>
<Relationships xmlns="http://schemas.openxmlformats.org/package/2006/relationships"><Relationship Id="rId3" Type="http://schemas.openxmlformats.org/officeDocument/2006/relationships/diagramLayout" Target="../diagrams/layout7.xml"/><Relationship Id="rId2" Type="http://schemas.openxmlformats.org/officeDocument/2006/relationships/diagramData" Target="../diagrams/data7.xml"/><Relationship Id="rId1" Type="http://schemas.openxmlformats.org/officeDocument/2006/relationships/slideLayout" Target="../slideLayouts/slideLayout21.xml"/><Relationship Id="rId6" Type="http://schemas.microsoft.com/office/2007/relationships/diagramDrawing" Target="../diagrams/drawing7.xml"/><Relationship Id="rId5" Type="http://schemas.openxmlformats.org/officeDocument/2006/relationships/diagramColors" Target="../diagrams/colors7.xml"/><Relationship Id="rId4" Type="http://schemas.openxmlformats.org/officeDocument/2006/relationships/diagramQuickStyle" Target="../diagrams/quickStyle7.xml"/></Relationships>
</file>

<file path=ppt/slides/_rels/slide26.xml.rels><?xml version="1.0" encoding="UTF-8" standalone="yes"?>
<Relationships xmlns="http://schemas.openxmlformats.org/package/2006/relationships"><Relationship Id="rId3" Type="http://schemas.openxmlformats.org/officeDocument/2006/relationships/diagramLayout" Target="../diagrams/layout8.xml"/><Relationship Id="rId2" Type="http://schemas.openxmlformats.org/officeDocument/2006/relationships/diagramData" Target="../diagrams/data8.xml"/><Relationship Id="rId1" Type="http://schemas.openxmlformats.org/officeDocument/2006/relationships/slideLayout" Target="../slideLayouts/slideLayout26.xml"/><Relationship Id="rId6" Type="http://schemas.microsoft.com/office/2007/relationships/diagramDrawing" Target="../diagrams/drawing8.xml"/><Relationship Id="rId5" Type="http://schemas.openxmlformats.org/officeDocument/2006/relationships/diagramColors" Target="../diagrams/colors8.xml"/><Relationship Id="rId4" Type="http://schemas.openxmlformats.org/officeDocument/2006/relationships/diagramQuickStyle" Target="../diagrams/quickStyle8.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6.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6.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41.xml.rels><?xml version="1.0" encoding="UTF-8" standalone="yes"?>
<Relationships xmlns="http://schemas.openxmlformats.org/package/2006/relationships"><Relationship Id="rId3" Type="http://schemas.openxmlformats.org/officeDocument/2006/relationships/diagramLayout" Target="../diagrams/layout9.xml"/><Relationship Id="rId2" Type="http://schemas.openxmlformats.org/officeDocument/2006/relationships/diagramData" Target="../diagrams/data9.xml"/><Relationship Id="rId1" Type="http://schemas.openxmlformats.org/officeDocument/2006/relationships/slideLayout" Target="../slideLayouts/slideLayout6.xml"/><Relationship Id="rId6" Type="http://schemas.microsoft.com/office/2007/relationships/diagramDrawing" Target="../diagrams/drawing9.xml"/><Relationship Id="rId5" Type="http://schemas.openxmlformats.org/officeDocument/2006/relationships/diagramColors" Target="../diagrams/colors9.xml"/><Relationship Id="rId4" Type="http://schemas.openxmlformats.org/officeDocument/2006/relationships/diagramQuickStyle" Target="../diagrams/quickStyle9.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43.xml.rels><?xml version="1.0" encoding="UTF-8" standalone="yes"?>
<Relationships xmlns="http://schemas.openxmlformats.org/package/2006/relationships"><Relationship Id="rId3" Type="http://schemas.openxmlformats.org/officeDocument/2006/relationships/diagramLayout" Target="../diagrams/layout10.xml"/><Relationship Id="rId2" Type="http://schemas.openxmlformats.org/officeDocument/2006/relationships/diagramData" Target="../diagrams/data10.xml"/><Relationship Id="rId1" Type="http://schemas.openxmlformats.org/officeDocument/2006/relationships/slideLayout" Target="../slideLayouts/slideLayout26.xml"/><Relationship Id="rId6" Type="http://schemas.microsoft.com/office/2007/relationships/diagramDrawing" Target="../diagrams/drawing10.xml"/><Relationship Id="rId5" Type="http://schemas.openxmlformats.org/officeDocument/2006/relationships/diagramColors" Target="../diagrams/colors10.xml"/><Relationship Id="rId4" Type="http://schemas.openxmlformats.org/officeDocument/2006/relationships/diagramQuickStyle" Target="../diagrams/quickStyle10.xml"/></Relationships>
</file>

<file path=ppt/slides/_rels/slide44.xml.rels><?xml version="1.0" encoding="UTF-8" standalone="yes"?>
<Relationships xmlns="http://schemas.openxmlformats.org/package/2006/relationships"><Relationship Id="rId3" Type="http://schemas.openxmlformats.org/officeDocument/2006/relationships/diagramLayout" Target="../diagrams/layout11.xml"/><Relationship Id="rId2" Type="http://schemas.openxmlformats.org/officeDocument/2006/relationships/diagramData" Target="../diagrams/data11.xml"/><Relationship Id="rId1" Type="http://schemas.openxmlformats.org/officeDocument/2006/relationships/slideLayout" Target="../slideLayouts/slideLayout6.xml"/><Relationship Id="rId6" Type="http://schemas.microsoft.com/office/2007/relationships/diagramDrawing" Target="../diagrams/drawing11.xml"/><Relationship Id="rId5" Type="http://schemas.openxmlformats.org/officeDocument/2006/relationships/diagramColors" Target="../diagrams/colors11.xml"/><Relationship Id="rId4" Type="http://schemas.openxmlformats.org/officeDocument/2006/relationships/diagramQuickStyle" Target="../diagrams/quickStyle11.xml"/></Relationships>
</file>

<file path=ppt/slides/_rels/slide45.xml.rels><?xml version="1.0" encoding="UTF-8" standalone="yes"?>
<Relationships xmlns="http://schemas.openxmlformats.org/package/2006/relationships"><Relationship Id="rId2" Type="http://schemas.openxmlformats.org/officeDocument/2006/relationships/hyperlink" Target="mailto:PLHREducationNewEnquiries@IrwinMitchell.com" TargetMode="Externa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sz="quarter" idx="13"/>
          </p:nvPr>
        </p:nvSpPr>
        <p:spPr>
          <a:xfrm>
            <a:off x="827568" y="1870958"/>
            <a:ext cx="10245600" cy="1590675"/>
          </a:xfrm>
        </p:spPr>
        <p:txBody>
          <a:bodyPr>
            <a:normAutofit fontScale="25000" lnSpcReduction="20000"/>
          </a:bodyPr>
          <a:lstStyle/>
          <a:p>
            <a:r>
              <a:rPr lang="en-US" sz="14400" dirty="0"/>
              <a:t>SEND Transitions </a:t>
            </a:r>
            <a:r>
              <a:rPr lang="mr-IN" sz="14400" dirty="0"/>
              <a:t>–</a:t>
            </a:r>
            <a:r>
              <a:rPr lang="en-US" sz="14400" dirty="0"/>
              <a:t> Know Your Rights </a:t>
            </a:r>
          </a:p>
          <a:p>
            <a:endParaRPr lang="en-US" sz="9600" dirty="0"/>
          </a:p>
          <a:p>
            <a:endParaRPr lang="en-US" sz="9600" dirty="0"/>
          </a:p>
          <a:p>
            <a:r>
              <a:rPr lang="en-US" sz="9600" dirty="0"/>
              <a:t>Irwin Mitchell LLP</a:t>
            </a:r>
          </a:p>
          <a:p>
            <a:r>
              <a:rPr lang="en-US" sz="9600" dirty="0"/>
              <a:t>FANDF Conference 2023</a:t>
            </a:r>
          </a:p>
          <a:p>
            <a:endParaRPr lang="en-US" sz="9600" dirty="0"/>
          </a:p>
          <a:p>
            <a:endParaRPr lang="en-US" dirty="0"/>
          </a:p>
          <a:p>
            <a:endParaRPr lang="en-US" dirty="0"/>
          </a:p>
          <a:p>
            <a:endParaRPr lang="en-GB" dirty="0"/>
          </a:p>
        </p:txBody>
      </p:sp>
    </p:spTree>
    <p:extLst>
      <p:ext uri="{BB962C8B-B14F-4D97-AF65-F5344CB8AC3E}">
        <p14:creationId xmlns:p14="http://schemas.microsoft.com/office/powerpoint/2010/main" val="176030384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738554"/>
            <a:ext cx="10550526" cy="457200"/>
          </a:xfrm>
        </p:spPr>
        <p:txBody>
          <a:bodyPr vert="horz" lIns="0" tIns="0" rIns="0" bIns="0" rtlCol="0" anchor="b">
            <a:normAutofit/>
          </a:bodyPr>
          <a:lstStyle/>
          <a:p>
            <a:r>
              <a:rPr lang="en-GB" dirty="0"/>
              <a:t>Introduction to presenter</a:t>
            </a:r>
          </a:p>
        </p:txBody>
      </p:sp>
      <p:pic>
        <p:nvPicPr>
          <p:cNvPr id="11" name="Content Placeholder 10" descr="A person wearing glasses and a polka dot shirt&#10;&#10;Description automatically generated with low confidence">
            <a:extLst>
              <a:ext uri="{FF2B5EF4-FFF2-40B4-BE49-F238E27FC236}">
                <a16:creationId xmlns:a16="http://schemas.microsoft.com/office/drawing/2014/main" id="{B0E477F1-1514-B407-5AB5-465321BA342D}"/>
              </a:ext>
            </a:extLst>
          </p:cNvPr>
          <p:cNvPicPr>
            <a:picLocks noGrp="1" noChangeAspect="1"/>
          </p:cNvPicPr>
          <p:nvPr>
            <p:ph sz="quarter" idx="13"/>
          </p:nvPr>
        </p:nvPicPr>
        <p:blipFill>
          <a:blip r:embed="rId2" cstate="print">
            <a:extLst>
              <a:ext uri="{28A0092B-C50C-407E-A947-70E740481C1C}">
                <a14:useLocalDpi xmlns:a14="http://schemas.microsoft.com/office/drawing/2010/main" val="0"/>
              </a:ext>
            </a:extLst>
          </a:blip>
          <a:stretch>
            <a:fillRect/>
          </a:stretch>
        </p:blipFill>
        <p:spPr>
          <a:xfrm>
            <a:off x="918136" y="1934308"/>
            <a:ext cx="5097927" cy="3402867"/>
          </a:xfrm>
          <a:noFill/>
        </p:spPr>
      </p:pic>
      <p:sp>
        <p:nvSpPr>
          <p:cNvPr id="4" name="Rectangle 3"/>
          <p:cNvSpPr/>
          <p:nvPr/>
        </p:nvSpPr>
        <p:spPr bwMode="gray">
          <a:xfrm>
            <a:off x="6130926" y="1934308"/>
            <a:ext cx="5257800" cy="3402867"/>
          </a:xfrm>
          <a:prstGeom prst="rect">
            <a:avLst/>
          </a:prstGeom>
        </p:spPr>
        <p:txBody>
          <a:bodyPr vert="horz" lIns="270000" tIns="0" rIns="0" bIns="0" rtlCol="0">
            <a:normAutofit/>
          </a:bodyPr>
          <a:lstStyle/>
          <a:p>
            <a:pPr fontAlgn="base">
              <a:lnSpc>
                <a:spcPct val="90000"/>
              </a:lnSpc>
              <a:spcAft>
                <a:spcPts val="600"/>
              </a:spcAft>
              <a:buFont typeface="Arial" panose="020B0604020202020204" pitchFamily="34" charset="0"/>
            </a:pPr>
            <a:r>
              <a:rPr lang="en-GB" sz="1400" b="1" dirty="0"/>
              <a:t>Esther Salter</a:t>
            </a:r>
          </a:p>
          <a:p>
            <a:pPr fontAlgn="base">
              <a:lnSpc>
                <a:spcPct val="90000"/>
              </a:lnSpc>
              <a:spcAft>
                <a:spcPts val="600"/>
              </a:spcAft>
              <a:buFont typeface="Arial" panose="020B0604020202020204" pitchFamily="34" charset="0"/>
            </a:pPr>
            <a:r>
              <a:rPr lang="en-GB" sz="1400" dirty="0"/>
              <a:t>Associate Solicitor</a:t>
            </a:r>
          </a:p>
          <a:p>
            <a:pPr fontAlgn="base">
              <a:lnSpc>
                <a:spcPct val="90000"/>
              </a:lnSpc>
              <a:spcAft>
                <a:spcPts val="600"/>
              </a:spcAft>
              <a:buFont typeface="Arial" panose="020B0604020202020204" pitchFamily="34" charset="0"/>
            </a:pPr>
            <a:endParaRPr lang="en-GB" sz="1400" dirty="0"/>
          </a:p>
          <a:p>
            <a:pPr>
              <a:lnSpc>
                <a:spcPct val="90000"/>
              </a:lnSpc>
              <a:spcAft>
                <a:spcPts val="600"/>
              </a:spcAft>
              <a:buFont typeface="Arial" panose="020B0604020202020204" pitchFamily="34" charset="0"/>
            </a:pPr>
            <a:r>
              <a:rPr lang="en-GB" sz="1400" dirty="0">
                <a:effectLst/>
              </a:rPr>
              <a:t>Esther is an Associate Solicitor specialising in Education </a:t>
            </a:r>
            <a:r>
              <a:rPr lang="en-GB" sz="1400" dirty="0"/>
              <a:t>L</a:t>
            </a:r>
            <a:r>
              <a:rPr lang="en-GB" sz="1400" dirty="0">
                <a:effectLst/>
              </a:rPr>
              <a:t>aw. Esther has experience representing  parents, students and Local Authorities in all types of SEND First Tier Tribunal appeals with particular expertise in complex residential and extended appeals with health and social care issues.  In addition to SEN work, Esther practices across all areas of education law, including exclusions, admissions, education negligence/breach of contract cases, School/ Local </a:t>
            </a:r>
            <a:r>
              <a:rPr lang="en-GB" sz="1400" dirty="0"/>
              <a:t>A</a:t>
            </a:r>
            <a:r>
              <a:rPr lang="en-GB" sz="1400" dirty="0">
                <a:effectLst/>
              </a:rPr>
              <a:t>uthority and Local Government Ombudsmen complaints, as well as discrimination cases and Judicial Reviews. Esther has 13 years’ litigation and dispute resolution experience having qualified in 2010. </a:t>
            </a:r>
          </a:p>
          <a:p>
            <a:pPr>
              <a:lnSpc>
                <a:spcPct val="90000"/>
              </a:lnSpc>
              <a:spcAft>
                <a:spcPts val="600"/>
              </a:spcAft>
              <a:buFont typeface="Arial" panose="020B0604020202020204" pitchFamily="34" charset="0"/>
            </a:pPr>
            <a:r>
              <a:rPr lang="en-GB" sz="1400" dirty="0">
                <a:effectLst/>
              </a:rPr>
              <a:t> </a:t>
            </a:r>
          </a:p>
        </p:txBody>
      </p:sp>
    </p:spTree>
    <p:extLst>
      <p:ext uri="{BB962C8B-B14F-4D97-AF65-F5344CB8AC3E}">
        <p14:creationId xmlns:p14="http://schemas.microsoft.com/office/powerpoint/2010/main" val="34786845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05EEF7-BDD8-4FD3-939C-25227FCF1441}"/>
              </a:ext>
            </a:extLst>
          </p:cNvPr>
          <p:cNvSpPr>
            <a:spLocks noGrp="1"/>
          </p:cNvSpPr>
          <p:nvPr>
            <p:ph type="title"/>
          </p:nvPr>
        </p:nvSpPr>
        <p:spPr>
          <a:xfrm>
            <a:off x="838200" y="738554"/>
            <a:ext cx="10550526" cy="457200"/>
          </a:xfrm>
        </p:spPr>
        <p:txBody>
          <a:bodyPr anchor="b">
            <a:normAutofit/>
          </a:bodyPr>
          <a:lstStyle/>
          <a:p>
            <a:r>
              <a:rPr lang="en-GB" dirty="0"/>
              <a:t>What I will cover </a:t>
            </a:r>
          </a:p>
        </p:txBody>
      </p:sp>
      <p:sp>
        <p:nvSpPr>
          <p:cNvPr id="3" name="Content Placeholder 2">
            <a:extLst>
              <a:ext uri="{FF2B5EF4-FFF2-40B4-BE49-F238E27FC236}">
                <a16:creationId xmlns:a16="http://schemas.microsoft.com/office/drawing/2014/main" id="{712B7195-1FC1-4DC6-9EE8-71280748FBC8}"/>
              </a:ext>
            </a:extLst>
          </p:cNvPr>
          <p:cNvSpPr>
            <a:spLocks noGrp="1"/>
          </p:cNvSpPr>
          <p:nvPr>
            <p:ph type="body" sz="quarter" idx="14"/>
          </p:nvPr>
        </p:nvSpPr>
        <p:spPr>
          <a:xfrm>
            <a:off x="838800" y="1494000"/>
            <a:ext cx="10561637" cy="3841200"/>
          </a:xfrm>
        </p:spPr>
        <p:txBody>
          <a:bodyPr>
            <a:normAutofit/>
          </a:bodyPr>
          <a:lstStyle/>
          <a:p>
            <a:pPr marL="342900" lvl="0" indent="-342900">
              <a:spcAft>
                <a:spcPts val="800"/>
              </a:spcAft>
              <a:buFont typeface="Arial" panose="020B0604020202020204" pitchFamily="34" charset="0"/>
              <a:buChar char="•"/>
            </a:pPr>
            <a:r>
              <a:rPr lang="en-GB" sz="1400" kern="150" dirty="0">
                <a:effectLst/>
              </a:rPr>
              <a:t>Key risks for military families with SEN children </a:t>
            </a:r>
          </a:p>
          <a:p>
            <a:pPr marL="342900" lvl="0" indent="-342900">
              <a:spcAft>
                <a:spcPts val="800"/>
              </a:spcAft>
              <a:buFont typeface="Arial" panose="020B0604020202020204" pitchFamily="34" charset="0"/>
              <a:buChar char="•"/>
            </a:pPr>
            <a:r>
              <a:rPr lang="en-GB" sz="1400" kern="150" dirty="0"/>
              <a:t>What is an EHCP and how to get one</a:t>
            </a:r>
          </a:p>
          <a:p>
            <a:pPr marL="342900" lvl="0" indent="-342900">
              <a:spcAft>
                <a:spcPts val="800"/>
              </a:spcAft>
              <a:buFont typeface="Arial" panose="020B0604020202020204" pitchFamily="34" charset="0"/>
              <a:buChar char="•"/>
            </a:pPr>
            <a:r>
              <a:rPr lang="en-GB" sz="1400" kern="150" dirty="0">
                <a:effectLst/>
              </a:rPr>
              <a:t>EHCP content, placement, annual reviews and challenges</a:t>
            </a:r>
          </a:p>
          <a:p>
            <a:pPr marL="342900" lvl="0" indent="-342900">
              <a:spcAft>
                <a:spcPts val="800"/>
              </a:spcAft>
              <a:buFont typeface="Arial" panose="020B0604020202020204" pitchFamily="34" charset="0"/>
              <a:buChar char="•"/>
            </a:pPr>
            <a:r>
              <a:rPr lang="en-GB" sz="1400" kern="150" dirty="0"/>
              <a:t>Action to take in respect of Service children with SEN</a:t>
            </a:r>
            <a:endParaRPr lang="en-GB" sz="1400" kern="150" dirty="0">
              <a:effectLst/>
            </a:endParaRPr>
          </a:p>
          <a:p>
            <a:pPr marL="342900" lvl="0" indent="-342900">
              <a:spcAft>
                <a:spcPts val="800"/>
              </a:spcAft>
              <a:buFont typeface="Arial" panose="020B0604020202020204" pitchFamily="34" charset="0"/>
              <a:buChar char="•"/>
            </a:pPr>
            <a:r>
              <a:rPr lang="en-GB" sz="1400" kern="150" dirty="0">
                <a:effectLst/>
              </a:rPr>
              <a:t>Transferring EHCPS</a:t>
            </a:r>
          </a:p>
          <a:p>
            <a:pPr marL="342900" lvl="0" indent="-342900">
              <a:spcAft>
                <a:spcPts val="800"/>
              </a:spcAft>
              <a:buFont typeface="Arial" panose="020B0604020202020204" pitchFamily="34" charset="0"/>
              <a:buChar char="•"/>
            </a:pPr>
            <a:r>
              <a:rPr lang="en-GB" sz="1400" kern="150" dirty="0"/>
              <a:t>Potential breaches and legal remedies:</a:t>
            </a:r>
          </a:p>
          <a:p>
            <a:pPr marL="627300" lvl="2" indent="-342900">
              <a:spcAft>
                <a:spcPts val="800"/>
              </a:spcAft>
              <a:buFont typeface="Courier New" panose="02070309020205020404" pitchFamily="49" charset="0"/>
              <a:buChar char="o"/>
            </a:pPr>
            <a:r>
              <a:rPr lang="en-GB" sz="1400" kern="150" dirty="0">
                <a:effectLst/>
              </a:rPr>
              <a:t>Failure to provide education-Section 19</a:t>
            </a:r>
          </a:p>
          <a:p>
            <a:pPr marL="627300" lvl="2" indent="-342900">
              <a:spcAft>
                <a:spcPts val="800"/>
              </a:spcAft>
              <a:buFont typeface="Courier New" panose="02070309020205020404" pitchFamily="49" charset="0"/>
              <a:buChar char="o"/>
            </a:pPr>
            <a:r>
              <a:rPr lang="en-GB" sz="1400" kern="150" dirty="0">
                <a:effectLst/>
              </a:rPr>
              <a:t>Unlawful exclusions</a:t>
            </a:r>
          </a:p>
          <a:p>
            <a:pPr marL="627300" lvl="2" indent="-342900">
              <a:spcAft>
                <a:spcPts val="800"/>
              </a:spcAft>
              <a:buFont typeface="Courier New" panose="02070309020205020404" pitchFamily="49" charset="0"/>
              <a:buChar char="o"/>
            </a:pPr>
            <a:r>
              <a:rPr lang="en-GB" sz="1400" kern="150" dirty="0">
                <a:effectLst/>
              </a:rPr>
              <a:t>EHCPs failure to implement –an absolute </a:t>
            </a:r>
            <a:r>
              <a:rPr lang="en-GB" sz="1400" kern="150" dirty="0"/>
              <a:t>duty? </a:t>
            </a:r>
          </a:p>
          <a:p>
            <a:pPr marL="627300" lvl="2" indent="-342900">
              <a:spcAft>
                <a:spcPts val="800"/>
              </a:spcAft>
              <a:buFont typeface="Courier New" panose="02070309020205020404" pitchFamily="49" charset="0"/>
              <a:buChar char="o"/>
            </a:pPr>
            <a:r>
              <a:rPr lang="en-GB" sz="1400" kern="150" dirty="0"/>
              <a:t>Discrimination</a:t>
            </a:r>
          </a:p>
          <a:p>
            <a:pPr marL="342900" indent="-342900">
              <a:spcAft>
                <a:spcPts val="800"/>
              </a:spcAft>
              <a:buFont typeface="Arial" panose="020B0604020202020204" pitchFamily="34" charset="0"/>
              <a:buChar char="•"/>
            </a:pPr>
            <a:r>
              <a:rPr lang="en-GB" sz="1400" kern="150" dirty="0"/>
              <a:t>Additional Support for Military Families: Admissions and SSP</a:t>
            </a:r>
          </a:p>
          <a:p>
            <a:pPr marL="342900" lvl="0" indent="-342900">
              <a:spcAft>
                <a:spcPts val="800"/>
              </a:spcAft>
              <a:buFont typeface="Arial" panose="020B0604020202020204" pitchFamily="34" charset="0"/>
              <a:buChar char="•"/>
            </a:pPr>
            <a:r>
              <a:rPr lang="en-GB" sz="1400" dirty="0"/>
              <a:t>Questions &amp; Answers</a:t>
            </a:r>
            <a:endParaRPr lang="en-GB" sz="1400" dirty="0">
              <a:effectLst/>
            </a:endParaRPr>
          </a:p>
          <a:p>
            <a:endParaRPr lang="en-GB" sz="1400" dirty="0"/>
          </a:p>
        </p:txBody>
      </p:sp>
    </p:spTree>
    <p:extLst>
      <p:ext uri="{BB962C8B-B14F-4D97-AF65-F5344CB8AC3E}">
        <p14:creationId xmlns:p14="http://schemas.microsoft.com/office/powerpoint/2010/main" val="4563874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C215A5-CAB2-5429-4218-053EDC64F238}"/>
              </a:ext>
            </a:extLst>
          </p:cNvPr>
          <p:cNvSpPr>
            <a:spLocks noGrp="1"/>
          </p:cNvSpPr>
          <p:nvPr>
            <p:ph type="title"/>
          </p:nvPr>
        </p:nvSpPr>
        <p:spPr>
          <a:xfrm>
            <a:off x="838200" y="738554"/>
            <a:ext cx="10550526" cy="457200"/>
          </a:xfrm>
        </p:spPr>
        <p:txBody>
          <a:bodyPr anchor="b">
            <a:normAutofit/>
          </a:bodyPr>
          <a:lstStyle/>
          <a:p>
            <a:r>
              <a:rPr lang="en-GB" dirty="0"/>
              <a:t>Legislation &amp; Resources</a:t>
            </a:r>
          </a:p>
        </p:txBody>
      </p:sp>
      <p:sp>
        <p:nvSpPr>
          <p:cNvPr id="3" name="Content Placeholder 2">
            <a:extLst>
              <a:ext uri="{FF2B5EF4-FFF2-40B4-BE49-F238E27FC236}">
                <a16:creationId xmlns:a16="http://schemas.microsoft.com/office/drawing/2014/main" id="{74DBCF77-EA87-B0FE-1392-A65A82F55126}"/>
              </a:ext>
            </a:extLst>
          </p:cNvPr>
          <p:cNvSpPr>
            <a:spLocks noGrp="1"/>
          </p:cNvSpPr>
          <p:nvPr>
            <p:ph sz="quarter" idx="13"/>
          </p:nvPr>
        </p:nvSpPr>
        <p:spPr>
          <a:xfrm>
            <a:off x="838200" y="1934308"/>
            <a:ext cx="10550526" cy="3402867"/>
          </a:xfrm>
        </p:spPr>
        <p:txBody>
          <a:bodyPr>
            <a:normAutofit/>
          </a:bodyPr>
          <a:lstStyle/>
          <a:p>
            <a:pPr marL="285750" lvl="0" indent="-285750">
              <a:lnSpc>
                <a:spcPct val="90000"/>
              </a:lnSpc>
              <a:buFont typeface="Arial" panose="020B0604020202020204" pitchFamily="34" charset="0"/>
              <a:buChar char="•"/>
            </a:pPr>
            <a:r>
              <a:rPr lang="en-GB" sz="1100" dirty="0"/>
              <a:t>Children and Families Act 2014</a:t>
            </a:r>
          </a:p>
          <a:p>
            <a:pPr marL="285750" lvl="0" indent="-285750">
              <a:lnSpc>
                <a:spcPct val="90000"/>
              </a:lnSpc>
              <a:buFont typeface="Arial" panose="020B0604020202020204" pitchFamily="34" charset="0"/>
              <a:buChar char="•"/>
            </a:pPr>
            <a:r>
              <a:rPr lang="en-GB" sz="1100" dirty="0"/>
              <a:t>Special Educational Needs and Disability Regulations 2014</a:t>
            </a:r>
          </a:p>
          <a:p>
            <a:pPr marL="285750" lvl="0" indent="-285750">
              <a:lnSpc>
                <a:spcPct val="90000"/>
              </a:lnSpc>
              <a:buFont typeface="Arial" panose="020B0604020202020204" pitchFamily="34" charset="0"/>
              <a:buChar char="•"/>
            </a:pPr>
            <a:r>
              <a:rPr lang="en-GB" sz="1100" dirty="0"/>
              <a:t>SEND Code of Practice 0-25 years 2015</a:t>
            </a:r>
          </a:p>
          <a:p>
            <a:pPr marL="285750" lvl="0" indent="-285750">
              <a:lnSpc>
                <a:spcPct val="90000"/>
              </a:lnSpc>
              <a:buFont typeface="Arial" panose="020B0604020202020204" pitchFamily="34" charset="0"/>
              <a:buChar char="•"/>
            </a:pPr>
            <a:r>
              <a:rPr lang="en-US" sz="1100" dirty="0"/>
              <a:t>Equality Act 2010</a:t>
            </a:r>
            <a:endParaRPr lang="en-GB" sz="1100" dirty="0"/>
          </a:p>
          <a:p>
            <a:pPr marL="0" indent="0">
              <a:lnSpc>
                <a:spcPct val="90000"/>
              </a:lnSpc>
              <a:buNone/>
            </a:pPr>
            <a:endParaRPr lang="en-GB" sz="1100" dirty="0"/>
          </a:p>
          <a:p>
            <a:pPr marL="0" indent="0">
              <a:lnSpc>
                <a:spcPct val="90000"/>
              </a:lnSpc>
              <a:buNone/>
            </a:pPr>
            <a:r>
              <a:rPr lang="en-GB" sz="1100" b="1" dirty="0"/>
              <a:t>USEFUL WEBSITES</a:t>
            </a:r>
            <a:endParaRPr lang="en-GB" sz="1100" dirty="0"/>
          </a:p>
          <a:p>
            <a:pPr lvl="0">
              <a:lnSpc>
                <a:spcPct val="90000"/>
              </a:lnSpc>
            </a:pPr>
            <a:r>
              <a:rPr lang="en-GB" sz="1100" dirty="0"/>
              <a:t>IPSEA - </a:t>
            </a:r>
            <a:r>
              <a:rPr lang="en-GB" sz="1100" u="sng" dirty="0">
                <a:hlinkClick r:id="rId2"/>
              </a:rPr>
              <a:t>https://www.ipsea.org.uk/</a:t>
            </a:r>
            <a:endParaRPr lang="en-GB" sz="1100" dirty="0"/>
          </a:p>
          <a:p>
            <a:pPr lvl="0">
              <a:lnSpc>
                <a:spcPct val="90000"/>
              </a:lnSpc>
            </a:pPr>
            <a:r>
              <a:rPr lang="en-GB" sz="1100" dirty="0"/>
              <a:t>SOS!SEN - </a:t>
            </a:r>
            <a:r>
              <a:rPr lang="en-GB" sz="1100" u="sng" dirty="0">
                <a:hlinkClick r:id="rId3"/>
              </a:rPr>
              <a:t>https://www.sossen.org.uk/</a:t>
            </a:r>
            <a:r>
              <a:rPr lang="en-GB" sz="1100" dirty="0"/>
              <a:t> </a:t>
            </a:r>
          </a:p>
          <a:p>
            <a:pPr lvl="0">
              <a:lnSpc>
                <a:spcPct val="90000"/>
              </a:lnSpc>
            </a:pPr>
            <a:r>
              <a:rPr lang="en-GB" sz="1100" dirty="0"/>
              <a:t>SEN Noddy Guide - </a:t>
            </a:r>
            <a:r>
              <a:rPr lang="en-GB" sz="1100" dirty="0">
                <a:hlinkClick r:id="rId4"/>
              </a:rPr>
              <a:t>Noddy-No-nonsense-Guide-to-SEN-law-2023-March-02032023.pdf (landmarkchambers.co.uk)</a:t>
            </a:r>
            <a:endParaRPr lang="en-GB" sz="1100" dirty="0"/>
          </a:p>
        </p:txBody>
      </p:sp>
    </p:spTree>
    <p:extLst>
      <p:ext uri="{BB962C8B-B14F-4D97-AF65-F5344CB8AC3E}">
        <p14:creationId xmlns:p14="http://schemas.microsoft.com/office/powerpoint/2010/main" val="7809442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738554"/>
            <a:ext cx="10550526" cy="457200"/>
          </a:xfrm>
        </p:spPr>
        <p:txBody>
          <a:bodyPr anchor="b">
            <a:normAutofit/>
          </a:bodyPr>
          <a:lstStyle/>
          <a:p>
            <a:r>
              <a:rPr lang="en-GB" dirty="0"/>
              <a:t>The </a:t>
            </a:r>
            <a:r>
              <a:rPr lang="en-GB" b="1" dirty="0"/>
              <a:t>UN Convention on the Rights of the Child (UNICEF, 1989)</a:t>
            </a:r>
            <a:endParaRPr lang="en-US" dirty="0"/>
          </a:p>
        </p:txBody>
      </p:sp>
      <p:sp>
        <p:nvSpPr>
          <p:cNvPr id="3" name="Content Placeholder 2"/>
          <p:cNvSpPr>
            <a:spLocks noGrp="1"/>
          </p:cNvSpPr>
          <p:nvPr>
            <p:ph sz="quarter" idx="13"/>
          </p:nvPr>
        </p:nvSpPr>
        <p:spPr>
          <a:xfrm>
            <a:off x="838200" y="1934308"/>
            <a:ext cx="10550526" cy="3402867"/>
          </a:xfrm>
        </p:spPr>
        <p:txBody>
          <a:bodyPr>
            <a:normAutofit/>
          </a:bodyPr>
          <a:lstStyle/>
          <a:p>
            <a:r>
              <a:rPr lang="en-GB" dirty="0"/>
              <a:t>States:</a:t>
            </a:r>
          </a:p>
          <a:p>
            <a:pPr lvl="0"/>
            <a:r>
              <a:rPr lang="en-GB" dirty="0"/>
              <a:t>‘Every child has the right to an education’: Article 28 (right to education) </a:t>
            </a:r>
          </a:p>
          <a:p>
            <a:pPr lvl="0"/>
            <a:r>
              <a:rPr lang="en-GB" dirty="0"/>
              <a:t>‘Education must develop every child’s personality, talents and abilities to the full’: Article 29 (goals of education).</a:t>
            </a:r>
          </a:p>
          <a:p>
            <a:r>
              <a:rPr lang="en-GB" dirty="0"/>
              <a:t> The Armed Forces Covenant endorses these rights, stating that “…those who serve in the Armed Forces, whether Regular or Reserve, those who have served in the past, and </a:t>
            </a:r>
            <a:r>
              <a:rPr lang="en-GB" b="1" dirty="0"/>
              <a:t>their families, should face no disadvantage compared to other citizens in the provision of public and commercial services.”</a:t>
            </a:r>
            <a:r>
              <a:rPr lang="en-GB" dirty="0"/>
              <a:t> </a:t>
            </a:r>
            <a:r>
              <a:rPr lang="en-GB" b="1" dirty="0"/>
              <a:t>(Ministry of Defence, 2011:5).</a:t>
            </a:r>
            <a:endParaRPr lang="en-GB" dirty="0"/>
          </a:p>
          <a:p>
            <a:endParaRPr lang="en-GB" dirty="0"/>
          </a:p>
          <a:p>
            <a:endParaRPr lang="en-GB" dirty="0"/>
          </a:p>
          <a:p>
            <a:pPr marL="0" indent="0">
              <a:buNone/>
            </a:pPr>
            <a:endParaRPr lang="en-US" dirty="0"/>
          </a:p>
        </p:txBody>
      </p:sp>
    </p:spTree>
    <p:extLst>
      <p:ext uri="{BB962C8B-B14F-4D97-AF65-F5344CB8AC3E}">
        <p14:creationId xmlns:p14="http://schemas.microsoft.com/office/powerpoint/2010/main" val="26161714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6F5DA4F-02AD-62D6-9CA8-848282B6D985}"/>
              </a:ext>
            </a:extLst>
          </p:cNvPr>
          <p:cNvSpPr>
            <a:spLocks noGrp="1"/>
          </p:cNvSpPr>
          <p:nvPr>
            <p:ph type="title"/>
          </p:nvPr>
        </p:nvSpPr>
        <p:spPr/>
        <p:txBody>
          <a:bodyPr/>
          <a:lstStyle/>
          <a:p>
            <a:r>
              <a:rPr lang="en-GB" dirty="0"/>
              <a:t>Key risks for military families with SEN</a:t>
            </a:r>
          </a:p>
        </p:txBody>
      </p:sp>
      <p:sp>
        <p:nvSpPr>
          <p:cNvPr id="3" name="Content Placeholder 2">
            <a:extLst>
              <a:ext uri="{FF2B5EF4-FFF2-40B4-BE49-F238E27FC236}">
                <a16:creationId xmlns:a16="http://schemas.microsoft.com/office/drawing/2014/main" id="{DF144FD0-44AE-F70E-6B74-2666E3C31DBD}"/>
              </a:ext>
            </a:extLst>
          </p:cNvPr>
          <p:cNvSpPr>
            <a:spLocks noGrp="1"/>
          </p:cNvSpPr>
          <p:nvPr>
            <p:ph sz="quarter" idx="13"/>
          </p:nvPr>
        </p:nvSpPr>
        <p:spPr/>
        <p:txBody>
          <a:bodyPr>
            <a:normAutofit fontScale="85000" lnSpcReduction="10000"/>
          </a:bodyPr>
          <a:lstStyle/>
          <a:p>
            <a:r>
              <a:rPr lang="en-GB" b="1" dirty="0"/>
              <a:t>Mobility is noted as the pivotal factor in the disruption of a service child’s education in which moving between schools has an inverse impact academically and pastorally. Notably this includes broken continuity of provision through delays, poor communication and transition arrangements</a:t>
            </a:r>
            <a:r>
              <a:rPr lang="en-GB" dirty="0"/>
              <a:t> (particularly for those with additional needs and those sitting examinations), </a:t>
            </a:r>
            <a:r>
              <a:rPr lang="en-GB" b="1" dirty="0"/>
              <a:t>curriculum changes, emotional wellbeing, disrupted friendships and the increased potential for bullying </a:t>
            </a:r>
            <a:r>
              <a:rPr lang="en-GB" dirty="0"/>
              <a:t>-the DfE (2013) and National College of School Leadership (NCSL) (2011). </a:t>
            </a:r>
          </a:p>
          <a:p>
            <a:r>
              <a:rPr lang="en-GB" dirty="0"/>
              <a:t>Similarly, the SEND CoP 2015 notes the unique difficulties that may arise from: </a:t>
            </a:r>
          </a:p>
          <a:p>
            <a:r>
              <a:rPr lang="en-GB" dirty="0"/>
              <a:t>• service induced mobility: Service personnel may relocate more often than the rest of the population and, sometimes, at short notice. Such transitions should be well managed to avoid </a:t>
            </a:r>
            <a:r>
              <a:rPr lang="en-GB" b="1" dirty="0"/>
              <a:t>Service children with SEN experiencing delays in having their needs assessed and met. </a:t>
            </a:r>
          </a:p>
          <a:p>
            <a:r>
              <a:rPr lang="en-GB" dirty="0"/>
              <a:t>• the deployment of serving parents to operational arenas, while not constituting SEN in itself, may result in a Service child experiencing anxiety, dips in educational performance and/or emotional difficulties. Children may also be affected similarly by siblings’ deployment.</a:t>
            </a:r>
          </a:p>
        </p:txBody>
      </p:sp>
    </p:spTree>
    <p:extLst>
      <p:ext uri="{BB962C8B-B14F-4D97-AF65-F5344CB8AC3E}">
        <p14:creationId xmlns:p14="http://schemas.microsoft.com/office/powerpoint/2010/main" val="171875740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9A83F3-2236-1A26-BD07-E2BCB01B5A58}"/>
              </a:ext>
            </a:extLst>
          </p:cNvPr>
          <p:cNvSpPr>
            <a:spLocks noGrp="1"/>
          </p:cNvSpPr>
          <p:nvPr>
            <p:ph type="title"/>
          </p:nvPr>
        </p:nvSpPr>
        <p:spPr>
          <a:xfrm>
            <a:off x="838200" y="738000"/>
            <a:ext cx="10551600" cy="457200"/>
          </a:xfrm>
        </p:spPr>
        <p:txBody>
          <a:bodyPr anchor="b">
            <a:normAutofit/>
          </a:bodyPr>
          <a:lstStyle/>
          <a:p>
            <a:r>
              <a:rPr lang="en-GB" dirty="0"/>
              <a:t>So, what can go wrong?!</a:t>
            </a:r>
          </a:p>
        </p:txBody>
      </p:sp>
      <p:graphicFrame>
        <p:nvGraphicFramePr>
          <p:cNvPr id="5" name="Content Placeholder 2">
            <a:extLst>
              <a:ext uri="{FF2B5EF4-FFF2-40B4-BE49-F238E27FC236}">
                <a16:creationId xmlns:a16="http://schemas.microsoft.com/office/drawing/2014/main" id="{0B852964-3FFF-719C-3598-17759E2CDABF}"/>
              </a:ext>
            </a:extLst>
          </p:cNvPr>
          <p:cNvGraphicFramePr>
            <a:graphicFrameLocks noGrp="1"/>
          </p:cNvGraphicFramePr>
          <p:nvPr>
            <p:ph sz="quarter" idx="13"/>
            <p:extLst>
              <p:ext uri="{D42A27DB-BD31-4B8C-83A1-F6EECF244321}">
                <p14:modId xmlns:p14="http://schemas.microsoft.com/office/powerpoint/2010/main" val="3831433452"/>
              </p:ext>
            </p:extLst>
          </p:nvPr>
        </p:nvGraphicFramePr>
        <p:xfrm>
          <a:off x="838200" y="1934308"/>
          <a:ext cx="10550526" cy="340286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5390050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738554"/>
            <a:ext cx="10550526" cy="457200"/>
          </a:xfrm>
        </p:spPr>
        <p:txBody>
          <a:bodyPr anchor="b">
            <a:normAutofit/>
          </a:bodyPr>
          <a:lstStyle/>
          <a:p>
            <a:r>
              <a:rPr lang="en-US" dirty="0"/>
              <a:t>What is an EHCP anyway?</a:t>
            </a:r>
          </a:p>
        </p:txBody>
      </p:sp>
      <p:sp>
        <p:nvSpPr>
          <p:cNvPr id="3" name="Content Placeholder 2"/>
          <p:cNvSpPr>
            <a:spLocks noGrp="1"/>
          </p:cNvSpPr>
          <p:nvPr>
            <p:ph type="body" sz="quarter" idx="14"/>
          </p:nvPr>
        </p:nvSpPr>
        <p:spPr>
          <a:xfrm>
            <a:off x="838800" y="1494000"/>
            <a:ext cx="10561637" cy="3841200"/>
          </a:xfrm>
        </p:spPr>
        <p:txBody>
          <a:bodyPr>
            <a:normAutofit/>
          </a:bodyPr>
          <a:lstStyle/>
          <a:p>
            <a:pPr marL="285750" indent="-285750">
              <a:buFont typeface="Arial" panose="020B0604020202020204" pitchFamily="34" charset="0"/>
              <a:buChar char="•"/>
            </a:pPr>
            <a:r>
              <a:rPr lang="en-US"/>
              <a:t>A legally enforceable document detailing education, health and social care provision for the child/ young person from the time of issue up to being ceased</a:t>
            </a:r>
          </a:p>
          <a:p>
            <a:pPr marL="285750" indent="-285750">
              <a:buFont typeface="Arial" panose="020B0604020202020204" pitchFamily="34" charset="0"/>
              <a:buChar char="•"/>
            </a:pPr>
            <a:r>
              <a:rPr lang="en-US"/>
              <a:t>Can be in place from birth </a:t>
            </a:r>
            <a:r>
              <a:rPr lang="mr-IN"/>
              <a:t>–</a:t>
            </a:r>
            <a:r>
              <a:rPr lang="en-US"/>
              <a:t> age 25</a:t>
            </a:r>
          </a:p>
          <a:p>
            <a:pPr marL="285750" indent="-285750">
              <a:buFont typeface="Arial" panose="020B0604020202020204" pitchFamily="34" charset="0"/>
              <a:buChar char="•"/>
            </a:pPr>
            <a:r>
              <a:rPr lang="en-US"/>
              <a:t>The provision should be bespoke to the child/ young person</a:t>
            </a:r>
          </a:p>
          <a:p>
            <a:pPr marL="285750" indent="-285750">
              <a:buFont typeface="Arial" panose="020B0604020202020204" pitchFamily="34" charset="0"/>
              <a:buChar char="•"/>
            </a:pPr>
            <a:r>
              <a:rPr lang="en-US"/>
              <a:t>Local authority departments and clinical commissioning groups are responsible for delivering and arranging the provision specified</a:t>
            </a:r>
          </a:p>
          <a:p>
            <a:pPr marL="0" indent="0">
              <a:buNone/>
            </a:pPr>
            <a:endParaRPr lang="en-US"/>
          </a:p>
        </p:txBody>
      </p:sp>
    </p:spTree>
    <p:extLst>
      <p:ext uri="{BB962C8B-B14F-4D97-AF65-F5344CB8AC3E}">
        <p14:creationId xmlns:p14="http://schemas.microsoft.com/office/powerpoint/2010/main" val="131245700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E960AB-1F7E-CB5F-D6F7-DE83579266A8}"/>
              </a:ext>
            </a:extLst>
          </p:cNvPr>
          <p:cNvSpPr>
            <a:spLocks noGrp="1"/>
          </p:cNvSpPr>
          <p:nvPr>
            <p:ph type="title"/>
          </p:nvPr>
        </p:nvSpPr>
        <p:spPr>
          <a:xfrm>
            <a:off x="838200" y="738554"/>
            <a:ext cx="10550526" cy="457200"/>
          </a:xfrm>
        </p:spPr>
        <p:txBody>
          <a:bodyPr anchor="b">
            <a:normAutofit/>
          </a:bodyPr>
          <a:lstStyle/>
          <a:p>
            <a:r>
              <a:rPr lang="en-GB" dirty="0"/>
              <a:t>Requesting an EHCP: The Law </a:t>
            </a:r>
          </a:p>
        </p:txBody>
      </p:sp>
      <p:graphicFrame>
        <p:nvGraphicFramePr>
          <p:cNvPr id="7" name="Content Placeholder 2">
            <a:extLst>
              <a:ext uri="{FF2B5EF4-FFF2-40B4-BE49-F238E27FC236}">
                <a16:creationId xmlns:a16="http://schemas.microsoft.com/office/drawing/2014/main" id="{64619F30-3B99-10A3-C430-09008450C1F8}"/>
              </a:ext>
            </a:extLst>
          </p:cNvPr>
          <p:cNvGraphicFramePr>
            <a:graphicFrameLocks noGrp="1"/>
          </p:cNvGraphicFramePr>
          <p:nvPr>
            <p:ph sz="quarter" idx="13"/>
            <p:extLst>
              <p:ext uri="{D42A27DB-BD31-4B8C-83A1-F6EECF244321}">
                <p14:modId xmlns:p14="http://schemas.microsoft.com/office/powerpoint/2010/main" val="1827660278"/>
              </p:ext>
            </p:extLst>
          </p:nvPr>
        </p:nvGraphicFramePr>
        <p:xfrm>
          <a:off x="838200" y="1934308"/>
          <a:ext cx="10550526" cy="340286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16265240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3804C03-A7E7-1A54-090A-00C981B8EEB5}"/>
              </a:ext>
            </a:extLst>
          </p:cNvPr>
          <p:cNvSpPr>
            <a:spLocks noGrp="1"/>
          </p:cNvSpPr>
          <p:nvPr>
            <p:ph type="title"/>
          </p:nvPr>
        </p:nvSpPr>
        <p:spPr/>
        <p:txBody>
          <a:bodyPr/>
          <a:lstStyle/>
          <a:p>
            <a:r>
              <a:rPr lang="en-GB" sz="2400" dirty="0"/>
              <a:t>SEND Code of Practice (CoP) Para 9.14 </a:t>
            </a:r>
          </a:p>
        </p:txBody>
      </p:sp>
      <p:sp>
        <p:nvSpPr>
          <p:cNvPr id="3" name="Content Placeholder 2">
            <a:extLst>
              <a:ext uri="{FF2B5EF4-FFF2-40B4-BE49-F238E27FC236}">
                <a16:creationId xmlns:a16="http://schemas.microsoft.com/office/drawing/2014/main" id="{5500E000-970C-D5B7-F7DC-5F26AD3A2EB1}"/>
              </a:ext>
            </a:extLst>
          </p:cNvPr>
          <p:cNvSpPr>
            <a:spLocks noGrp="1"/>
          </p:cNvSpPr>
          <p:nvPr>
            <p:ph idx="1"/>
          </p:nvPr>
        </p:nvSpPr>
        <p:spPr/>
        <p:txBody>
          <a:bodyPr>
            <a:normAutofit fontScale="62500" lnSpcReduction="20000"/>
          </a:bodyPr>
          <a:lstStyle/>
          <a:p>
            <a:r>
              <a:rPr lang="en-GB" sz="1800" i="1" dirty="0"/>
              <a:t>In considering whether an EHC needs assessment is necessary, the LA should consider </a:t>
            </a:r>
            <a:r>
              <a:rPr lang="en-GB" sz="1800" b="1" i="1" dirty="0"/>
              <a:t>whether there is evidence that despite t</a:t>
            </a:r>
            <a:r>
              <a:rPr lang="en-GB" sz="1800" i="1" dirty="0"/>
              <a:t>he early years provider,</a:t>
            </a:r>
            <a:br>
              <a:rPr lang="en-GB" sz="1800" i="1" dirty="0"/>
            </a:br>
            <a:r>
              <a:rPr lang="en-GB" sz="1800" i="1" dirty="0"/>
              <a:t>school or post-16 institution having </a:t>
            </a:r>
            <a:r>
              <a:rPr lang="en-GB" sz="1800" b="1" i="1" dirty="0"/>
              <a:t>taken relevant and purposeful action to identify, assess and meet the special educational needs of the child or young person,</a:t>
            </a:r>
            <a:r>
              <a:rPr lang="en-GB" sz="1800" i="1" dirty="0"/>
              <a:t> the child or young person has </a:t>
            </a:r>
            <a:r>
              <a:rPr lang="en-GB" sz="1800" b="1" i="1" dirty="0"/>
              <a:t>not made expected progress.</a:t>
            </a:r>
            <a:r>
              <a:rPr lang="en-GB" sz="1800" i="1" dirty="0"/>
              <a:t> </a:t>
            </a:r>
          </a:p>
          <a:p>
            <a:r>
              <a:rPr lang="en-GB" b="1" dirty="0">
                <a:latin typeface="Verdana" panose="020B0604030504040204" pitchFamily="34" charset="0"/>
                <a:ea typeface="Verdana" panose="020B0604030504040204" pitchFamily="34" charset="0"/>
              </a:rPr>
              <a:t>Note that COP2015 identifies additional considerations and factors which bear little resemblance to the statutory test – see thus COP2015 9.14 (with its focus on progress made and related matters).</a:t>
            </a:r>
            <a:r>
              <a:rPr lang="en-GB" dirty="0">
                <a:latin typeface="Verdana" panose="020B0604030504040204" pitchFamily="34" charset="0"/>
                <a:ea typeface="Verdana" panose="020B0604030504040204" pitchFamily="34" charset="0"/>
              </a:rPr>
              <a:t>These include:</a:t>
            </a:r>
          </a:p>
          <a:p>
            <a:pPr marL="285750" lvl="0" indent="-285750">
              <a:buFont typeface="Arial" panose="020B0604020202020204" pitchFamily="34" charset="0"/>
              <a:buChar char="•"/>
            </a:pPr>
            <a:r>
              <a:rPr lang="en-GB" sz="1800" dirty="0">
                <a:latin typeface="Verdana" panose="020B0604030504040204" pitchFamily="34" charset="0"/>
                <a:ea typeface="Verdana" panose="020B0604030504040204" pitchFamily="34" charset="0"/>
              </a:rPr>
              <a:t>evidence of the child or young person’s </a:t>
            </a:r>
            <a:r>
              <a:rPr lang="en-GB" sz="1800" b="1" dirty="0">
                <a:latin typeface="Verdana" panose="020B0604030504040204" pitchFamily="34" charset="0"/>
                <a:ea typeface="Verdana" panose="020B0604030504040204" pitchFamily="34" charset="0"/>
              </a:rPr>
              <a:t>academic attainment</a:t>
            </a:r>
            <a:r>
              <a:rPr lang="en-GB" sz="1800" dirty="0">
                <a:latin typeface="Verdana" panose="020B0604030504040204" pitchFamily="34" charset="0"/>
                <a:ea typeface="Verdana" panose="020B0604030504040204" pitchFamily="34" charset="0"/>
              </a:rPr>
              <a:t> (or developmental milestones in younger children) and rate of progress;</a:t>
            </a:r>
          </a:p>
          <a:p>
            <a:pPr marL="285750" lvl="0" indent="-285750">
              <a:buFont typeface="Arial" panose="020B0604020202020204" pitchFamily="34" charset="0"/>
              <a:buChar char="•"/>
            </a:pPr>
            <a:r>
              <a:rPr lang="en-GB" sz="1800" dirty="0">
                <a:latin typeface="Verdana" panose="020B0604030504040204" pitchFamily="34" charset="0"/>
                <a:ea typeface="Verdana" panose="020B0604030504040204" pitchFamily="34" charset="0"/>
              </a:rPr>
              <a:t>information about the </a:t>
            </a:r>
            <a:r>
              <a:rPr lang="en-GB" sz="1800" b="1" dirty="0">
                <a:latin typeface="Verdana" panose="020B0604030504040204" pitchFamily="34" charset="0"/>
                <a:ea typeface="Verdana" panose="020B0604030504040204" pitchFamily="34" charset="0"/>
              </a:rPr>
              <a:t>nature, extent and context</a:t>
            </a:r>
            <a:r>
              <a:rPr lang="en-GB" sz="1800" dirty="0">
                <a:latin typeface="Verdana" panose="020B0604030504040204" pitchFamily="34" charset="0"/>
                <a:ea typeface="Verdana" panose="020B0604030504040204" pitchFamily="34" charset="0"/>
              </a:rPr>
              <a:t> of the child or young person’s </a:t>
            </a:r>
            <a:r>
              <a:rPr lang="en-GB" sz="1800" b="1" dirty="0">
                <a:latin typeface="Verdana" panose="020B0604030504040204" pitchFamily="34" charset="0"/>
                <a:ea typeface="Verdana" panose="020B0604030504040204" pitchFamily="34" charset="0"/>
              </a:rPr>
              <a:t>SEN;</a:t>
            </a:r>
            <a:endParaRPr lang="en-GB" sz="1800" dirty="0">
              <a:latin typeface="Verdana" panose="020B0604030504040204" pitchFamily="34" charset="0"/>
              <a:ea typeface="Verdana" panose="020B0604030504040204" pitchFamily="34" charset="0"/>
            </a:endParaRPr>
          </a:p>
          <a:p>
            <a:pPr marL="285750" lvl="0" indent="-285750">
              <a:buFont typeface="Arial" panose="020B0604020202020204" pitchFamily="34" charset="0"/>
              <a:buChar char="•"/>
            </a:pPr>
            <a:r>
              <a:rPr lang="en-GB" sz="1800" dirty="0">
                <a:latin typeface="Verdana" panose="020B0604030504040204" pitchFamily="34" charset="0"/>
                <a:ea typeface="Verdana" panose="020B0604030504040204" pitchFamily="34" charset="0"/>
              </a:rPr>
              <a:t>evidence of the </a:t>
            </a:r>
            <a:r>
              <a:rPr lang="en-GB" sz="1800" b="1" dirty="0">
                <a:latin typeface="Verdana" panose="020B0604030504040204" pitchFamily="34" charset="0"/>
                <a:ea typeface="Verdana" panose="020B0604030504040204" pitchFamily="34" charset="0"/>
              </a:rPr>
              <a:t>action already being taken</a:t>
            </a:r>
            <a:r>
              <a:rPr lang="en-GB" sz="1800" dirty="0">
                <a:latin typeface="Verdana" panose="020B0604030504040204" pitchFamily="34" charset="0"/>
                <a:ea typeface="Verdana" panose="020B0604030504040204" pitchFamily="34" charset="0"/>
              </a:rPr>
              <a:t> by the early years provider, school or post-16 institution to meet the child or young person’s SEN</a:t>
            </a:r>
          </a:p>
          <a:p>
            <a:pPr marL="285750" lvl="0" indent="-285750">
              <a:buFont typeface="Arial" panose="020B0604020202020204" pitchFamily="34" charset="0"/>
              <a:buChar char="•"/>
            </a:pPr>
            <a:r>
              <a:rPr lang="en-GB" sz="1800" dirty="0">
                <a:latin typeface="Verdana" panose="020B0604030504040204" pitchFamily="34" charset="0"/>
                <a:ea typeface="Verdana" panose="020B0604030504040204" pitchFamily="34" charset="0"/>
              </a:rPr>
              <a:t>evidence that </a:t>
            </a:r>
            <a:r>
              <a:rPr lang="en-GB" sz="1800" b="1" dirty="0">
                <a:latin typeface="Verdana" panose="020B0604030504040204" pitchFamily="34" charset="0"/>
                <a:ea typeface="Verdana" panose="020B0604030504040204" pitchFamily="34" charset="0"/>
              </a:rPr>
              <a:t>where progress has been made</a:t>
            </a:r>
            <a:r>
              <a:rPr lang="en-GB" sz="1800" dirty="0">
                <a:latin typeface="Verdana" panose="020B0604030504040204" pitchFamily="34" charset="0"/>
                <a:ea typeface="Verdana" panose="020B0604030504040204" pitchFamily="34" charset="0"/>
              </a:rPr>
              <a:t>, it has only been as the result of much additional intervention and support over and above that which is usually provided […]" </a:t>
            </a:r>
          </a:p>
          <a:p>
            <a:pPr marL="285750" lvl="0" indent="-285750">
              <a:buFont typeface="Arial" panose="020B0604020202020204" pitchFamily="34" charset="0"/>
              <a:buChar char="•"/>
            </a:pPr>
            <a:r>
              <a:rPr lang="en-GB" sz="1800" dirty="0">
                <a:latin typeface="Verdana" panose="020B0604030504040204" pitchFamily="34" charset="0"/>
                <a:ea typeface="Verdana" panose="020B0604030504040204" pitchFamily="34" charset="0"/>
              </a:rPr>
              <a:t>evidence of the child or young person’s  </a:t>
            </a:r>
            <a:r>
              <a:rPr lang="en-GB" sz="1800" b="1" dirty="0">
                <a:latin typeface="Verdana" panose="020B0604030504040204" pitchFamily="34" charset="0"/>
                <a:ea typeface="Verdana" panose="020B0604030504040204" pitchFamily="34" charset="0"/>
              </a:rPr>
              <a:t>physical, emotional and social development and health needs,</a:t>
            </a:r>
            <a:r>
              <a:rPr lang="en-GB" sz="1800" dirty="0">
                <a:latin typeface="Verdana" panose="020B0604030504040204" pitchFamily="34" charset="0"/>
                <a:ea typeface="Verdana" panose="020B0604030504040204" pitchFamily="34" charset="0"/>
              </a:rPr>
              <a:t> drawing on relevant evidence from clinicians and other health professionals and what has been done to meet these by other agencies; and</a:t>
            </a:r>
          </a:p>
          <a:p>
            <a:pPr marL="285750" lvl="0" indent="-285750">
              <a:buFont typeface="Arial" panose="020B0604020202020204" pitchFamily="34" charset="0"/>
              <a:buChar char="•"/>
            </a:pPr>
            <a:r>
              <a:rPr lang="en-GB" sz="1800" dirty="0">
                <a:latin typeface="Verdana" panose="020B0604030504040204" pitchFamily="34" charset="0"/>
                <a:ea typeface="Verdana" panose="020B0604030504040204" pitchFamily="34" charset="0"/>
              </a:rPr>
              <a:t>for YP over 18, whether they require </a:t>
            </a:r>
            <a:r>
              <a:rPr lang="en-GB" sz="1800" b="1" dirty="0">
                <a:latin typeface="Verdana" panose="020B0604030504040204" pitchFamily="34" charset="0"/>
                <a:ea typeface="Verdana" panose="020B0604030504040204" pitchFamily="34" charset="0"/>
              </a:rPr>
              <a:t>additional time, in comparison</a:t>
            </a:r>
            <a:r>
              <a:rPr lang="en-GB" sz="1800" dirty="0">
                <a:latin typeface="Verdana" panose="020B0604030504040204" pitchFamily="34" charset="0"/>
                <a:ea typeface="Verdana" panose="020B0604030504040204" pitchFamily="34" charset="0"/>
              </a:rPr>
              <a:t> to the </a:t>
            </a:r>
            <a:r>
              <a:rPr lang="en-GB" sz="1800" b="1" dirty="0">
                <a:latin typeface="Verdana" panose="020B0604030504040204" pitchFamily="34" charset="0"/>
                <a:ea typeface="Verdana" panose="020B0604030504040204" pitchFamily="34" charset="0"/>
              </a:rPr>
              <a:t>majority of other the same age</a:t>
            </a:r>
            <a:r>
              <a:rPr lang="en-GB" sz="1800" dirty="0">
                <a:latin typeface="Verdana" panose="020B0604030504040204" pitchFamily="34" charset="0"/>
                <a:ea typeface="Verdana" panose="020B0604030504040204" pitchFamily="34" charset="0"/>
              </a:rPr>
              <a:t>, who do not have SEN, to complete education or training…..”</a:t>
            </a:r>
          </a:p>
          <a:p>
            <a:endParaRPr lang="en-GB" sz="1800" dirty="0"/>
          </a:p>
          <a:p>
            <a:endParaRPr lang="en-GB" dirty="0"/>
          </a:p>
        </p:txBody>
      </p:sp>
    </p:spTree>
    <p:extLst>
      <p:ext uri="{BB962C8B-B14F-4D97-AF65-F5344CB8AC3E}">
        <p14:creationId xmlns:p14="http://schemas.microsoft.com/office/powerpoint/2010/main" val="47969127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503435-3642-45EF-914F-D80DF301C1B9}"/>
              </a:ext>
            </a:extLst>
          </p:cNvPr>
          <p:cNvSpPr>
            <a:spLocks noGrp="1"/>
          </p:cNvSpPr>
          <p:nvPr>
            <p:ph type="title"/>
          </p:nvPr>
        </p:nvSpPr>
        <p:spPr>
          <a:xfrm>
            <a:off x="838200" y="738554"/>
            <a:ext cx="10550526" cy="457200"/>
          </a:xfrm>
        </p:spPr>
        <p:txBody>
          <a:bodyPr anchor="b">
            <a:normAutofit/>
          </a:bodyPr>
          <a:lstStyle/>
          <a:p>
            <a:r>
              <a:rPr lang="en-GB" dirty="0"/>
              <a:t>Conclusion</a:t>
            </a:r>
          </a:p>
        </p:txBody>
      </p:sp>
      <p:graphicFrame>
        <p:nvGraphicFramePr>
          <p:cNvPr id="6" name="Content Placeholder 2">
            <a:extLst>
              <a:ext uri="{FF2B5EF4-FFF2-40B4-BE49-F238E27FC236}">
                <a16:creationId xmlns:a16="http://schemas.microsoft.com/office/drawing/2014/main" id="{8AEBDAD5-9431-0ECD-478B-8898E2AE9D18}"/>
              </a:ext>
            </a:extLst>
          </p:cNvPr>
          <p:cNvGraphicFramePr>
            <a:graphicFrameLocks noGrp="1"/>
          </p:cNvGraphicFramePr>
          <p:nvPr>
            <p:ph sz="quarter" idx="13"/>
            <p:extLst>
              <p:ext uri="{D42A27DB-BD31-4B8C-83A1-F6EECF244321}">
                <p14:modId xmlns:p14="http://schemas.microsoft.com/office/powerpoint/2010/main" val="2226221882"/>
              </p:ext>
            </p:extLst>
          </p:nvPr>
        </p:nvGraphicFramePr>
        <p:xfrm>
          <a:off x="838200" y="1934308"/>
          <a:ext cx="10550526" cy="340286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8400237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E9F53B-D744-4AC8-F24F-B29BFBFB2D96}"/>
              </a:ext>
            </a:extLst>
          </p:cNvPr>
          <p:cNvSpPr>
            <a:spLocks noGrp="1"/>
          </p:cNvSpPr>
          <p:nvPr>
            <p:ph type="title"/>
          </p:nvPr>
        </p:nvSpPr>
        <p:spPr>
          <a:xfrm>
            <a:off x="838200" y="738554"/>
            <a:ext cx="10550526" cy="457200"/>
          </a:xfrm>
        </p:spPr>
        <p:txBody>
          <a:bodyPr anchor="b">
            <a:normAutofit/>
          </a:bodyPr>
          <a:lstStyle/>
          <a:p>
            <a:r>
              <a:rPr lang="en-GB" dirty="0"/>
              <a:t>Tips</a:t>
            </a:r>
          </a:p>
        </p:txBody>
      </p:sp>
      <p:graphicFrame>
        <p:nvGraphicFramePr>
          <p:cNvPr id="5" name="Content Placeholder 2">
            <a:extLst>
              <a:ext uri="{FF2B5EF4-FFF2-40B4-BE49-F238E27FC236}">
                <a16:creationId xmlns:a16="http://schemas.microsoft.com/office/drawing/2014/main" id="{48C634AA-F97A-BF02-15C1-E6DE16DE72C4}"/>
              </a:ext>
            </a:extLst>
          </p:cNvPr>
          <p:cNvGraphicFramePr>
            <a:graphicFrameLocks noGrp="1"/>
          </p:cNvGraphicFramePr>
          <p:nvPr>
            <p:ph sz="quarter" idx="13"/>
            <p:extLst>
              <p:ext uri="{D42A27DB-BD31-4B8C-83A1-F6EECF244321}">
                <p14:modId xmlns:p14="http://schemas.microsoft.com/office/powerpoint/2010/main" val="300963440"/>
              </p:ext>
            </p:extLst>
          </p:nvPr>
        </p:nvGraphicFramePr>
        <p:xfrm>
          <a:off x="838200" y="1494692"/>
          <a:ext cx="10550526" cy="384248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11000273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503435-3642-45EF-914F-D80DF301C1B9}"/>
              </a:ext>
            </a:extLst>
          </p:cNvPr>
          <p:cNvSpPr>
            <a:spLocks noGrp="1"/>
          </p:cNvSpPr>
          <p:nvPr>
            <p:ph type="title"/>
          </p:nvPr>
        </p:nvSpPr>
        <p:spPr>
          <a:xfrm>
            <a:off x="838200" y="738554"/>
            <a:ext cx="10550526" cy="457200"/>
          </a:xfrm>
        </p:spPr>
        <p:txBody>
          <a:bodyPr anchor="b">
            <a:normAutofit/>
          </a:bodyPr>
          <a:lstStyle/>
          <a:p>
            <a:r>
              <a:rPr lang="en-GB" dirty="0"/>
              <a:t>Getting an EHCP issued: The Law</a:t>
            </a:r>
          </a:p>
        </p:txBody>
      </p:sp>
      <p:sp>
        <p:nvSpPr>
          <p:cNvPr id="3" name="Content Placeholder 2">
            <a:extLst>
              <a:ext uri="{FF2B5EF4-FFF2-40B4-BE49-F238E27FC236}">
                <a16:creationId xmlns:a16="http://schemas.microsoft.com/office/drawing/2014/main" id="{0757CC39-061A-4163-BEAA-9680D0324B5D}"/>
              </a:ext>
            </a:extLst>
          </p:cNvPr>
          <p:cNvSpPr>
            <a:spLocks noGrp="1"/>
          </p:cNvSpPr>
          <p:nvPr>
            <p:ph type="body" sz="quarter" idx="14"/>
          </p:nvPr>
        </p:nvSpPr>
        <p:spPr>
          <a:xfrm>
            <a:off x="838800" y="1494000"/>
            <a:ext cx="10561637" cy="3841200"/>
          </a:xfrm>
        </p:spPr>
        <p:txBody>
          <a:bodyPr>
            <a:normAutofit/>
          </a:bodyPr>
          <a:lstStyle/>
          <a:p>
            <a:r>
              <a:rPr lang="en-GB"/>
              <a:t>The test for an EHCP to be issued (s.37(1) of the Children and Families Act 2014):</a:t>
            </a:r>
          </a:p>
          <a:p>
            <a:r>
              <a:rPr lang="en-GB" i="1"/>
              <a:t>“Where, in the light of an EHC needs assessment, it is </a:t>
            </a:r>
            <a:r>
              <a:rPr lang="en-GB" b="1" i="1"/>
              <a:t>necessary </a:t>
            </a:r>
            <a:r>
              <a:rPr lang="en-GB" i="1"/>
              <a:t>for </a:t>
            </a:r>
            <a:r>
              <a:rPr lang="en-GB" b="1" i="1"/>
              <a:t>special educational provision</a:t>
            </a:r>
            <a:r>
              <a:rPr lang="en-GB" i="1"/>
              <a:t> to be made for a child or young person </a:t>
            </a:r>
            <a:r>
              <a:rPr lang="en-GB" b="1" i="1"/>
              <a:t>in accordance with an EHC plan </a:t>
            </a:r>
            <a:r>
              <a:rPr lang="en-GB" i="1"/>
              <a:t>–</a:t>
            </a:r>
          </a:p>
          <a:p>
            <a:pPr lvl="1"/>
            <a:r>
              <a:rPr lang="en-GB" sz="1800" i="1" dirty="0"/>
              <a:t>(a)   the local authority must secure that an EHC plan is prepared for the child or young person, and</a:t>
            </a:r>
          </a:p>
          <a:p>
            <a:pPr lvl="1"/>
            <a:r>
              <a:rPr lang="en-GB" sz="1800" i="1" dirty="0"/>
              <a:t>(b)   once an EHC plan has been prepared, it must maintain the plan.”</a:t>
            </a:r>
          </a:p>
          <a:p>
            <a:endParaRPr lang="en-GB"/>
          </a:p>
        </p:txBody>
      </p:sp>
    </p:spTree>
    <p:extLst>
      <p:ext uri="{BB962C8B-B14F-4D97-AF65-F5344CB8AC3E}">
        <p14:creationId xmlns:p14="http://schemas.microsoft.com/office/powerpoint/2010/main" val="19630239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B58C42-862A-41C5-9EAC-D1D376B127FB}"/>
              </a:ext>
            </a:extLst>
          </p:cNvPr>
          <p:cNvSpPr>
            <a:spLocks noGrp="1"/>
          </p:cNvSpPr>
          <p:nvPr>
            <p:ph type="title"/>
          </p:nvPr>
        </p:nvSpPr>
        <p:spPr>
          <a:xfrm>
            <a:off x="838200" y="738554"/>
            <a:ext cx="10550526" cy="457200"/>
          </a:xfrm>
        </p:spPr>
        <p:txBody>
          <a:bodyPr anchor="b">
            <a:normAutofit/>
          </a:bodyPr>
          <a:lstStyle/>
          <a:p>
            <a:r>
              <a:rPr lang="en-GB"/>
              <a:t>SEND Code of Practice 2014 </a:t>
            </a:r>
            <a:endParaRPr lang="en-GB" dirty="0"/>
          </a:p>
        </p:txBody>
      </p:sp>
      <p:sp>
        <p:nvSpPr>
          <p:cNvPr id="3" name="Content Placeholder 2">
            <a:extLst>
              <a:ext uri="{FF2B5EF4-FFF2-40B4-BE49-F238E27FC236}">
                <a16:creationId xmlns:a16="http://schemas.microsoft.com/office/drawing/2014/main" id="{13EDAD4C-80ED-4BF7-9AFE-C05DDA289E1D}"/>
              </a:ext>
            </a:extLst>
          </p:cNvPr>
          <p:cNvSpPr>
            <a:spLocks noGrp="1"/>
          </p:cNvSpPr>
          <p:nvPr>
            <p:ph sz="quarter" idx="13"/>
          </p:nvPr>
        </p:nvSpPr>
        <p:spPr>
          <a:xfrm>
            <a:off x="838200" y="1934308"/>
            <a:ext cx="10550526" cy="3402867"/>
          </a:xfrm>
        </p:spPr>
        <p:txBody>
          <a:bodyPr>
            <a:normAutofit/>
          </a:bodyPr>
          <a:lstStyle/>
          <a:p>
            <a:pPr marL="0" lvl="0" indent="0">
              <a:spcAft>
                <a:spcPts val="800"/>
              </a:spcAft>
              <a:buNone/>
            </a:pPr>
            <a:r>
              <a:rPr lang="en-GB" b="1"/>
              <a:t>Paragraph 9.55 states:-</a:t>
            </a:r>
          </a:p>
          <a:p>
            <a:pPr>
              <a:spcAft>
                <a:spcPts val="800"/>
              </a:spcAft>
            </a:pPr>
            <a:r>
              <a:rPr lang="en-GB"/>
              <a:t>“Where despite appropriate assessment and provision, the child or young person is </a:t>
            </a:r>
            <a:r>
              <a:rPr lang="en-GB" b="1"/>
              <a:t>not progressing</a:t>
            </a:r>
            <a:r>
              <a:rPr lang="en-GB"/>
              <a:t> or </a:t>
            </a:r>
            <a:r>
              <a:rPr lang="en-GB" b="1"/>
              <a:t>not progressing sufficiently well</a:t>
            </a:r>
            <a:r>
              <a:rPr lang="en-GB"/>
              <a:t>, the local authority shall consider </a:t>
            </a:r>
            <a:r>
              <a:rPr lang="en-GB" b="1"/>
              <a:t>what further provision may be needed</a:t>
            </a:r>
            <a:r>
              <a:rPr lang="en-GB"/>
              <a:t>. The local authority should take into account:-</a:t>
            </a:r>
          </a:p>
          <a:p>
            <a:pPr>
              <a:spcAft>
                <a:spcPts val="800"/>
              </a:spcAft>
            </a:pPr>
            <a:r>
              <a:rPr lang="en-GB"/>
              <a:t>Whether the special educational provision required to meet the child or young person’s needs </a:t>
            </a:r>
            <a:r>
              <a:rPr lang="en-GB" b="1"/>
              <a:t>can reasonably be provided from within the resources normally available to mainstream</a:t>
            </a:r>
            <a:r>
              <a:rPr lang="en-GB"/>
              <a:t> Early Year providers, schools, and post 16 institutions</a:t>
            </a:r>
          </a:p>
          <a:p>
            <a:pPr marL="0" indent="0">
              <a:spcAft>
                <a:spcPts val="800"/>
              </a:spcAft>
              <a:buNone/>
            </a:pPr>
            <a:r>
              <a:rPr lang="en-GB"/>
              <a:t>or</a:t>
            </a:r>
          </a:p>
          <a:p>
            <a:pPr>
              <a:spcAft>
                <a:spcPts val="800"/>
              </a:spcAft>
            </a:pPr>
            <a:r>
              <a:rPr lang="en-GB"/>
              <a:t>Whether it may be necessary for the local authority to make special educational provision in accordance with an EHC plan.” </a:t>
            </a:r>
          </a:p>
          <a:p>
            <a:endParaRPr lang="en-GB" dirty="0"/>
          </a:p>
        </p:txBody>
      </p:sp>
    </p:spTree>
    <p:extLst>
      <p:ext uri="{BB962C8B-B14F-4D97-AF65-F5344CB8AC3E}">
        <p14:creationId xmlns:p14="http://schemas.microsoft.com/office/powerpoint/2010/main" val="10756679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8BE158-132C-FBB7-E435-C5AC760D810B}"/>
              </a:ext>
            </a:extLst>
          </p:cNvPr>
          <p:cNvSpPr>
            <a:spLocks noGrp="1"/>
          </p:cNvSpPr>
          <p:nvPr>
            <p:ph type="title"/>
          </p:nvPr>
        </p:nvSpPr>
        <p:spPr>
          <a:xfrm>
            <a:off x="838200" y="738554"/>
            <a:ext cx="10550526" cy="457200"/>
          </a:xfrm>
        </p:spPr>
        <p:txBody>
          <a:bodyPr anchor="b">
            <a:normAutofit/>
          </a:bodyPr>
          <a:lstStyle/>
          <a:p>
            <a:r>
              <a:rPr lang="en-GB" dirty="0"/>
              <a:t>Conclusion </a:t>
            </a:r>
          </a:p>
        </p:txBody>
      </p:sp>
      <p:sp>
        <p:nvSpPr>
          <p:cNvPr id="3" name="Content Placeholder 2">
            <a:extLst>
              <a:ext uri="{FF2B5EF4-FFF2-40B4-BE49-F238E27FC236}">
                <a16:creationId xmlns:a16="http://schemas.microsoft.com/office/drawing/2014/main" id="{3F92F6C2-B7DC-7816-6111-9FE122A81C41}"/>
              </a:ext>
            </a:extLst>
          </p:cNvPr>
          <p:cNvSpPr>
            <a:spLocks noGrp="1"/>
          </p:cNvSpPr>
          <p:nvPr>
            <p:ph sz="quarter" idx="13"/>
          </p:nvPr>
        </p:nvSpPr>
        <p:spPr>
          <a:xfrm>
            <a:off x="838200" y="1934308"/>
            <a:ext cx="10550526" cy="3402867"/>
          </a:xfrm>
        </p:spPr>
        <p:txBody>
          <a:bodyPr>
            <a:normAutofit/>
          </a:bodyPr>
          <a:lstStyle/>
          <a:p>
            <a:r>
              <a:rPr lang="en-GB"/>
              <a:t>The LA should generally consider whether, without an EHC Plan, “can the child/ young person’s special educational needs be met through provision from the resources normally available to a mainstream school and will they actually be met?”:</a:t>
            </a:r>
            <a:r>
              <a:rPr lang="en-GB" b="1"/>
              <a:t> Consideration must also be given to whether not only “can” it be delivered but also “will” it be delivered from the resources normally available within a mainstream educational setting, in this case a mainstream primary school.</a:t>
            </a:r>
          </a:p>
          <a:p>
            <a:pPr marL="0" indent="0">
              <a:spcAft>
                <a:spcPts val="800"/>
              </a:spcAft>
              <a:buNone/>
            </a:pPr>
            <a:r>
              <a:rPr lang="en-US"/>
              <a:t>Refusal to issue challenges are significantly harder for parents to win at tribunal and expert evidence and costings are the key to success.</a:t>
            </a:r>
            <a:endParaRPr lang="en-GB"/>
          </a:p>
          <a:p>
            <a:endParaRPr lang="en-GB"/>
          </a:p>
          <a:p>
            <a:endParaRPr lang="en-GB" dirty="0"/>
          </a:p>
        </p:txBody>
      </p:sp>
    </p:spTree>
    <p:extLst>
      <p:ext uri="{BB962C8B-B14F-4D97-AF65-F5344CB8AC3E}">
        <p14:creationId xmlns:p14="http://schemas.microsoft.com/office/powerpoint/2010/main" val="292491505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DC8CE6-6728-72D8-B0C7-A315C3E51C7F}"/>
              </a:ext>
            </a:extLst>
          </p:cNvPr>
          <p:cNvSpPr>
            <a:spLocks noGrp="1"/>
          </p:cNvSpPr>
          <p:nvPr>
            <p:ph type="title"/>
          </p:nvPr>
        </p:nvSpPr>
        <p:spPr>
          <a:xfrm>
            <a:off x="838200" y="738554"/>
            <a:ext cx="10550526" cy="457200"/>
          </a:xfrm>
        </p:spPr>
        <p:txBody>
          <a:bodyPr anchor="b">
            <a:normAutofit/>
          </a:bodyPr>
          <a:lstStyle/>
          <a:p>
            <a:r>
              <a:rPr lang="en-GB" dirty="0"/>
              <a:t> Tips</a:t>
            </a:r>
          </a:p>
        </p:txBody>
      </p:sp>
      <p:graphicFrame>
        <p:nvGraphicFramePr>
          <p:cNvPr id="9" name="Content Placeholder 2">
            <a:extLst>
              <a:ext uri="{FF2B5EF4-FFF2-40B4-BE49-F238E27FC236}">
                <a16:creationId xmlns:a16="http://schemas.microsoft.com/office/drawing/2014/main" id="{8DBB0704-E813-23EA-6EC0-43CF30814425}"/>
              </a:ext>
            </a:extLst>
          </p:cNvPr>
          <p:cNvGraphicFramePr>
            <a:graphicFrameLocks noGrp="1"/>
          </p:cNvGraphicFramePr>
          <p:nvPr>
            <p:ph sz="quarter" idx="13"/>
            <p:extLst>
              <p:ext uri="{D42A27DB-BD31-4B8C-83A1-F6EECF244321}">
                <p14:modId xmlns:p14="http://schemas.microsoft.com/office/powerpoint/2010/main" val="1359135743"/>
              </p:ext>
            </p:extLst>
          </p:nvPr>
        </p:nvGraphicFramePr>
        <p:xfrm>
          <a:off x="838200" y="1494692"/>
          <a:ext cx="10550526" cy="384248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426664476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0" y="559678"/>
            <a:ext cx="9889524" cy="726862"/>
          </a:xfrm>
        </p:spPr>
        <p:txBody>
          <a:bodyPr/>
          <a:lstStyle/>
          <a:p>
            <a:r>
              <a:rPr lang="en-US" dirty="0"/>
              <a:t>EHCP Process </a:t>
            </a:r>
            <a:r>
              <a:rPr lang="mr-IN" dirty="0"/>
              <a:t>–</a:t>
            </a:r>
            <a:r>
              <a:rPr lang="en-US" dirty="0"/>
              <a:t> An overview </a:t>
            </a:r>
          </a:p>
        </p:txBody>
      </p:sp>
      <p:grpSp>
        <p:nvGrpSpPr>
          <p:cNvPr id="18" name="Group 17"/>
          <p:cNvGrpSpPr>
            <a:grpSpLocks/>
          </p:cNvGrpSpPr>
          <p:nvPr/>
        </p:nvGrpSpPr>
        <p:grpSpPr bwMode="auto">
          <a:xfrm>
            <a:off x="1513741" y="1595110"/>
            <a:ext cx="8944946" cy="4977239"/>
            <a:chOff x="1364158" y="1261529"/>
            <a:chExt cx="7635055" cy="4660330"/>
          </a:xfrm>
        </p:grpSpPr>
        <p:sp>
          <p:nvSpPr>
            <p:cNvPr id="19" name="Text Box 6"/>
            <p:cNvSpPr txBox="1">
              <a:spLocks noChangeArrowheads="1"/>
            </p:cNvSpPr>
            <p:nvPr/>
          </p:nvSpPr>
          <p:spPr bwMode="auto">
            <a:xfrm>
              <a:off x="1393371" y="1261529"/>
              <a:ext cx="7586856" cy="691632"/>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defTabSz="457200" eaLnBrk="0" fontAlgn="base" hangingPunct="0">
                <a:spcBef>
                  <a:spcPct val="0"/>
                </a:spcBef>
                <a:spcAft>
                  <a:spcPct val="0"/>
                </a:spcAft>
                <a:defRPr>
                  <a:solidFill>
                    <a:schemeClr val="tx1"/>
                  </a:solidFill>
                  <a:latin typeface="Arial" charset="0"/>
                </a:defRPr>
              </a:lvl6pPr>
              <a:lvl7pPr marL="2971800" indent="-228600" defTabSz="457200" eaLnBrk="0" fontAlgn="base" hangingPunct="0">
                <a:spcBef>
                  <a:spcPct val="0"/>
                </a:spcBef>
                <a:spcAft>
                  <a:spcPct val="0"/>
                </a:spcAft>
                <a:defRPr>
                  <a:solidFill>
                    <a:schemeClr val="tx1"/>
                  </a:solidFill>
                  <a:latin typeface="Arial" charset="0"/>
                </a:defRPr>
              </a:lvl7pPr>
              <a:lvl8pPr marL="3429000" indent="-228600" defTabSz="457200" eaLnBrk="0" fontAlgn="base" hangingPunct="0">
                <a:spcBef>
                  <a:spcPct val="0"/>
                </a:spcBef>
                <a:spcAft>
                  <a:spcPct val="0"/>
                </a:spcAft>
                <a:defRPr>
                  <a:solidFill>
                    <a:schemeClr val="tx1"/>
                  </a:solidFill>
                  <a:latin typeface="Arial" charset="0"/>
                </a:defRPr>
              </a:lvl8pPr>
              <a:lvl9pPr marL="3886200" indent="-228600" defTabSz="457200" eaLnBrk="0" fontAlgn="base" hangingPunct="0">
                <a:spcBef>
                  <a:spcPct val="0"/>
                </a:spcBef>
                <a:spcAft>
                  <a:spcPct val="0"/>
                </a:spcAft>
                <a:defRPr>
                  <a:solidFill>
                    <a:schemeClr val="tx1"/>
                  </a:solidFill>
                  <a:latin typeface="Arial" charset="0"/>
                </a:defRPr>
              </a:lvl9pPr>
            </a:lstStyle>
            <a:p>
              <a:pPr algn="ctr" eaLnBrk="1" hangingPunct="1">
                <a:spcBef>
                  <a:spcPct val="50000"/>
                </a:spcBef>
              </a:pPr>
              <a:r>
                <a:rPr lang="en-GB" sz="1400" dirty="0"/>
                <a:t>PARENT OR SCHOOL REQUESTS EHC NEEDS ASSESSMENT FROM LOCAL AUTHORITY. </a:t>
              </a:r>
              <a:r>
                <a:rPr lang="en-GB" sz="1400" b="1" dirty="0"/>
                <a:t>MUST BE COMPLETED WHERE THE CYP HAS SEN AND WHERE IT “MAY” BE NECESSARY TO MAKE PROVISION IN ACCORDANCE WITH AN EHC PLAN</a:t>
              </a:r>
            </a:p>
          </p:txBody>
        </p:sp>
        <p:sp>
          <p:nvSpPr>
            <p:cNvPr id="20" name="Text Box 8"/>
            <p:cNvSpPr txBox="1">
              <a:spLocks noChangeArrowheads="1"/>
            </p:cNvSpPr>
            <p:nvPr/>
          </p:nvSpPr>
          <p:spPr bwMode="auto">
            <a:xfrm>
              <a:off x="1375758" y="2337838"/>
              <a:ext cx="7586856" cy="489906"/>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defTabSz="457200" eaLnBrk="0" fontAlgn="base" hangingPunct="0">
                <a:spcBef>
                  <a:spcPct val="0"/>
                </a:spcBef>
                <a:spcAft>
                  <a:spcPct val="0"/>
                </a:spcAft>
                <a:defRPr>
                  <a:solidFill>
                    <a:schemeClr val="tx1"/>
                  </a:solidFill>
                  <a:latin typeface="Arial" charset="0"/>
                </a:defRPr>
              </a:lvl6pPr>
              <a:lvl7pPr marL="2971800" indent="-228600" defTabSz="457200" eaLnBrk="0" fontAlgn="base" hangingPunct="0">
                <a:spcBef>
                  <a:spcPct val="0"/>
                </a:spcBef>
                <a:spcAft>
                  <a:spcPct val="0"/>
                </a:spcAft>
                <a:defRPr>
                  <a:solidFill>
                    <a:schemeClr val="tx1"/>
                  </a:solidFill>
                  <a:latin typeface="Arial" charset="0"/>
                </a:defRPr>
              </a:lvl7pPr>
              <a:lvl8pPr marL="3429000" indent="-228600" defTabSz="457200" eaLnBrk="0" fontAlgn="base" hangingPunct="0">
                <a:spcBef>
                  <a:spcPct val="0"/>
                </a:spcBef>
                <a:spcAft>
                  <a:spcPct val="0"/>
                </a:spcAft>
                <a:defRPr>
                  <a:solidFill>
                    <a:schemeClr val="tx1"/>
                  </a:solidFill>
                  <a:latin typeface="Arial" charset="0"/>
                </a:defRPr>
              </a:lvl8pPr>
              <a:lvl9pPr marL="3886200" indent="-228600" defTabSz="457200" eaLnBrk="0" fontAlgn="base" hangingPunct="0">
                <a:spcBef>
                  <a:spcPct val="0"/>
                </a:spcBef>
                <a:spcAft>
                  <a:spcPct val="0"/>
                </a:spcAft>
                <a:defRPr>
                  <a:solidFill>
                    <a:schemeClr val="tx1"/>
                  </a:solidFill>
                  <a:latin typeface="Arial" charset="0"/>
                </a:defRPr>
              </a:lvl9pPr>
            </a:lstStyle>
            <a:p>
              <a:pPr algn="ctr" eaLnBrk="1" hangingPunct="1">
                <a:spcBef>
                  <a:spcPct val="50000"/>
                </a:spcBef>
              </a:pPr>
              <a:r>
                <a:rPr lang="en-GB" sz="1400" dirty="0"/>
                <a:t>LA MUST NOTIFY PARENTS WITHIN 6 WEEKS WHETHER IT AGREES AN ASSESSMENT IS NECESSARY</a:t>
              </a:r>
            </a:p>
          </p:txBody>
        </p:sp>
        <p:sp>
          <p:nvSpPr>
            <p:cNvPr id="21" name="Text Box 9"/>
            <p:cNvSpPr txBox="1">
              <a:spLocks noChangeArrowheads="1"/>
            </p:cNvSpPr>
            <p:nvPr/>
          </p:nvSpPr>
          <p:spPr bwMode="auto">
            <a:xfrm>
              <a:off x="1415402" y="4000781"/>
              <a:ext cx="7583811" cy="489906"/>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defTabSz="457200" eaLnBrk="0" fontAlgn="base" hangingPunct="0">
                <a:spcBef>
                  <a:spcPct val="0"/>
                </a:spcBef>
                <a:spcAft>
                  <a:spcPct val="0"/>
                </a:spcAft>
                <a:defRPr>
                  <a:solidFill>
                    <a:schemeClr val="tx1"/>
                  </a:solidFill>
                  <a:latin typeface="Arial" charset="0"/>
                </a:defRPr>
              </a:lvl6pPr>
              <a:lvl7pPr marL="2971800" indent="-228600" defTabSz="457200" eaLnBrk="0" fontAlgn="base" hangingPunct="0">
                <a:spcBef>
                  <a:spcPct val="0"/>
                </a:spcBef>
                <a:spcAft>
                  <a:spcPct val="0"/>
                </a:spcAft>
                <a:defRPr>
                  <a:solidFill>
                    <a:schemeClr val="tx1"/>
                  </a:solidFill>
                  <a:latin typeface="Arial" charset="0"/>
                </a:defRPr>
              </a:lvl7pPr>
              <a:lvl8pPr marL="3429000" indent="-228600" defTabSz="457200" eaLnBrk="0" fontAlgn="base" hangingPunct="0">
                <a:spcBef>
                  <a:spcPct val="0"/>
                </a:spcBef>
                <a:spcAft>
                  <a:spcPct val="0"/>
                </a:spcAft>
                <a:defRPr>
                  <a:solidFill>
                    <a:schemeClr val="tx1"/>
                  </a:solidFill>
                  <a:latin typeface="Arial" charset="0"/>
                </a:defRPr>
              </a:lvl8pPr>
              <a:lvl9pPr marL="3886200" indent="-228600" defTabSz="457200" eaLnBrk="0" fontAlgn="base" hangingPunct="0">
                <a:spcBef>
                  <a:spcPct val="0"/>
                </a:spcBef>
                <a:spcAft>
                  <a:spcPct val="0"/>
                </a:spcAft>
                <a:defRPr>
                  <a:solidFill>
                    <a:schemeClr val="tx1"/>
                  </a:solidFill>
                  <a:latin typeface="Arial" charset="0"/>
                </a:defRPr>
              </a:lvl9pPr>
            </a:lstStyle>
            <a:p>
              <a:pPr algn="ctr" eaLnBrk="1" hangingPunct="1">
                <a:spcBef>
                  <a:spcPct val="50000"/>
                </a:spcBef>
              </a:pPr>
              <a:r>
                <a:rPr lang="en-GB" sz="1400" dirty="0"/>
                <a:t>LA MUST THEN CONFIRM WITHIN 16 WEEKS OF INITIAL REQUEST WHETHER IT WILL ISSUE AN EHC PLAN. </a:t>
              </a:r>
            </a:p>
          </p:txBody>
        </p:sp>
        <p:sp>
          <p:nvSpPr>
            <p:cNvPr id="22" name="Text Box 10"/>
            <p:cNvSpPr txBox="1">
              <a:spLocks noChangeArrowheads="1"/>
            </p:cNvSpPr>
            <p:nvPr/>
          </p:nvSpPr>
          <p:spPr bwMode="auto">
            <a:xfrm>
              <a:off x="1393369" y="5633679"/>
              <a:ext cx="7586857" cy="28818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defTabSz="457200" eaLnBrk="0" fontAlgn="base" hangingPunct="0">
                <a:spcBef>
                  <a:spcPct val="0"/>
                </a:spcBef>
                <a:spcAft>
                  <a:spcPct val="0"/>
                </a:spcAft>
                <a:defRPr>
                  <a:solidFill>
                    <a:schemeClr val="tx1"/>
                  </a:solidFill>
                  <a:latin typeface="Arial" charset="0"/>
                </a:defRPr>
              </a:lvl6pPr>
              <a:lvl7pPr marL="2971800" indent="-228600" defTabSz="457200" eaLnBrk="0" fontAlgn="base" hangingPunct="0">
                <a:spcBef>
                  <a:spcPct val="0"/>
                </a:spcBef>
                <a:spcAft>
                  <a:spcPct val="0"/>
                </a:spcAft>
                <a:defRPr>
                  <a:solidFill>
                    <a:schemeClr val="tx1"/>
                  </a:solidFill>
                  <a:latin typeface="Arial" charset="0"/>
                </a:defRPr>
              </a:lvl7pPr>
              <a:lvl8pPr marL="3429000" indent="-228600" defTabSz="457200" eaLnBrk="0" fontAlgn="base" hangingPunct="0">
                <a:spcBef>
                  <a:spcPct val="0"/>
                </a:spcBef>
                <a:spcAft>
                  <a:spcPct val="0"/>
                </a:spcAft>
                <a:defRPr>
                  <a:solidFill>
                    <a:schemeClr val="tx1"/>
                  </a:solidFill>
                  <a:latin typeface="Arial" charset="0"/>
                </a:defRPr>
              </a:lvl8pPr>
              <a:lvl9pPr marL="3886200" indent="-228600" defTabSz="457200" eaLnBrk="0" fontAlgn="base" hangingPunct="0">
                <a:spcBef>
                  <a:spcPct val="0"/>
                </a:spcBef>
                <a:spcAft>
                  <a:spcPct val="0"/>
                </a:spcAft>
                <a:defRPr>
                  <a:solidFill>
                    <a:schemeClr val="tx1"/>
                  </a:solidFill>
                  <a:latin typeface="Arial" charset="0"/>
                </a:defRPr>
              </a:lvl9pPr>
            </a:lstStyle>
            <a:p>
              <a:pPr algn="ctr" eaLnBrk="1" hangingPunct="1">
                <a:spcBef>
                  <a:spcPct val="50000"/>
                </a:spcBef>
              </a:pPr>
              <a:r>
                <a:rPr lang="en-GB" sz="1400" dirty="0"/>
                <a:t>EHC PLAN FINALISED BY LA WITHIN 20 WEEKS OF INITIAL REQUEST</a:t>
              </a:r>
            </a:p>
          </p:txBody>
        </p:sp>
        <p:sp>
          <p:nvSpPr>
            <p:cNvPr id="23" name="AutoShape 11"/>
            <p:cNvSpPr>
              <a:spLocks noChangeArrowheads="1"/>
            </p:cNvSpPr>
            <p:nvPr/>
          </p:nvSpPr>
          <p:spPr bwMode="auto">
            <a:xfrm>
              <a:off x="4923597" y="2000107"/>
              <a:ext cx="567424" cy="337731"/>
            </a:xfrm>
            <a:prstGeom prst="downArrow">
              <a:avLst>
                <a:gd name="adj1" fmla="val 50000"/>
                <a:gd name="adj2" fmla="val 25000"/>
              </a:avLst>
            </a:prstGeom>
            <a:solidFill>
              <a:schemeClr val="accent1"/>
            </a:solidFill>
            <a:ln w="9525">
              <a:solidFill>
                <a:schemeClr val="tx1"/>
              </a:solidFill>
              <a:miter lim="800000"/>
              <a:headEnd/>
              <a:tailEnd/>
            </a:ln>
          </p:spPr>
          <p:txBody>
            <a:bodyPr vert="eaVert" wrap="none" anchor="ctr"/>
            <a:lstStyle/>
            <a:p>
              <a:endParaRPr lang="en-US"/>
            </a:p>
          </p:txBody>
        </p:sp>
        <p:sp>
          <p:nvSpPr>
            <p:cNvPr id="24" name="AutoShape 13"/>
            <p:cNvSpPr>
              <a:spLocks noChangeArrowheads="1"/>
            </p:cNvSpPr>
            <p:nvPr/>
          </p:nvSpPr>
          <p:spPr bwMode="auto">
            <a:xfrm>
              <a:off x="4923597" y="3663995"/>
              <a:ext cx="567424" cy="318456"/>
            </a:xfrm>
            <a:prstGeom prst="downArrow">
              <a:avLst>
                <a:gd name="adj1" fmla="val 50000"/>
                <a:gd name="adj2" fmla="val 28801"/>
              </a:avLst>
            </a:prstGeom>
            <a:solidFill>
              <a:schemeClr val="accent1"/>
            </a:solidFill>
            <a:ln w="9525">
              <a:solidFill>
                <a:schemeClr val="tx1"/>
              </a:solidFill>
              <a:miter lim="800000"/>
              <a:headEnd/>
              <a:tailEnd/>
            </a:ln>
          </p:spPr>
          <p:txBody>
            <a:bodyPr vert="eaVert" wrap="none" anchor="ctr"/>
            <a:lstStyle/>
            <a:p>
              <a:endParaRPr lang="en-US"/>
            </a:p>
          </p:txBody>
        </p:sp>
        <p:sp>
          <p:nvSpPr>
            <p:cNvPr id="25" name="AutoShape 14"/>
            <p:cNvSpPr>
              <a:spLocks noChangeArrowheads="1"/>
            </p:cNvSpPr>
            <p:nvPr/>
          </p:nvSpPr>
          <p:spPr bwMode="auto">
            <a:xfrm>
              <a:off x="4923597" y="5329507"/>
              <a:ext cx="567424" cy="304172"/>
            </a:xfrm>
            <a:prstGeom prst="downArrow">
              <a:avLst>
                <a:gd name="adj1" fmla="val 50000"/>
                <a:gd name="adj2" fmla="val 27509"/>
              </a:avLst>
            </a:prstGeom>
            <a:solidFill>
              <a:schemeClr val="accent1"/>
            </a:solidFill>
            <a:ln w="9525">
              <a:solidFill>
                <a:schemeClr val="tx1"/>
              </a:solidFill>
              <a:miter lim="800000"/>
              <a:headEnd/>
              <a:tailEnd/>
            </a:ln>
          </p:spPr>
          <p:txBody>
            <a:bodyPr vert="eaVert" wrap="none" anchor="ctr"/>
            <a:lstStyle/>
            <a:p>
              <a:endParaRPr lang="en-US"/>
            </a:p>
          </p:txBody>
        </p:sp>
        <p:sp>
          <p:nvSpPr>
            <p:cNvPr id="26" name="Text Box 8"/>
            <p:cNvSpPr txBox="1">
              <a:spLocks noChangeArrowheads="1"/>
            </p:cNvSpPr>
            <p:nvPr/>
          </p:nvSpPr>
          <p:spPr bwMode="auto">
            <a:xfrm>
              <a:off x="1364158" y="3174089"/>
              <a:ext cx="7586856" cy="489906"/>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defTabSz="457200" eaLnBrk="0" fontAlgn="base" hangingPunct="0">
                <a:spcBef>
                  <a:spcPct val="0"/>
                </a:spcBef>
                <a:spcAft>
                  <a:spcPct val="0"/>
                </a:spcAft>
                <a:defRPr>
                  <a:solidFill>
                    <a:schemeClr val="tx1"/>
                  </a:solidFill>
                  <a:latin typeface="Arial" charset="0"/>
                </a:defRPr>
              </a:lvl6pPr>
              <a:lvl7pPr marL="2971800" indent="-228600" defTabSz="457200" eaLnBrk="0" fontAlgn="base" hangingPunct="0">
                <a:spcBef>
                  <a:spcPct val="0"/>
                </a:spcBef>
                <a:spcAft>
                  <a:spcPct val="0"/>
                </a:spcAft>
                <a:defRPr>
                  <a:solidFill>
                    <a:schemeClr val="tx1"/>
                  </a:solidFill>
                  <a:latin typeface="Arial" charset="0"/>
                </a:defRPr>
              </a:lvl7pPr>
              <a:lvl8pPr marL="3429000" indent="-228600" defTabSz="457200" eaLnBrk="0" fontAlgn="base" hangingPunct="0">
                <a:spcBef>
                  <a:spcPct val="0"/>
                </a:spcBef>
                <a:spcAft>
                  <a:spcPct val="0"/>
                </a:spcAft>
                <a:defRPr>
                  <a:solidFill>
                    <a:schemeClr val="tx1"/>
                  </a:solidFill>
                  <a:latin typeface="Arial" charset="0"/>
                </a:defRPr>
              </a:lvl8pPr>
              <a:lvl9pPr marL="3886200" indent="-228600" defTabSz="457200" eaLnBrk="0" fontAlgn="base" hangingPunct="0">
                <a:spcBef>
                  <a:spcPct val="0"/>
                </a:spcBef>
                <a:spcAft>
                  <a:spcPct val="0"/>
                </a:spcAft>
                <a:defRPr>
                  <a:solidFill>
                    <a:schemeClr val="tx1"/>
                  </a:solidFill>
                  <a:latin typeface="Arial" charset="0"/>
                </a:defRPr>
              </a:lvl9pPr>
            </a:lstStyle>
            <a:p>
              <a:pPr algn="ctr" eaLnBrk="1" hangingPunct="1">
                <a:spcBef>
                  <a:spcPct val="50000"/>
                </a:spcBef>
              </a:pPr>
              <a:r>
                <a:rPr lang="en-GB" sz="1400" b="1" dirty="0"/>
                <a:t>EHC NEEDS ASSESSMENT</a:t>
              </a:r>
              <a:r>
                <a:rPr lang="en-GB" sz="1400" dirty="0"/>
                <a:t>. MUST INCLUDE OBTAINING ADVICE FROM PARENTS, SCHOOL, EDUCATIONAL PSYCHOLOGIST, CCG, SOCIAL CARE,  AND OTHER THERAPISTS WHERE NECESSARY</a:t>
              </a:r>
            </a:p>
          </p:txBody>
        </p:sp>
        <p:sp>
          <p:nvSpPr>
            <p:cNvPr id="27" name="AutoShape 13"/>
            <p:cNvSpPr>
              <a:spLocks noChangeArrowheads="1"/>
            </p:cNvSpPr>
            <p:nvPr/>
          </p:nvSpPr>
          <p:spPr bwMode="auto">
            <a:xfrm>
              <a:off x="4923597" y="2844450"/>
              <a:ext cx="567424" cy="297145"/>
            </a:xfrm>
            <a:prstGeom prst="downArrow">
              <a:avLst>
                <a:gd name="adj1" fmla="val 50000"/>
                <a:gd name="adj2" fmla="val 28801"/>
              </a:avLst>
            </a:prstGeom>
            <a:solidFill>
              <a:schemeClr val="accent1"/>
            </a:solidFill>
            <a:ln w="9525">
              <a:solidFill>
                <a:schemeClr val="tx1"/>
              </a:solidFill>
              <a:miter lim="800000"/>
              <a:headEnd/>
              <a:tailEnd/>
            </a:ln>
          </p:spPr>
          <p:txBody>
            <a:bodyPr vert="eaVert" wrap="none" anchor="ctr"/>
            <a:lstStyle/>
            <a:p>
              <a:endParaRPr lang="en-US"/>
            </a:p>
          </p:txBody>
        </p:sp>
        <p:sp>
          <p:nvSpPr>
            <p:cNvPr id="28" name="Text Box 10"/>
            <p:cNvSpPr txBox="1">
              <a:spLocks noChangeArrowheads="1"/>
            </p:cNvSpPr>
            <p:nvPr/>
          </p:nvSpPr>
          <p:spPr bwMode="auto">
            <a:xfrm>
              <a:off x="1377281" y="4839601"/>
              <a:ext cx="7583811" cy="489906"/>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defTabSz="457200" eaLnBrk="0" fontAlgn="base" hangingPunct="0">
                <a:spcBef>
                  <a:spcPct val="0"/>
                </a:spcBef>
                <a:spcAft>
                  <a:spcPct val="0"/>
                </a:spcAft>
                <a:defRPr>
                  <a:solidFill>
                    <a:schemeClr val="tx1"/>
                  </a:solidFill>
                  <a:latin typeface="Arial" charset="0"/>
                </a:defRPr>
              </a:lvl6pPr>
              <a:lvl7pPr marL="2971800" indent="-228600" defTabSz="457200" eaLnBrk="0" fontAlgn="base" hangingPunct="0">
                <a:spcBef>
                  <a:spcPct val="0"/>
                </a:spcBef>
                <a:spcAft>
                  <a:spcPct val="0"/>
                </a:spcAft>
                <a:defRPr>
                  <a:solidFill>
                    <a:schemeClr val="tx1"/>
                  </a:solidFill>
                  <a:latin typeface="Arial" charset="0"/>
                </a:defRPr>
              </a:lvl7pPr>
              <a:lvl8pPr marL="3429000" indent="-228600" defTabSz="457200" eaLnBrk="0" fontAlgn="base" hangingPunct="0">
                <a:spcBef>
                  <a:spcPct val="0"/>
                </a:spcBef>
                <a:spcAft>
                  <a:spcPct val="0"/>
                </a:spcAft>
                <a:defRPr>
                  <a:solidFill>
                    <a:schemeClr val="tx1"/>
                  </a:solidFill>
                  <a:latin typeface="Arial" charset="0"/>
                </a:defRPr>
              </a:lvl8pPr>
              <a:lvl9pPr marL="3886200" indent="-228600" defTabSz="457200" eaLnBrk="0" fontAlgn="base" hangingPunct="0">
                <a:spcBef>
                  <a:spcPct val="0"/>
                </a:spcBef>
                <a:spcAft>
                  <a:spcPct val="0"/>
                </a:spcAft>
                <a:defRPr>
                  <a:solidFill>
                    <a:schemeClr val="tx1"/>
                  </a:solidFill>
                  <a:latin typeface="Arial" charset="0"/>
                </a:defRPr>
              </a:lvl9pPr>
            </a:lstStyle>
            <a:p>
              <a:pPr algn="ctr" eaLnBrk="1" hangingPunct="1">
                <a:spcBef>
                  <a:spcPct val="50000"/>
                </a:spcBef>
              </a:pPr>
              <a:r>
                <a:rPr lang="en-GB" sz="1400" dirty="0"/>
                <a:t>EHC PLAN ISSUED IN DRAFT FOR PARENTS’ COMMENTS. 15 DAYS IN WHICH TO RESPOND TO DRAFT EHC PLAN, INCLUDING NAMING A SCHOOL </a:t>
              </a:r>
            </a:p>
          </p:txBody>
        </p:sp>
        <p:sp>
          <p:nvSpPr>
            <p:cNvPr id="29" name="AutoShape 13"/>
            <p:cNvSpPr>
              <a:spLocks noChangeArrowheads="1"/>
            </p:cNvSpPr>
            <p:nvPr/>
          </p:nvSpPr>
          <p:spPr bwMode="auto">
            <a:xfrm>
              <a:off x="4923597" y="4592519"/>
              <a:ext cx="567424" cy="213411"/>
            </a:xfrm>
            <a:prstGeom prst="downArrow">
              <a:avLst>
                <a:gd name="adj1" fmla="val 50000"/>
                <a:gd name="adj2" fmla="val 28801"/>
              </a:avLst>
            </a:prstGeom>
            <a:solidFill>
              <a:schemeClr val="accent1"/>
            </a:solidFill>
            <a:ln w="9525">
              <a:solidFill>
                <a:schemeClr val="tx1"/>
              </a:solidFill>
              <a:miter lim="800000"/>
              <a:headEnd/>
              <a:tailEnd/>
            </a:ln>
          </p:spPr>
          <p:txBody>
            <a:bodyPr vert="eaVert" wrap="none" anchor="ctr"/>
            <a:lstStyle/>
            <a:p>
              <a:endParaRPr lang="en-US"/>
            </a:p>
          </p:txBody>
        </p:sp>
      </p:grpSp>
    </p:spTree>
    <p:extLst>
      <p:ext uri="{BB962C8B-B14F-4D97-AF65-F5344CB8AC3E}">
        <p14:creationId xmlns:p14="http://schemas.microsoft.com/office/powerpoint/2010/main" val="325746379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838200" y="738000"/>
            <a:ext cx="10551600" cy="457200"/>
          </a:xfrm>
        </p:spPr>
        <p:txBody>
          <a:bodyPr anchor="b">
            <a:normAutofit/>
          </a:bodyPr>
          <a:lstStyle/>
          <a:p>
            <a:r>
              <a:rPr lang="en-US" dirty="0"/>
              <a:t>Why is an EHCP important?</a:t>
            </a:r>
          </a:p>
        </p:txBody>
      </p:sp>
      <p:graphicFrame>
        <p:nvGraphicFramePr>
          <p:cNvPr id="6" name="Content Placeholder 2">
            <a:extLst>
              <a:ext uri="{FF2B5EF4-FFF2-40B4-BE49-F238E27FC236}">
                <a16:creationId xmlns:a16="http://schemas.microsoft.com/office/drawing/2014/main" id="{A58047FC-75F9-3063-80A6-BD38E158B1F8}"/>
              </a:ext>
            </a:extLst>
          </p:cNvPr>
          <p:cNvGraphicFramePr>
            <a:graphicFrameLocks noGrp="1"/>
          </p:cNvGraphicFramePr>
          <p:nvPr>
            <p:ph idx="1"/>
            <p:extLst>
              <p:ext uri="{D42A27DB-BD31-4B8C-83A1-F6EECF244321}">
                <p14:modId xmlns:p14="http://schemas.microsoft.com/office/powerpoint/2010/main" val="4093261745"/>
              </p:ext>
            </p:extLst>
          </p:nvPr>
        </p:nvGraphicFramePr>
        <p:xfrm>
          <a:off x="838200" y="1825625"/>
          <a:ext cx="105516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43806546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838200" y="738554"/>
            <a:ext cx="10550526" cy="457200"/>
          </a:xfrm>
        </p:spPr>
        <p:txBody>
          <a:bodyPr anchor="b">
            <a:normAutofit/>
          </a:bodyPr>
          <a:lstStyle/>
          <a:p>
            <a:r>
              <a:rPr lang="en-US" dirty="0"/>
              <a:t>Format of an EHCP</a:t>
            </a:r>
          </a:p>
        </p:txBody>
      </p:sp>
      <p:sp>
        <p:nvSpPr>
          <p:cNvPr id="3" name="Content Placeholder 2"/>
          <p:cNvSpPr>
            <a:spLocks noGrp="1"/>
          </p:cNvSpPr>
          <p:nvPr>
            <p:ph sz="quarter" idx="13"/>
          </p:nvPr>
        </p:nvSpPr>
        <p:spPr>
          <a:xfrm>
            <a:off x="838200" y="1934308"/>
            <a:ext cx="10550526" cy="3402867"/>
          </a:xfrm>
        </p:spPr>
        <p:txBody>
          <a:bodyPr>
            <a:normAutofit/>
          </a:bodyPr>
          <a:lstStyle/>
          <a:p>
            <a:pPr marL="833437" lvl="1" indent="-457200">
              <a:spcAft>
                <a:spcPts val="600"/>
              </a:spcAft>
              <a:buFont typeface="+mj-lt"/>
              <a:buAutoNum type="alphaUcPeriod"/>
              <a:defRPr/>
            </a:pPr>
            <a:r>
              <a:rPr lang="en-GB" sz="1500"/>
              <a:t>The views, interests and aspirations of CYP and parents</a:t>
            </a:r>
          </a:p>
          <a:p>
            <a:pPr marL="833437" lvl="1" indent="-457200">
              <a:spcAft>
                <a:spcPts val="600"/>
              </a:spcAft>
              <a:buFont typeface="+mj-lt"/>
              <a:buAutoNum type="alphaUcPeriod"/>
              <a:defRPr/>
            </a:pPr>
            <a:r>
              <a:rPr lang="en-GB" sz="1500"/>
              <a:t>The CYPs special educational needs; </a:t>
            </a:r>
          </a:p>
          <a:p>
            <a:pPr marL="833437" lvl="1" indent="-457200">
              <a:spcAft>
                <a:spcPts val="600"/>
              </a:spcAft>
              <a:buFont typeface="+mj-lt"/>
              <a:buAutoNum type="alphaUcPeriod"/>
              <a:defRPr/>
            </a:pPr>
            <a:r>
              <a:rPr lang="en-GB" sz="1500"/>
              <a:t>The CYPs health needs which relate to their SEN;</a:t>
            </a:r>
          </a:p>
          <a:p>
            <a:pPr marL="833437" lvl="1" indent="-457200">
              <a:spcAft>
                <a:spcPts val="600"/>
              </a:spcAft>
              <a:buFont typeface="+mj-lt"/>
              <a:buAutoNum type="alphaUcPeriod"/>
              <a:defRPr/>
            </a:pPr>
            <a:r>
              <a:rPr lang="en-GB" sz="1500"/>
              <a:t>The CYP’s social care needs which relate to their SEN;</a:t>
            </a:r>
          </a:p>
          <a:p>
            <a:pPr marL="833437" lvl="1" indent="-457200">
              <a:spcAft>
                <a:spcPts val="600"/>
              </a:spcAft>
              <a:buFont typeface="+mj-lt"/>
              <a:buAutoNum type="alphaUcPeriod"/>
              <a:defRPr/>
            </a:pPr>
            <a:r>
              <a:rPr lang="en-GB" sz="1500"/>
              <a:t>The outcomes sought for the CYP</a:t>
            </a:r>
          </a:p>
          <a:p>
            <a:pPr marL="833437" lvl="1" indent="-457200">
              <a:spcAft>
                <a:spcPts val="600"/>
              </a:spcAft>
              <a:buFont typeface="+mj-lt"/>
              <a:buAutoNum type="alphaUcPeriod"/>
              <a:defRPr/>
            </a:pPr>
            <a:r>
              <a:rPr lang="en-GB" sz="1500"/>
              <a:t>the special educational provision required by him or her; </a:t>
            </a:r>
          </a:p>
          <a:p>
            <a:pPr marL="833437" lvl="1" indent="-457200">
              <a:spcAft>
                <a:spcPts val="600"/>
              </a:spcAft>
              <a:buFont typeface="+mj-lt"/>
              <a:buAutoNum type="alphaUcPeriod" startAt="7"/>
              <a:defRPr/>
            </a:pPr>
            <a:r>
              <a:rPr lang="en-GB" sz="1500"/>
              <a:t>any health care provision reasonably required by the learning difficulties and disabilities which result in him or her having special educational needs</a:t>
            </a:r>
          </a:p>
          <a:p>
            <a:pPr marL="833437" lvl="1" indent="-457200">
              <a:spcAft>
                <a:spcPts val="600"/>
              </a:spcAft>
              <a:buFont typeface="+mj-lt"/>
              <a:buAutoNum type="alphaUcPeriod" startAt="7"/>
              <a:defRPr/>
            </a:pPr>
            <a:r>
              <a:rPr lang="en-GB" sz="1500"/>
              <a:t>Social care provision </a:t>
            </a:r>
          </a:p>
          <a:p>
            <a:pPr marL="890587" lvl="1" indent="-514350">
              <a:spcAft>
                <a:spcPts val="600"/>
              </a:spcAft>
              <a:buFont typeface="+mj-lt"/>
              <a:buAutoNum type="alphaUcPeriod" startAt="7"/>
              <a:defRPr/>
            </a:pPr>
            <a:r>
              <a:rPr lang="en-GB" sz="1500"/>
              <a:t>Educational Placement</a:t>
            </a:r>
          </a:p>
          <a:p>
            <a:pPr marL="833437" lvl="1" indent="-457200">
              <a:spcAft>
                <a:spcPts val="600"/>
              </a:spcAft>
              <a:buFont typeface="+mj-lt"/>
              <a:buAutoNum type="alphaUcPeriod" startAt="7"/>
              <a:defRPr/>
            </a:pPr>
            <a:r>
              <a:rPr lang="en-GB" sz="1500"/>
              <a:t>Personal Budget (including arrangements for direct payments)</a:t>
            </a:r>
          </a:p>
          <a:p>
            <a:pPr marL="833437" lvl="1" indent="-457200">
              <a:spcAft>
                <a:spcPts val="600"/>
              </a:spcAft>
              <a:buFont typeface="+mj-lt"/>
              <a:buAutoNum type="alphaUcPeriod" startAt="7"/>
              <a:defRPr/>
            </a:pPr>
            <a:r>
              <a:rPr lang="en-GB" sz="1500"/>
              <a:t>Advice and Information </a:t>
            </a:r>
          </a:p>
          <a:p>
            <a:pPr marL="833437" lvl="1" indent="-457200">
              <a:spcAft>
                <a:spcPts val="600"/>
              </a:spcAft>
              <a:buFont typeface="+mj-lt"/>
              <a:buAutoNum type="alphaUcPeriod"/>
              <a:defRPr/>
            </a:pPr>
            <a:endParaRPr lang="en-GB" sz="1500"/>
          </a:p>
        </p:txBody>
      </p:sp>
    </p:spTree>
    <p:extLst>
      <p:ext uri="{BB962C8B-B14F-4D97-AF65-F5344CB8AC3E}">
        <p14:creationId xmlns:p14="http://schemas.microsoft.com/office/powerpoint/2010/main" val="266768133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6E66EF1-DC88-4D41-A794-5D73C7C65540}"/>
              </a:ext>
            </a:extLst>
          </p:cNvPr>
          <p:cNvSpPr>
            <a:spLocks noGrp="1"/>
          </p:cNvSpPr>
          <p:nvPr>
            <p:ph type="title"/>
          </p:nvPr>
        </p:nvSpPr>
        <p:spPr/>
        <p:txBody>
          <a:bodyPr/>
          <a:lstStyle/>
          <a:p>
            <a:r>
              <a:rPr lang="en-GB" dirty="0"/>
              <a:t>Placement in an EHCP (Section I)</a:t>
            </a:r>
          </a:p>
        </p:txBody>
      </p:sp>
      <p:sp>
        <p:nvSpPr>
          <p:cNvPr id="3" name="Content Placeholder 2">
            <a:extLst>
              <a:ext uri="{FF2B5EF4-FFF2-40B4-BE49-F238E27FC236}">
                <a16:creationId xmlns:a16="http://schemas.microsoft.com/office/drawing/2014/main" id="{EB808413-BD05-425E-B25F-059E7525DB66}"/>
              </a:ext>
            </a:extLst>
          </p:cNvPr>
          <p:cNvSpPr>
            <a:spLocks noGrp="1"/>
          </p:cNvSpPr>
          <p:nvPr>
            <p:ph idx="1"/>
          </p:nvPr>
        </p:nvSpPr>
        <p:spPr>
          <a:xfrm>
            <a:off x="859465" y="1570444"/>
            <a:ext cx="10551600" cy="4351338"/>
          </a:xfrm>
        </p:spPr>
        <p:txBody>
          <a:bodyPr>
            <a:noAutofit/>
          </a:bodyPr>
          <a:lstStyle/>
          <a:p>
            <a:pPr marL="285750" indent="-285750">
              <a:buFont typeface="Arial" panose="020B0604020202020204" pitchFamily="34" charset="0"/>
              <a:buChar char="•"/>
            </a:pPr>
            <a:r>
              <a:rPr lang="en-GB" dirty="0"/>
              <a:t>Name and type of the school, maintained nursery school, post 16 institution or other institution to be attended by the child or young person (or, where the name of a school or other institution is not specified in the EHC plan, the type of school or other institution to be attended by the child or young person). </a:t>
            </a:r>
          </a:p>
          <a:p>
            <a:r>
              <a:rPr lang="en-GB" dirty="0"/>
              <a:t>Types of placements that can be named:</a:t>
            </a:r>
          </a:p>
          <a:p>
            <a:pPr marL="285750" lvl="1" indent="-285750">
              <a:buFont typeface="Arial" panose="020B0604020202020204" pitchFamily="34" charset="0"/>
              <a:buChar char="•"/>
            </a:pPr>
            <a:r>
              <a:rPr lang="en-GB" dirty="0"/>
              <a:t>Maintained mainstream or special</a:t>
            </a:r>
          </a:p>
          <a:p>
            <a:pPr marL="285750" lvl="1" indent="-285750">
              <a:buFont typeface="Arial" panose="020B0604020202020204" pitchFamily="34" charset="0"/>
              <a:buChar char="•"/>
            </a:pPr>
            <a:r>
              <a:rPr lang="en-GB" dirty="0"/>
              <a:t>Independent mainstream or special </a:t>
            </a:r>
          </a:p>
          <a:p>
            <a:pPr marL="285750" lvl="1" indent="-285750">
              <a:buFont typeface="Arial" panose="020B0604020202020204" pitchFamily="34" charset="0"/>
              <a:buChar char="•"/>
            </a:pPr>
            <a:r>
              <a:rPr lang="en-GB" dirty="0"/>
              <a:t>Academies</a:t>
            </a:r>
          </a:p>
          <a:p>
            <a:pPr marL="285750" lvl="1" indent="-285750">
              <a:buFont typeface="Arial" panose="020B0604020202020204" pitchFamily="34" charset="0"/>
              <a:buChar char="•"/>
            </a:pPr>
            <a:r>
              <a:rPr lang="en-GB" dirty="0"/>
              <a:t>Sixth Form Colleges</a:t>
            </a:r>
          </a:p>
          <a:p>
            <a:pPr marL="285750" lvl="1" indent="-285750">
              <a:buFont typeface="Arial" panose="020B0604020202020204" pitchFamily="34" charset="0"/>
              <a:buChar char="•"/>
            </a:pPr>
            <a:r>
              <a:rPr lang="en-GB" dirty="0"/>
              <a:t>General FE Colleges</a:t>
            </a:r>
          </a:p>
          <a:p>
            <a:pPr marL="285750" lvl="1" indent="-285750">
              <a:buFont typeface="Arial" panose="020B0604020202020204" pitchFamily="34" charset="0"/>
              <a:buChar char="•"/>
            </a:pPr>
            <a:r>
              <a:rPr lang="en-GB" dirty="0"/>
              <a:t>Vocational Learning and Training providers</a:t>
            </a:r>
          </a:p>
          <a:p>
            <a:pPr marL="285750" lvl="1" indent="-285750">
              <a:buFont typeface="Arial" panose="020B0604020202020204" pitchFamily="34" charset="0"/>
              <a:buChar char="•"/>
            </a:pPr>
            <a:r>
              <a:rPr lang="en-GB" dirty="0"/>
              <a:t>Elective Home Education </a:t>
            </a:r>
          </a:p>
        </p:txBody>
      </p:sp>
    </p:spTree>
    <p:extLst>
      <p:ext uri="{BB962C8B-B14F-4D97-AF65-F5344CB8AC3E}">
        <p14:creationId xmlns:p14="http://schemas.microsoft.com/office/powerpoint/2010/main" val="19098539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6E66EF1-DC88-4D41-A794-5D73C7C65540}"/>
              </a:ext>
            </a:extLst>
          </p:cNvPr>
          <p:cNvSpPr>
            <a:spLocks noGrp="1"/>
          </p:cNvSpPr>
          <p:nvPr>
            <p:ph type="title"/>
          </p:nvPr>
        </p:nvSpPr>
        <p:spPr>
          <a:xfrm>
            <a:off x="838200" y="738554"/>
            <a:ext cx="10550526" cy="457200"/>
          </a:xfrm>
        </p:spPr>
        <p:txBody>
          <a:bodyPr anchor="b">
            <a:normAutofit/>
          </a:bodyPr>
          <a:lstStyle/>
          <a:p>
            <a:r>
              <a:rPr lang="en-GB" dirty="0"/>
              <a:t>Requests for a particular school</a:t>
            </a:r>
          </a:p>
        </p:txBody>
      </p:sp>
      <p:sp>
        <p:nvSpPr>
          <p:cNvPr id="3" name="Content Placeholder 2">
            <a:extLst>
              <a:ext uri="{FF2B5EF4-FFF2-40B4-BE49-F238E27FC236}">
                <a16:creationId xmlns:a16="http://schemas.microsoft.com/office/drawing/2014/main" id="{EB808413-BD05-425E-B25F-059E7525DB66}"/>
              </a:ext>
            </a:extLst>
          </p:cNvPr>
          <p:cNvSpPr>
            <a:spLocks noGrp="1"/>
          </p:cNvSpPr>
          <p:nvPr>
            <p:ph sz="quarter" idx="13"/>
          </p:nvPr>
        </p:nvSpPr>
        <p:spPr>
          <a:xfrm>
            <a:off x="838200" y="1934308"/>
            <a:ext cx="10550526" cy="3402867"/>
          </a:xfrm>
        </p:spPr>
        <p:txBody>
          <a:bodyPr>
            <a:normAutofit/>
          </a:bodyPr>
          <a:lstStyle/>
          <a:p>
            <a:pPr marL="285750" indent="-285750">
              <a:buFont typeface="Arial" panose="020B0604020202020204" pitchFamily="34" charset="0"/>
              <a:buChar char="•"/>
            </a:pPr>
            <a:r>
              <a:rPr lang="en-GB" sz="1300"/>
              <a:t>The LA must name the school in the EHC plan unless</a:t>
            </a:r>
          </a:p>
          <a:p>
            <a:pPr marL="285750" indent="-285750">
              <a:buFont typeface="Arial" panose="020B0604020202020204" pitchFamily="34" charset="0"/>
              <a:buChar char="•"/>
            </a:pPr>
            <a:r>
              <a:rPr lang="en-GB" sz="1300"/>
              <a:t>the school is unsuitable for the age, ability, aptitude or SEN of the child or young person concerned, or </a:t>
            </a:r>
          </a:p>
          <a:p>
            <a:pPr marL="285750" indent="-285750">
              <a:buFont typeface="Arial" panose="020B0604020202020204" pitchFamily="34" charset="0"/>
              <a:buChar char="•"/>
            </a:pPr>
            <a:r>
              <a:rPr lang="en-GB" sz="1300"/>
              <a:t>the attendance of the child or young person at the requested school or other institution would be incompatible with— </a:t>
            </a:r>
          </a:p>
          <a:p>
            <a:pPr marL="570150" lvl="2" indent="-285750"/>
            <a:r>
              <a:rPr lang="en-GB" sz="1300"/>
              <a:t>the provision of efficient education for others, or </a:t>
            </a:r>
          </a:p>
          <a:p>
            <a:pPr marL="570150" lvl="2" indent="-285750"/>
            <a:endParaRPr lang="en-GB" sz="1300"/>
          </a:p>
          <a:p>
            <a:pPr marL="570150" lvl="2" indent="-285750"/>
            <a:r>
              <a:rPr lang="en-GB" sz="1300"/>
              <a:t>the efficient use of resources. </a:t>
            </a:r>
          </a:p>
          <a:p>
            <a:pPr marL="285750" indent="-285750">
              <a:buFont typeface="Arial" panose="020B0604020202020204" pitchFamily="34" charset="0"/>
              <a:buChar char="•"/>
            </a:pPr>
            <a:endParaRPr lang="en-GB" sz="1300"/>
          </a:p>
          <a:p>
            <a:pPr marL="285750" indent="-285750">
              <a:buFont typeface="Arial" panose="020B0604020202020204" pitchFamily="34" charset="0"/>
              <a:buChar char="•"/>
            </a:pPr>
            <a:r>
              <a:rPr lang="en-GB" sz="1300"/>
              <a:t>The LA must then name the school or type of school the LA thinks would be appropriate </a:t>
            </a:r>
          </a:p>
          <a:p>
            <a:pPr marL="285750" indent="-285750">
              <a:buFont typeface="Arial" panose="020B0604020202020204" pitchFamily="34" charset="0"/>
              <a:buChar char="•"/>
            </a:pPr>
            <a:r>
              <a:rPr lang="en-GB" sz="1300"/>
              <a:t>Note: Section 43 – duty on schools and other institutions to admit child or young person named in plan</a:t>
            </a:r>
          </a:p>
          <a:p>
            <a:pPr marL="285750" indent="-285750">
              <a:buFont typeface="Arial" panose="020B0604020202020204" pitchFamily="34" charset="0"/>
              <a:buChar char="•"/>
            </a:pPr>
            <a:endParaRPr lang="en-GB" sz="1300"/>
          </a:p>
        </p:txBody>
      </p:sp>
    </p:spTree>
    <p:extLst>
      <p:ext uri="{BB962C8B-B14F-4D97-AF65-F5344CB8AC3E}">
        <p14:creationId xmlns:p14="http://schemas.microsoft.com/office/powerpoint/2010/main" val="246859051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738554"/>
            <a:ext cx="10550526" cy="457200"/>
          </a:xfrm>
        </p:spPr>
        <p:txBody>
          <a:bodyPr anchor="b">
            <a:normAutofit/>
          </a:bodyPr>
          <a:lstStyle/>
          <a:p>
            <a:r>
              <a:rPr lang="en-GB" dirty="0"/>
              <a:t>Requests for a particular school</a:t>
            </a:r>
          </a:p>
        </p:txBody>
      </p:sp>
      <p:sp>
        <p:nvSpPr>
          <p:cNvPr id="3" name="Content Placeholder 2"/>
          <p:cNvSpPr>
            <a:spLocks noGrp="1"/>
          </p:cNvSpPr>
          <p:nvPr>
            <p:ph sz="quarter" idx="13"/>
          </p:nvPr>
        </p:nvSpPr>
        <p:spPr>
          <a:xfrm>
            <a:off x="838200" y="1934308"/>
            <a:ext cx="10550526" cy="3402867"/>
          </a:xfrm>
        </p:spPr>
        <p:txBody>
          <a:bodyPr>
            <a:normAutofit/>
          </a:bodyPr>
          <a:lstStyle/>
          <a:p>
            <a:pPr marL="285750" indent="-285750">
              <a:buFont typeface="Arial" panose="020B0604020202020204" pitchFamily="34" charset="0"/>
              <a:buChar char="•"/>
            </a:pPr>
            <a:r>
              <a:rPr lang="en-GB" sz="1500"/>
              <a:t>Parents/YPs do not have a specific legal right to request a wholly independent schools/college (which has not been approved by the Secretary of State under s41); however, they can ask for a place </a:t>
            </a:r>
            <a:r>
              <a:rPr lang="en-GB" sz="1500" u="sng"/>
              <a:t>and</a:t>
            </a:r>
            <a:r>
              <a:rPr lang="en-GB" sz="1500"/>
              <a:t>:</a:t>
            </a:r>
          </a:p>
          <a:p>
            <a:pPr marL="570150" lvl="2" indent="-285750"/>
            <a:r>
              <a:rPr lang="en-GB" sz="1500"/>
              <a:t>LEAs must have regard to the principle that pupils are to be educated in accordance with the wishes of their parents, so far as that is compatible with:</a:t>
            </a:r>
          </a:p>
          <a:p>
            <a:pPr marL="854550" lvl="3" indent="-285750"/>
            <a:r>
              <a:rPr lang="en-GB" sz="1500"/>
              <a:t>The provision of efficient instruction and training; and</a:t>
            </a:r>
          </a:p>
          <a:p>
            <a:pPr marL="854550" lvl="3" indent="-285750"/>
            <a:r>
              <a:rPr lang="en-GB" sz="1500"/>
              <a:t>The avoidance of unreasonable public expenditure.</a:t>
            </a:r>
          </a:p>
          <a:p>
            <a:pPr lvl="3" indent="0">
              <a:buNone/>
            </a:pPr>
            <a:endParaRPr lang="en-GB" sz="1500"/>
          </a:p>
          <a:p>
            <a:pPr marL="570150" lvl="2" indent="-285750"/>
            <a:r>
              <a:rPr lang="en-GB" sz="1500"/>
              <a:t>If the YP is requesting an independent school, the LA’s duty to consider the YP’s views, wishes and feelings applies.</a:t>
            </a:r>
          </a:p>
          <a:p>
            <a:pPr marL="570150" lvl="2" indent="-285750"/>
            <a:endParaRPr lang="en-GB" sz="1500"/>
          </a:p>
          <a:p>
            <a:pPr marL="570150" lvl="2" indent="-285750"/>
            <a:r>
              <a:rPr lang="en-GB" sz="1500"/>
              <a:t>The onus is on the parents/YP to prove that the schools offered by the LEA cannot meet needs </a:t>
            </a:r>
            <a:r>
              <a:rPr lang="en-GB" sz="1500" u="sng"/>
              <a:t>OR</a:t>
            </a:r>
            <a:r>
              <a:rPr lang="en-GB" sz="1500"/>
              <a:t> the cost of the independent placement would not constitute unreasonable public expenditure (taking into account all costs to the public purse, including the costs of social care, healthcare etc.)  </a:t>
            </a:r>
          </a:p>
          <a:p>
            <a:pPr marL="570150" lvl="2" indent="-285750"/>
            <a:endParaRPr lang="en-GB" sz="1500"/>
          </a:p>
        </p:txBody>
      </p:sp>
    </p:spTree>
    <p:extLst>
      <p:ext uri="{BB962C8B-B14F-4D97-AF65-F5344CB8AC3E}">
        <p14:creationId xmlns:p14="http://schemas.microsoft.com/office/powerpoint/2010/main" val="237738749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Myth or Fact?</a:t>
            </a:r>
          </a:p>
        </p:txBody>
      </p:sp>
      <p:sp>
        <p:nvSpPr>
          <p:cNvPr id="3" name="Content Placeholder 2"/>
          <p:cNvSpPr>
            <a:spLocks noGrp="1"/>
          </p:cNvSpPr>
          <p:nvPr>
            <p:ph idx="1"/>
          </p:nvPr>
        </p:nvSpPr>
        <p:spPr/>
        <p:txBody>
          <a:bodyPr>
            <a:normAutofit/>
          </a:bodyPr>
          <a:lstStyle/>
          <a:p>
            <a:pPr marL="0" indent="0">
              <a:buNone/>
            </a:pPr>
            <a:r>
              <a:rPr lang="en-US" sz="3600" i="1" dirty="0"/>
              <a:t>‘Once the EHCP is </a:t>
            </a:r>
            <a:r>
              <a:rPr lang="en-US" sz="3600" i="1" dirty="0" err="1"/>
              <a:t>finalised</a:t>
            </a:r>
            <a:r>
              <a:rPr lang="en-US" sz="3600" i="1" dirty="0"/>
              <a:t>, that’s the end of the process.  Nothing will be changed in it unless the school say so’ </a:t>
            </a:r>
          </a:p>
          <a:p>
            <a:pPr marL="0" indent="0">
              <a:buNone/>
            </a:pPr>
            <a:endParaRPr lang="en-US" sz="3600" dirty="0"/>
          </a:p>
          <a:p>
            <a:pPr marL="0" indent="0">
              <a:buNone/>
            </a:pPr>
            <a:r>
              <a:rPr lang="en-US" sz="3600" dirty="0">
                <a:solidFill>
                  <a:srgbClr val="FF0000"/>
                </a:solidFill>
              </a:rPr>
              <a:t>FALSE </a:t>
            </a:r>
          </a:p>
        </p:txBody>
      </p:sp>
    </p:spTree>
    <p:extLst>
      <p:ext uri="{BB962C8B-B14F-4D97-AF65-F5344CB8AC3E}">
        <p14:creationId xmlns:p14="http://schemas.microsoft.com/office/powerpoint/2010/main" val="16281640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DFE25E-CB21-430D-BB2C-446B4B3BF725}"/>
              </a:ext>
            </a:extLst>
          </p:cNvPr>
          <p:cNvSpPr>
            <a:spLocks noGrp="1"/>
          </p:cNvSpPr>
          <p:nvPr>
            <p:ph type="title"/>
          </p:nvPr>
        </p:nvSpPr>
        <p:spPr>
          <a:xfrm>
            <a:off x="838200" y="738554"/>
            <a:ext cx="10550526" cy="457200"/>
          </a:xfrm>
        </p:spPr>
        <p:txBody>
          <a:bodyPr anchor="b">
            <a:normAutofit/>
          </a:bodyPr>
          <a:lstStyle/>
          <a:p>
            <a:r>
              <a:rPr lang="en-GB" dirty="0"/>
              <a:t>Annual Reviews of an EHCP</a:t>
            </a:r>
          </a:p>
        </p:txBody>
      </p:sp>
      <p:sp>
        <p:nvSpPr>
          <p:cNvPr id="3" name="Content Placeholder 2">
            <a:extLst>
              <a:ext uri="{FF2B5EF4-FFF2-40B4-BE49-F238E27FC236}">
                <a16:creationId xmlns:a16="http://schemas.microsoft.com/office/drawing/2014/main" id="{204DB34D-6A4A-4733-9C83-C811B1C88E7B}"/>
              </a:ext>
            </a:extLst>
          </p:cNvPr>
          <p:cNvSpPr>
            <a:spLocks noGrp="1"/>
          </p:cNvSpPr>
          <p:nvPr>
            <p:ph sz="quarter" idx="13"/>
          </p:nvPr>
        </p:nvSpPr>
        <p:spPr>
          <a:xfrm>
            <a:off x="838200" y="1934308"/>
            <a:ext cx="10550526" cy="3402867"/>
          </a:xfrm>
        </p:spPr>
        <p:txBody>
          <a:bodyPr>
            <a:normAutofit/>
          </a:bodyPr>
          <a:lstStyle/>
          <a:p>
            <a:pPr marL="0" indent="0">
              <a:lnSpc>
                <a:spcPct val="90000"/>
              </a:lnSpc>
              <a:spcAft>
                <a:spcPts val="600"/>
              </a:spcAft>
              <a:buNone/>
            </a:pPr>
            <a:r>
              <a:rPr lang="en-GB" sz="1500" b="0" i="0">
                <a:effectLst/>
              </a:rPr>
              <a:t>EHCPs must be reviewed at least once a year by the local authority so the Plan is accurate in providing for the CYP needs.</a:t>
            </a:r>
          </a:p>
          <a:p>
            <a:pPr marL="0" indent="0">
              <a:lnSpc>
                <a:spcPct val="90000"/>
              </a:lnSpc>
              <a:spcAft>
                <a:spcPts val="600"/>
              </a:spcAft>
              <a:buNone/>
            </a:pPr>
            <a:endParaRPr lang="en-GB" sz="1500" b="0" i="0">
              <a:effectLst/>
            </a:endParaRPr>
          </a:p>
          <a:p>
            <a:pPr marL="0" indent="0">
              <a:lnSpc>
                <a:spcPct val="90000"/>
              </a:lnSpc>
              <a:buNone/>
            </a:pPr>
            <a:r>
              <a:rPr lang="en-GB" sz="1500" b="0" i="0">
                <a:effectLst/>
              </a:rPr>
              <a:t>At the end of the review ( within 4 weeks) the LA  must make 1 of 3 decisions :</a:t>
            </a:r>
          </a:p>
          <a:p>
            <a:pPr>
              <a:lnSpc>
                <a:spcPct val="90000"/>
              </a:lnSpc>
              <a:buFont typeface="+mj-lt"/>
              <a:buAutoNum type="arabicPeriod"/>
            </a:pPr>
            <a:r>
              <a:rPr lang="en-GB" sz="1500" b="0" i="0">
                <a:effectLst/>
              </a:rPr>
              <a:t> To maintain the EHC plan in its current format (not make any changes);</a:t>
            </a:r>
          </a:p>
          <a:p>
            <a:pPr>
              <a:lnSpc>
                <a:spcPct val="90000"/>
              </a:lnSpc>
              <a:buFont typeface="+mj-lt"/>
              <a:buAutoNum type="arabicPeriod"/>
            </a:pPr>
            <a:r>
              <a:rPr lang="en-GB" sz="1500" b="0" i="0">
                <a:effectLst/>
              </a:rPr>
              <a:t> To amend the EHC plan;</a:t>
            </a:r>
          </a:p>
          <a:p>
            <a:pPr>
              <a:lnSpc>
                <a:spcPct val="90000"/>
              </a:lnSpc>
              <a:buFont typeface="+mj-lt"/>
              <a:buAutoNum type="arabicPeriod"/>
            </a:pPr>
            <a:r>
              <a:rPr lang="en-GB" sz="1500" b="0" i="0">
                <a:effectLst/>
              </a:rPr>
              <a:t> To cease the EHC plan if they think it is no longer necessary for it to be in place</a:t>
            </a:r>
          </a:p>
          <a:p>
            <a:pPr>
              <a:lnSpc>
                <a:spcPct val="90000"/>
              </a:lnSpc>
            </a:pPr>
            <a:r>
              <a:rPr lang="en-GB" sz="1500" b="0" i="0">
                <a:effectLst/>
              </a:rPr>
              <a:t>Every decision above triggers  a right of </a:t>
            </a:r>
            <a:r>
              <a:rPr lang="en-GB" sz="1500" b="0" i="0" u="sng">
                <a:effectLst/>
                <a:hlinkClick r:id="rId2"/>
              </a:rPr>
              <a:t> appeal to the First-tier Tribunal</a:t>
            </a:r>
            <a:r>
              <a:rPr lang="en-GB" sz="1500" b="0" i="0">
                <a:effectLst/>
              </a:rPr>
              <a:t> (Special Educational Needs and Disability) to get changes made to the EHCP.</a:t>
            </a:r>
          </a:p>
          <a:p>
            <a:pPr>
              <a:lnSpc>
                <a:spcPct val="90000"/>
              </a:lnSpc>
            </a:pPr>
            <a:endParaRPr lang="en-GB" sz="1500"/>
          </a:p>
        </p:txBody>
      </p:sp>
    </p:spTree>
    <p:extLst>
      <p:ext uri="{BB962C8B-B14F-4D97-AF65-F5344CB8AC3E}">
        <p14:creationId xmlns:p14="http://schemas.microsoft.com/office/powerpoint/2010/main" val="363485429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DFE25E-CB21-430D-BB2C-446B4B3BF725}"/>
              </a:ext>
            </a:extLst>
          </p:cNvPr>
          <p:cNvSpPr>
            <a:spLocks noGrp="1"/>
          </p:cNvSpPr>
          <p:nvPr>
            <p:ph type="title"/>
          </p:nvPr>
        </p:nvSpPr>
        <p:spPr>
          <a:xfrm>
            <a:off x="838200" y="738554"/>
            <a:ext cx="10550526" cy="457200"/>
          </a:xfrm>
        </p:spPr>
        <p:txBody>
          <a:bodyPr anchor="b">
            <a:normAutofit/>
          </a:bodyPr>
          <a:lstStyle/>
          <a:p>
            <a:r>
              <a:rPr lang="en-GB" dirty="0"/>
              <a:t>After the Annual Review</a:t>
            </a:r>
          </a:p>
        </p:txBody>
      </p:sp>
      <p:graphicFrame>
        <p:nvGraphicFramePr>
          <p:cNvPr id="5" name="Content Placeholder 2">
            <a:extLst>
              <a:ext uri="{FF2B5EF4-FFF2-40B4-BE49-F238E27FC236}">
                <a16:creationId xmlns:a16="http://schemas.microsoft.com/office/drawing/2014/main" id="{35111942-B8A0-FAD7-EBB5-5F4909949D40}"/>
              </a:ext>
            </a:extLst>
          </p:cNvPr>
          <p:cNvGraphicFramePr>
            <a:graphicFrameLocks noGrp="1"/>
          </p:cNvGraphicFramePr>
          <p:nvPr>
            <p:ph sz="quarter" idx="13"/>
            <p:extLst>
              <p:ext uri="{D42A27DB-BD31-4B8C-83A1-F6EECF244321}">
                <p14:modId xmlns:p14="http://schemas.microsoft.com/office/powerpoint/2010/main" val="3480388973"/>
              </p:ext>
            </p:extLst>
          </p:nvPr>
        </p:nvGraphicFramePr>
        <p:xfrm>
          <a:off x="838200" y="1934308"/>
          <a:ext cx="10550526" cy="340286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423179766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6846C2-BD1E-4D3A-9C7A-EEDA4628226B}"/>
              </a:ext>
            </a:extLst>
          </p:cNvPr>
          <p:cNvSpPr>
            <a:spLocks noGrp="1"/>
          </p:cNvSpPr>
          <p:nvPr>
            <p:ph type="title"/>
          </p:nvPr>
        </p:nvSpPr>
        <p:spPr>
          <a:xfrm>
            <a:off x="838200" y="738000"/>
            <a:ext cx="10551600" cy="457200"/>
          </a:xfrm>
        </p:spPr>
        <p:txBody>
          <a:bodyPr anchor="b">
            <a:normAutofit/>
          </a:bodyPr>
          <a:lstStyle/>
          <a:p>
            <a:r>
              <a:rPr lang="en-GB" dirty="0"/>
              <a:t>Maintaining the EHCP</a:t>
            </a:r>
          </a:p>
        </p:txBody>
      </p:sp>
      <p:graphicFrame>
        <p:nvGraphicFramePr>
          <p:cNvPr id="7" name="Content Placeholder 2">
            <a:extLst>
              <a:ext uri="{FF2B5EF4-FFF2-40B4-BE49-F238E27FC236}">
                <a16:creationId xmlns:a16="http://schemas.microsoft.com/office/drawing/2014/main" id="{300E1BE1-FF95-4933-BF15-AC58C8E7ADA5}"/>
              </a:ext>
            </a:extLst>
          </p:cNvPr>
          <p:cNvGraphicFramePr>
            <a:graphicFrameLocks noGrp="1"/>
          </p:cNvGraphicFramePr>
          <p:nvPr>
            <p:ph idx="1"/>
            <p:extLst>
              <p:ext uri="{D42A27DB-BD31-4B8C-83A1-F6EECF244321}">
                <p14:modId xmlns:p14="http://schemas.microsoft.com/office/powerpoint/2010/main" val="1439286063"/>
              </p:ext>
            </p:extLst>
          </p:nvPr>
        </p:nvGraphicFramePr>
        <p:xfrm>
          <a:off x="838200" y="1825625"/>
          <a:ext cx="105516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15595345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738554"/>
            <a:ext cx="10550526" cy="457200"/>
          </a:xfrm>
        </p:spPr>
        <p:txBody>
          <a:bodyPr anchor="b">
            <a:normAutofit/>
          </a:bodyPr>
          <a:lstStyle/>
          <a:p>
            <a:r>
              <a:rPr lang="en-US" dirty="0"/>
              <a:t>FTT: SEND Tribunal </a:t>
            </a:r>
          </a:p>
        </p:txBody>
      </p:sp>
      <p:sp>
        <p:nvSpPr>
          <p:cNvPr id="3" name="Content Placeholder 2"/>
          <p:cNvSpPr>
            <a:spLocks noGrp="1"/>
          </p:cNvSpPr>
          <p:nvPr>
            <p:ph sz="quarter" idx="13"/>
          </p:nvPr>
        </p:nvSpPr>
        <p:spPr>
          <a:xfrm>
            <a:off x="838200" y="1934308"/>
            <a:ext cx="10550526" cy="3402867"/>
          </a:xfrm>
        </p:spPr>
        <p:txBody>
          <a:bodyPr>
            <a:normAutofit/>
          </a:bodyPr>
          <a:lstStyle/>
          <a:p>
            <a:pPr>
              <a:buFont typeface="Wingdings" charset="2"/>
              <a:buChar char="ü"/>
            </a:pPr>
            <a:r>
              <a:rPr lang="en-US"/>
              <a:t>Available on all ‘refusal’ decisions and amended final EHCP issue</a:t>
            </a:r>
          </a:p>
          <a:p>
            <a:pPr>
              <a:buFont typeface="Wingdings" charset="2"/>
              <a:buChar char="ü"/>
            </a:pPr>
            <a:r>
              <a:rPr lang="en-US"/>
              <a:t>Separate to LAs</a:t>
            </a:r>
          </a:p>
          <a:p>
            <a:pPr>
              <a:buFont typeface="Wingdings" charset="2"/>
              <a:buChar char="ü"/>
            </a:pPr>
            <a:r>
              <a:rPr lang="en-US"/>
              <a:t>Binding decision on LAs</a:t>
            </a:r>
          </a:p>
          <a:p>
            <a:pPr>
              <a:buFont typeface="Wingdings" charset="2"/>
              <a:buChar char="ü"/>
            </a:pPr>
            <a:r>
              <a:rPr lang="en-US"/>
              <a:t>Powers:</a:t>
            </a:r>
          </a:p>
          <a:p>
            <a:pPr lvl="3">
              <a:buFont typeface="Wingdings" charset="2"/>
              <a:buChar char="ü"/>
            </a:pPr>
            <a:r>
              <a:rPr lang="en-US" sz="1800"/>
              <a:t>order LA to carry out an EHC Needs Assessment;</a:t>
            </a:r>
          </a:p>
          <a:p>
            <a:pPr lvl="3">
              <a:buFont typeface="Wingdings" charset="2"/>
              <a:buChar char="ü"/>
            </a:pPr>
            <a:r>
              <a:rPr lang="en-US" sz="1800"/>
              <a:t>order LA to make and maintain an EHCP</a:t>
            </a:r>
          </a:p>
          <a:p>
            <a:pPr lvl="3">
              <a:buFont typeface="Wingdings" charset="2"/>
              <a:buChar char="ü"/>
            </a:pPr>
            <a:r>
              <a:rPr lang="en-US" sz="1800"/>
              <a:t>order LA on the content of the EHCP including placement</a:t>
            </a:r>
          </a:p>
          <a:p>
            <a:pPr lvl="1">
              <a:buFont typeface="Wingdings" charset="2"/>
              <a:buChar char="ü"/>
            </a:pPr>
            <a:endParaRPr lang="en-US" sz="1800"/>
          </a:p>
          <a:p>
            <a:pPr lvl="1">
              <a:buFont typeface="Wingdings" charset="2"/>
              <a:buChar char="ü"/>
            </a:pPr>
            <a:endParaRPr lang="en-US" sz="1800"/>
          </a:p>
          <a:p>
            <a:pPr lvl="1">
              <a:buFont typeface="Wingdings" charset="2"/>
              <a:buChar char="ü"/>
            </a:pPr>
            <a:endParaRPr lang="en-US" sz="1800"/>
          </a:p>
        </p:txBody>
      </p:sp>
    </p:spTree>
    <p:extLst>
      <p:ext uri="{BB962C8B-B14F-4D97-AF65-F5344CB8AC3E}">
        <p14:creationId xmlns:p14="http://schemas.microsoft.com/office/powerpoint/2010/main" val="321077399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157494-A338-E8CD-66ED-B947AD1079BD}"/>
              </a:ext>
            </a:extLst>
          </p:cNvPr>
          <p:cNvSpPr>
            <a:spLocks noGrp="1"/>
          </p:cNvSpPr>
          <p:nvPr>
            <p:ph type="title"/>
          </p:nvPr>
        </p:nvSpPr>
        <p:spPr>
          <a:xfrm>
            <a:off x="838200" y="738554"/>
            <a:ext cx="10550526" cy="457200"/>
          </a:xfrm>
        </p:spPr>
        <p:txBody>
          <a:bodyPr anchor="b">
            <a:normAutofit/>
          </a:bodyPr>
          <a:lstStyle/>
          <a:p>
            <a:r>
              <a:rPr lang="en-GB" sz="1500" kern="150"/>
              <a:t>Action to take in respect of Service children with SEN</a:t>
            </a:r>
            <a:br>
              <a:rPr lang="en-GB" sz="1500" kern="150">
                <a:effectLst/>
              </a:rPr>
            </a:br>
            <a:endParaRPr lang="en-GB" sz="1500"/>
          </a:p>
        </p:txBody>
      </p:sp>
      <p:sp>
        <p:nvSpPr>
          <p:cNvPr id="3" name="Content Placeholder 2">
            <a:extLst>
              <a:ext uri="{FF2B5EF4-FFF2-40B4-BE49-F238E27FC236}">
                <a16:creationId xmlns:a16="http://schemas.microsoft.com/office/drawing/2014/main" id="{053A09DC-3B41-AFC4-8EDE-E1F8288CD867}"/>
              </a:ext>
            </a:extLst>
          </p:cNvPr>
          <p:cNvSpPr>
            <a:spLocks noGrp="1"/>
          </p:cNvSpPr>
          <p:nvPr>
            <p:ph sz="quarter" idx="13"/>
          </p:nvPr>
        </p:nvSpPr>
        <p:spPr>
          <a:xfrm>
            <a:off x="838200" y="1934308"/>
            <a:ext cx="10550526" cy="3402867"/>
          </a:xfrm>
        </p:spPr>
        <p:txBody>
          <a:bodyPr>
            <a:normAutofit/>
          </a:bodyPr>
          <a:lstStyle/>
          <a:p>
            <a:pPr>
              <a:lnSpc>
                <a:spcPct val="90000"/>
              </a:lnSpc>
              <a:spcAft>
                <a:spcPts val="800"/>
              </a:spcAft>
            </a:pPr>
            <a:r>
              <a:rPr lang="en-GB" sz="1400" b="1" u="sng" kern="150">
                <a:effectLst/>
              </a:rPr>
              <a:t>Education providers</a:t>
            </a:r>
            <a:r>
              <a:rPr lang="en-GB" sz="1400" b="1" u="sng" kern="150"/>
              <a:t> </a:t>
            </a:r>
            <a:r>
              <a:rPr lang="en-GB" sz="1400" b="1" u="sng" kern="150">
                <a:effectLst/>
              </a:rPr>
              <a:t>should: </a:t>
            </a:r>
          </a:p>
          <a:p>
            <a:pPr>
              <a:lnSpc>
                <a:spcPct val="90000"/>
              </a:lnSpc>
              <a:spcAft>
                <a:spcPts val="800"/>
              </a:spcAft>
            </a:pPr>
            <a:r>
              <a:rPr lang="en-GB" sz="1400" kern="150">
                <a:effectLst/>
              </a:rPr>
              <a:t>• Ensure that mechanisms are in place to </a:t>
            </a:r>
            <a:r>
              <a:rPr lang="en-GB" sz="1400" b="1" kern="150">
                <a:effectLst/>
              </a:rPr>
              <a:t>enable effective and timely receipt and dispatch of all relevant records for Service children with SEN moving between schools in the UK and overseas, to enable effective planning, ideally in advance of the child’s arrival in school</a:t>
            </a:r>
            <a:r>
              <a:rPr lang="en-GB" sz="1400" kern="150">
                <a:effectLst/>
              </a:rPr>
              <a:t>. Maintained schools must transfer information, including SEN information, about pupils to other schools in the UK (maintained or independent) in accordance with the Education (Pupil Information) Regulations 2005. To support the transfer of information on Service children with SEN the MoD has developed the </a:t>
            </a:r>
            <a:r>
              <a:rPr lang="en-GB" sz="1400" b="1" kern="150">
                <a:effectLst/>
              </a:rPr>
              <a:t>Pupil Information Profile for Service children, which includes details of a child’s SEN.</a:t>
            </a:r>
            <a:r>
              <a:rPr lang="en-GB" sz="1400" kern="150">
                <a:effectLst/>
              </a:rPr>
              <a:t> It is available for use by schools across the UK and overseas and is available from the Children’s Education Advisory Service (CEAS) on the GOV.UK website </a:t>
            </a:r>
          </a:p>
          <a:p>
            <a:pPr>
              <a:lnSpc>
                <a:spcPct val="90000"/>
              </a:lnSpc>
              <a:spcAft>
                <a:spcPts val="800"/>
              </a:spcAft>
            </a:pPr>
            <a:r>
              <a:rPr lang="en-GB" sz="1400" kern="150">
                <a:effectLst/>
              </a:rPr>
              <a:t>• Ensure that </a:t>
            </a:r>
            <a:r>
              <a:rPr lang="en-GB" sz="1400" b="1" kern="150">
                <a:effectLst/>
              </a:rPr>
              <a:t>all reviews for Service children with SEN explicitly consider those Service-related issues </a:t>
            </a:r>
            <a:r>
              <a:rPr lang="en-GB" sz="1400" kern="150">
                <a:effectLst/>
              </a:rPr>
              <a:t>(for example, Service-induced mobility) relevant to the outcomes of those reviews </a:t>
            </a:r>
          </a:p>
          <a:p>
            <a:pPr>
              <a:lnSpc>
                <a:spcPct val="90000"/>
              </a:lnSpc>
              <a:spcAft>
                <a:spcPts val="800"/>
              </a:spcAft>
            </a:pPr>
            <a:r>
              <a:rPr lang="en-GB" sz="1400" kern="150">
                <a:effectLst/>
              </a:rPr>
              <a:t>• Ensure that </a:t>
            </a:r>
            <a:r>
              <a:rPr lang="en-GB" sz="1400" b="1" kern="150">
                <a:effectLst/>
              </a:rPr>
              <a:t>access to appropriate assessments</a:t>
            </a:r>
            <a:r>
              <a:rPr lang="en-GB" sz="1400" kern="150">
                <a:effectLst/>
              </a:rPr>
              <a:t>, interventions and provision is determined solely on the nature, severity and complexity of the needs presented by Service children with SEN and not related to the amount of time they have left in a particular school </a:t>
            </a:r>
          </a:p>
          <a:p>
            <a:pPr>
              <a:lnSpc>
                <a:spcPct val="90000"/>
              </a:lnSpc>
              <a:spcAft>
                <a:spcPts val="800"/>
              </a:spcAft>
            </a:pPr>
            <a:r>
              <a:rPr lang="en-GB" sz="1400" kern="150">
                <a:effectLst/>
              </a:rPr>
              <a:t>• Consider how any funds received through the Service Pupils’ Premium might be used to improve their overall approaches to meeting the SEN of Service children </a:t>
            </a:r>
          </a:p>
          <a:p>
            <a:pPr>
              <a:lnSpc>
                <a:spcPct val="90000"/>
              </a:lnSpc>
              <a:spcAft>
                <a:spcPts val="800"/>
              </a:spcAft>
            </a:pPr>
            <a:endParaRPr lang="en-GB" sz="1400" kern="150">
              <a:effectLst/>
            </a:endParaRPr>
          </a:p>
          <a:p>
            <a:pPr>
              <a:lnSpc>
                <a:spcPct val="90000"/>
              </a:lnSpc>
            </a:pPr>
            <a:endParaRPr lang="en-GB" sz="1400"/>
          </a:p>
        </p:txBody>
      </p:sp>
    </p:spTree>
    <p:extLst>
      <p:ext uri="{BB962C8B-B14F-4D97-AF65-F5344CB8AC3E}">
        <p14:creationId xmlns:p14="http://schemas.microsoft.com/office/powerpoint/2010/main" val="229803245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42750B-07DD-BC2B-EB33-D2962390B67F}"/>
              </a:ext>
            </a:extLst>
          </p:cNvPr>
          <p:cNvSpPr>
            <a:spLocks noGrp="1"/>
          </p:cNvSpPr>
          <p:nvPr>
            <p:ph type="title"/>
          </p:nvPr>
        </p:nvSpPr>
        <p:spPr>
          <a:xfrm>
            <a:off x="838200" y="738554"/>
            <a:ext cx="10550526" cy="457200"/>
          </a:xfrm>
        </p:spPr>
        <p:txBody>
          <a:bodyPr anchor="b">
            <a:normAutofit/>
          </a:bodyPr>
          <a:lstStyle/>
          <a:p>
            <a:r>
              <a:rPr lang="en-GB" dirty="0"/>
              <a:t>Action to take continued</a:t>
            </a:r>
          </a:p>
        </p:txBody>
      </p:sp>
      <p:sp>
        <p:nvSpPr>
          <p:cNvPr id="3" name="Content Placeholder 2">
            <a:extLst>
              <a:ext uri="{FF2B5EF4-FFF2-40B4-BE49-F238E27FC236}">
                <a16:creationId xmlns:a16="http://schemas.microsoft.com/office/drawing/2014/main" id="{06CAF6AB-1827-37A0-5B88-5658FB543D0D}"/>
              </a:ext>
            </a:extLst>
          </p:cNvPr>
          <p:cNvSpPr>
            <a:spLocks noGrp="1"/>
          </p:cNvSpPr>
          <p:nvPr>
            <p:ph sz="quarter" idx="13"/>
          </p:nvPr>
        </p:nvSpPr>
        <p:spPr>
          <a:xfrm>
            <a:off x="838200" y="1934308"/>
            <a:ext cx="10550526" cy="3402867"/>
          </a:xfrm>
        </p:spPr>
        <p:txBody>
          <a:bodyPr>
            <a:normAutofit/>
          </a:bodyPr>
          <a:lstStyle/>
          <a:p>
            <a:pPr>
              <a:lnSpc>
                <a:spcPct val="90000"/>
              </a:lnSpc>
              <a:spcAft>
                <a:spcPts val="800"/>
              </a:spcAft>
            </a:pPr>
            <a:r>
              <a:rPr lang="en-GB" sz="1100" b="1" u="sng" kern="150">
                <a:effectLst/>
              </a:rPr>
              <a:t>Local authorities should:</a:t>
            </a:r>
          </a:p>
          <a:p>
            <a:pPr>
              <a:lnSpc>
                <a:spcPct val="90000"/>
              </a:lnSpc>
              <a:spcAft>
                <a:spcPts val="800"/>
              </a:spcAft>
            </a:pPr>
            <a:r>
              <a:rPr lang="en-GB" sz="1100" kern="150">
                <a:effectLst/>
              </a:rPr>
              <a:t> • When commissioning services for children and young people with SEN, </a:t>
            </a:r>
            <a:r>
              <a:rPr lang="en-GB" sz="1100" b="1" kern="150">
                <a:effectLst/>
              </a:rPr>
              <a:t>take account, </a:t>
            </a:r>
            <a:r>
              <a:rPr lang="en-GB" sz="1100" kern="150">
                <a:effectLst/>
              </a:rPr>
              <a:t>with their partners (for example, Health and Social Care), </a:t>
            </a:r>
            <a:r>
              <a:rPr lang="en-GB" sz="1100" b="1" kern="150">
                <a:effectLst/>
              </a:rPr>
              <a:t>of the particular needs of any Service communities within their boundaries for a Service child with SEN</a:t>
            </a:r>
            <a:r>
              <a:rPr lang="en-GB" sz="1100" kern="150">
                <a:effectLst/>
              </a:rPr>
              <a:t>, consider the likely impact on the child’s needs and the provision made to meet them of any relevant Service-related issue. </a:t>
            </a:r>
            <a:r>
              <a:rPr lang="en-GB" sz="1100" b="1" kern="150">
                <a:effectLst/>
              </a:rPr>
              <a:t>When carrying out an assessment of a Service child’s needs or making an EHC plan, local authorities must seek advice from CEAS</a:t>
            </a:r>
            <a:r>
              <a:rPr lang="en-GB" sz="1100" kern="150">
                <a:effectLst/>
              </a:rPr>
              <a:t>, acting on behalf of the Secretary of State for Defence </a:t>
            </a:r>
          </a:p>
          <a:p>
            <a:pPr>
              <a:lnSpc>
                <a:spcPct val="90000"/>
              </a:lnSpc>
              <a:spcAft>
                <a:spcPts val="800"/>
              </a:spcAft>
            </a:pPr>
            <a:r>
              <a:rPr lang="en-GB" sz="1100" kern="150">
                <a:effectLst/>
              </a:rPr>
              <a:t>• When children move home across local authority boundaries, transfer the EHC plan from the ‘old’ local authority to the ‘new’ local authority within 15 days from when they first become aware of the move. The new local authority will have to tell the parents within 6 weeks of the transfer of the EHC plan whether the authority will bring forward the annual review of the plan and whether it intends to reassess the child. From the transfer of the plan the new local authority must arrange the special educational provision set out in it, although a child may have to be placed in a school other than the one named on the plan if the distance of the move makes it impractical 221 to send the child to the named school </a:t>
            </a:r>
          </a:p>
          <a:p>
            <a:pPr>
              <a:lnSpc>
                <a:spcPct val="90000"/>
              </a:lnSpc>
              <a:spcAft>
                <a:spcPts val="800"/>
              </a:spcAft>
            </a:pPr>
            <a:r>
              <a:rPr lang="en-GB" sz="1100" kern="150">
                <a:effectLst/>
              </a:rPr>
              <a:t>• Work with each other, particularly those which have bases within their areas, and CEAS, so that special educational provision can be made as soon as a child arrives in the new authority. Anticipated moves should not be used to delay the provision of appropriate support for children or the carrying out of needs assessments </a:t>
            </a:r>
          </a:p>
          <a:p>
            <a:pPr>
              <a:lnSpc>
                <a:spcPct val="90000"/>
              </a:lnSpc>
              <a:spcAft>
                <a:spcPts val="800"/>
              </a:spcAft>
            </a:pPr>
            <a:r>
              <a:rPr lang="en-GB" sz="1100" kern="150">
                <a:effectLst/>
              </a:rPr>
              <a:t>• When considering provision for Service children with SEN or disabilities, use all relevant evidence, including statements made for Service children in Wales and Northern Ireland, as well as Co-ordinated Support Plans made for them in Scotland and the Service Children’s Assessment of Need (SCAN) completed for them by SCE </a:t>
            </a:r>
          </a:p>
          <a:p>
            <a:pPr>
              <a:lnSpc>
                <a:spcPct val="90000"/>
              </a:lnSpc>
              <a:spcAft>
                <a:spcPts val="800"/>
              </a:spcAft>
            </a:pPr>
            <a:r>
              <a:rPr lang="en-GB" sz="1100" kern="150">
                <a:effectLst/>
              </a:rPr>
              <a:t>• When Personal Budgets are agreed with mobile Service parents, work with sending/receiving local authorities and the parents concerned to ensure that adequate, appropriate and timely arrangements are made in the receiving authority to ensure continuity of those elements of the overall provision purchased for Service children with SEN by the Personal Budgets allocated</a:t>
            </a:r>
          </a:p>
          <a:p>
            <a:pPr>
              <a:lnSpc>
                <a:spcPct val="90000"/>
              </a:lnSpc>
            </a:pPr>
            <a:endParaRPr lang="en-GB" sz="1100"/>
          </a:p>
        </p:txBody>
      </p:sp>
    </p:spTree>
    <p:extLst>
      <p:ext uri="{BB962C8B-B14F-4D97-AF65-F5344CB8AC3E}">
        <p14:creationId xmlns:p14="http://schemas.microsoft.com/office/powerpoint/2010/main" val="9217150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2BB625C-135A-8442-9439-523F66121AC8}"/>
              </a:ext>
            </a:extLst>
          </p:cNvPr>
          <p:cNvSpPr>
            <a:spLocks noGrp="1"/>
          </p:cNvSpPr>
          <p:nvPr>
            <p:ph type="title"/>
          </p:nvPr>
        </p:nvSpPr>
        <p:spPr/>
        <p:txBody>
          <a:bodyPr/>
          <a:lstStyle/>
          <a:p>
            <a:r>
              <a:rPr lang="en-GB" dirty="0"/>
              <a:t>Transferring EHCPs</a:t>
            </a:r>
          </a:p>
        </p:txBody>
      </p:sp>
      <p:sp>
        <p:nvSpPr>
          <p:cNvPr id="3" name="Content Placeholder 2">
            <a:extLst>
              <a:ext uri="{FF2B5EF4-FFF2-40B4-BE49-F238E27FC236}">
                <a16:creationId xmlns:a16="http://schemas.microsoft.com/office/drawing/2014/main" id="{F9136022-D5F1-95B8-6E2A-7C752FA80A56}"/>
              </a:ext>
            </a:extLst>
          </p:cNvPr>
          <p:cNvSpPr>
            <a:spLocks noGrp="1"/>
          </p:cNvSpPr>
          <p:nvPr>
            <p:ph idx="1"/>
          </p:nvPr>
        </p:nvSpPr>
        <p:spPr/>
        <p:txBody>
          <a:bodyPr>
            <a:normAutofit fontScale="92500"/>
          </a:bodyPr>
          <a:lstStyle/>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old authority must transfer the EHC plan to the new authority on the day of the move, unless the old authority has not been provided with 15 working days’ notice of the move.</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old authority must transfer the EHC plan within 15 working days beginning with the day on which it did become aware.</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old authority should also transfer any opinion they have received under the Disabled Persons (Services, Consultation and Representation) Act 1986 that the child or young person is disabled. </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Upon the transfer of the EHC plan, the new authority becomes responsible for maintaining the plan and for securing the special educational provision specified in it.</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requirement for the child or young person to attend the educational institution specified in the EHC plan continues after the transfer. However, where attendance would be impractical, the new authority must place the child or young person temporarily at an appropriate educational institution other than that specified until the EHC plan is formally amended. </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new authority may not decline to pay the fees or otherwise maintain the child at an independent or non-maintained special school or a boarding school named in an EHC plan unless and until they have amended the EHC plan.</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new authority may, on the transfer of the EHC plan, bring forward the arrangements for the review of the plan, and may conduct a new EHC needs assessment regardless of when the previous EHC needs assessment took place. </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new authority must tell the child’s parent or the young person, within six weeks of the date of transfer, when they will review the plan and whether they propose to make an EHC needs assessment.</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171450" lvl="0" indent="-171450">
              <a:lnSpc>
                <a:spcPct val="106000"/>
              </a:lnSpc>
              <a:spcAft>
                <a:spcPts val="800"/>
              </a:spcAft>
              <a:buFont typeface="Arial" panose="020B0604020202020204" pitchFamily="34" charset="0"/>
              <a:buChar char="•"/>
            </a:pPr>
            <a:r>
              <a:rPr lang="en-GB" sz="1200" kern="150" dirty="0">
                <a:effectLst/>
                <a:latin typeface="Arial" panose="020B0604020202020204" pitchFamily="34" charset="0"/>
                <a:ea typeface="Times New Roman" panose="02020603050405020304" pitchFamily="18" charset="0"/>
                <a:cs typeface="Times New Roman" panose="02020603050405020304" pitchFamily="18" charset="0"/>
              </a:rPr>
              <a:t>The new authority must review the plan before one of the following deadlines, whichever is the later:</a:t>
            </a:r>
            <a:endParaRPr lang="en-GB" sz="1100" kern="150" dirty="0">
              <a:effectLst/>
              <a:latin typeface="Symbol" panose="05050102010706020507" pitchFamily="18" charset="2"/>
              <a:ea typeface="Calibri" panose="020F0502020204030204" pitchFamily="34" charset="0"/>
              <a:cs typeface="Times New Roman" panose="02020603050405020304" pitchFamily="18" charset="0"/>
            </a:endParaRPr>
          </a:p>
          <a:p>
            <a:pPr marL="742950" lvl="1" indent="-285750">
              <a:lnSpc>
                <a:spcPct val="106000"/>
              </a:lnSpc>
              <a:spcAft>
                <a:spcPts val="800"/>
              </a:spcAft>
              <a:buFont typeface="Courier New" panose="02070309020205020404" pitchFamily="49" charset="0"/>
              <a:buChar char="o"/>
            </a:pPr>
            <a:r>
              <a:rPr lang="en-GB" sz="1200" kern="150" dirty="0">
                <a:effectLst/>
                <a:latin typeface="Arial" panose="020B0604020202020204" pitchFamily="34" charset="0"/>
                <a:ea typeface="Times New Roman" panose="02020603050405020304" pitchFamily="18" charset="0"/>
                <a:cs typeface="Courier New" panose="02070309020205020404" pitchFamily="49" charset="0"/>
              </a:rPr>
              <a:t>within 12 months of the plan being made or being previously reviewed by the old authority, or</a:t>
            </a:r>
            <a:endParaRPr lang="en-GB" sz="1100" kern="150" dirty="0">
              <a:effectLst/>
              <a:latin typeface="Courier New" panose="02070309020205020404" pitchFamily="49" charset="0"/>
              <a:ea typeface="Calibri" panose="020F0502020204030204" pitchFamily="34" charset="0"/>
              <a:cs typeface="Courier New" panose="02070309020205020404" pitchFamily="49" charset="0"/>
            </a:endParaRPr>
          </a:p>
          <a:p>
            <a:pPr marL="742950" lvl="1" indent="-285750">
              <a:lnSpc>
                <a:spcPct val="106000"/>
              </a:lnSpc>
              <a:spcAft>
                <a:spcPts val="800"/>
              </a:spcAft>
              <a:buFont typeface="Courier New" panose="02070309020205020404" pitchFamily="49" charset="0"/>
              <a:buChar char="o"/>
            </a:pPr>
            <a:r>
              <a:rPr lang="en-GB" sz="1200" kern="150" dirty="0">
                <a:effectLst/>
                <a:latin typeface="Arial" panose="020B0604020202020204" pitchFamily="34" charset="0"/>
                <a:ea typeface="Times New Roman" panose="02020603050405020304" pitchFamily="18" charset="0"/>
                <a:cs typeface="Courier New" panose="02070309020205020404" pitchFamily="49" charset="0"/>
              </a:rPr>
              <a:t>within 3 months of the plan being transferred</a:t>
            </a:r>
            <a:endParaRPr lang="en-GB" sz="1100" kern="150" dirty="0">
              <a:effectLst/>
              <a:latin typeface="Courier New" panose="02070309020205020404" pitchFamily="49" charset="0"/>
              <a:ea typeface="Calibri" panose="020F0502020204030204" pitchFamily="34" charset="0"/>
              <a:cs typeface="Courier New" panose="02070309020205020404" pitchFamily="49" charset="0"/>
            </a:endParaRPr>
          </a:p>
          <a:p>
            <a:endParaRPr lang="en-GB" dirty="0"/>
          </a:p>
        </p:txBody>
      </p:sp>
    </p:spTree>
    <p:extLst>
      <p:ext uri="{BB962C8B-B14F-4D97-AF65-F5344CB8AC3E}">
        <p14:creationId xmlns:p14="http://schemas.microsoft.com/office/powerpoint/2010/main" val="56009729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FCE1D24-5A06-1D77-B4FD-2E88D4922A65}"/>
              </a:ext>
            </a:extLst>
          </p:cNvPr>
          <p:cNvSpPr>
            <a:spLocks noGrp="1"/>
          </p:cNvSpPr>
          <p:nvPr>
            <p:ph type="title"/>
          </p:nvPr>
        </p:nvSpPr>
        <p:spPr>
          <a:xfrm>
            <a:off x="838200" y="738554"/>
            <a:ext cx="10550526" cy="457200"/>
          </a:xfrm>
        </p:spPr>
        <p:txBody>
          <a:bodyPr anchor="b">
            <a:normAutofit/>
          </a:bodyPr>
          <a:lstStyle/>
          <a:p>
            <a:r>
              <a:rPr lang="en-GB" dirty="0"/>
              <a:t>Potential Breaches &amp; Legal Remedies</a:t>
            </a:r>
          </a:p>
        </p:txBody>
      </p:sp>
      <p:sp>
        <p:nvSpPr>
          <p:cNvPr id="3" name="Content Placeholder 2">
            <a:extLst>
              <a:ext uri="{FF2B5EF4-FFF2-40B4-BE49-F238E27FC236}">
                <a16:creationId xmlns:a16="http://schemas.microsoft.com/office/drawing/2014/main" id="{EDA6F806-6833-CCF7-03EF-48ACF2CB509A}"/>
              </a:ext>
            </a:extLst>
          </p:cNvPr>
          <p:cNvSpPr>
            <a:spLocks noGrp="1"/>
          </p:cNvSpPr>
          <p:nvPr>
            <p:ph type="body" sz="quarter" idx="14"/>
          </p:nvPr>
        </p:nvSpPr>
        <p:spPr>
          <a:xfrm>
            <a:off x="838800" y="1494000"/>
            <a:ext cx="10561637" cy="3841200"/>
          </a:xfrm>
        </p:spPr>
        <p:txBody>
          <a:bodyPr>
            <a:normAutofit/>
          </a:bodyPr>
          <a:lstStyle/>
          <a:p>
            <a:endParaRPr lang="en-GB" b="1" u="sng"/>
          </a:p>
          <a:p>
            <a:pPr marL="285750" lvl="1" indent="-285750">
              <a:buFont typeface="Arial" panose="020B0604020202020204" pitchFamily="34" charset="0"/>
              <a:buChar char="•"/>
            </a:pPr>
            <a:r>
              <a:rPr lang="en-GB" sz="1800"/>
              <a:t>Failure to provide suitable education;</a:t>
            </a:r>
          </a:p>
          <a:p>
            <a:pPr marL="285750" lvl="1" indent="-285750">
              <a:buFont typeface="Arial" panose="020B0604020202020204" pitchFamily="34" charset="0"/>
              <a:buChar char="•"/>
            </a:pPr>
            <a:r>
              <a:rPr lang="en-GB" sz="1800"/>
              <a:t>Unlawful exclusions;</a:t>
            </a:r>
          </a:p>
          <a:p>
            <a:pPr marL="285750" lvl="1" indent="-285750">
              <a:buFont typeface="Arial" panose="020B0604020202020204" pitchFamily="34" charset="0"/>
              <a:buChar char="•"/>
            </a:pPr>
            <a:r>
              <a:rPr lang="en-GB" sz="1800"/>
              <a:t>Failure to implement EHCP Provision; &amp;</a:t>
            </a:r>
          </a:p>
          <a:p>
            <a:pPr marL="285750" lvl="1" indent="-285750">
              <a:buFont typeface="Arial" panose="020B0604020202020204" pitchFamily="34" charset="0"/>
              <a:buChar char="•"/>
            </a:pPr>
            <a:r>
              <a:rPr lang="en-GB" sz="1800"/>
              <a:t>Discrimination</a:t>
            </a:r>
          </a:p>
          <a:p>
            <a:endParaRPr lang="en-GB" dirty="0"/>
          </a:p>
        </p:txBody>
      </p:sp>
    </p:spTree>
    <p:extLst>
      <p:ext uri="{BB962C8B-B14F-4D97-AF65-F5344CB8AC3E}">
        <p14:creationId xmlns:p14="http://schemas.microsoft.com/office/powerpoint/2010/main" val="267957989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448561-8A6E-4FD9-B6C3-1C083E40FEB6}"/>
              </a:ext>
            </a:extLst>
          </p:cNvPr>
          <p:cNvSpPr>
            <a:spLocks noGrp="1"/>
          </p:cNvSpPr>
          <p:nvPr>
            <p:ph type="title"/>
          </p:nvPr>
        </p:nvSpPr>
        <p:spPr>
          <a:xfrm>
            <a:off x="838200" y="738554"/>
            <a:ext cx="10550526" cy="457200"/>
          </a:xfrm>
        </p:spPr>
        <p:txBody>
          <a:bodyPr anchor="b">
            <a:normAutofit/>
          </a:bodyPr>
          <a:lstStyle/>
          <a:p>
            <a:r>
              <a:rPr lang="en-GB"/>
              <a:t>Children out of school</a:t>
            </a:r>
            <a:endParaRPr lang="en-GB" dirty="0"/>
          </a:p>
        </p:txBody>
      </p:sp>
      <p:sp>
        <p:nvSpPr>
          <p:cNvPr id="3" name="Content Placeholder 2">
            <a:extLst>
              <a:ext uri="{FF2B5EF4-FFF2-40B4-BE49-F238E27FC236}">
                <a16:creationId xmlns:a16="http://schemas.microsoft.com/office/drawing/2014/main" id="{0B124F1B-9C0B-1050-9E2D-715D17944F9F}"/>
              </a:ext>
            </a:extLst>
          </p:cNvPr>
          <p:cNvSpPr>
            <a:spLocks noGrp="1"/>
          </p:cNvSpPr>
          <p:nvPr>
            <p:ph sz="quarter" idx="13"/>
          </p:nvPr>
        </p:nvSpPr>
        <p:spPr>
          <a:xfrm>
            <a:off x="838200" y="1934308"/>
            <a:ext cx="10550526" cy="3402867"/>
          </a:xfrm>
        </p:spPr>
        <p:txBody>
          <a:bodyPr>
            <a:normAutofit/>
          </a:bodyPr>
          <a:lstStyle/>
          <a:p>
            <a:pPr marL="285750" indent="-285750">
              <a:buFont typeface="Arial" panose="020B0604020202020204" pitchFamily="34" charset="0"/>
              <a:buChar char="•"/>
            </a:pPr>
            <a:r>
              <a:rPr lang="en-GB"/>
              <a:t>Not providing suitable education to children out of school is contrary to section 19 Education Act 1996.</a:t>
            </a:r>
          </a:p>
          <a:p>
            <a:pPr marL="285750" indent="-285750">
              <a:buFont typeface="Arial" panose="020B0604020202020204" pitchFamily="34" charset="0"/>
              <a:buChar char="•"/>
            </a:pPr>
            <a:r>
              <a:rPr lang="en-GB"/>
              <a:t>Many reasons why children can’t go to school gangs/ health/ no school place/ not reasonably practicable ( particularly with children with SEN who have a named school which they cannot be got to) –But s. 19 is not always straight forward, and merits are not always strong.</a:t>
            </a:r>
          </a:p>
          <a:p>
            <a:pPr marL="285750" indent="-285750">
              <a:buFont typeface="Arial" panose="020B0604020202020204" pitchFamily="34" charset="0"/>
              <a:buChar char="•"/>
            </a:pPr>
            <a:r>
              <a:rPr lang="en-GB"/>
              <a:t>Providing very little education under section 19 (</a:t>
            </a:r>
            <a:r>
              <a:rPr lang="en-GB" err="1"/>
              <a:t>e.g</a:t>
            </a:r>
            <a:r>
              <a:rPr lang="en-GB"/>
              <a:t> not full time).</a:t>
            </a:r>
          </a:p>
        </p:txBody>
      </p:sp>
    </p:spTree>
    <p:extLst>
      <p:ext uri="{BB962C8B-B14F-4D97-AF65-F5344CB8AC3E}">
        <p14:creationId xmlns:p14="http://schemas.microsoft.com/office/powerpoint/2010/main" val="323210851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F512770-5AB5-79EB-36F8-BFDA36B3E06E}"/>
              </a:ext>
            </a:extLst>
          </p:cNvPr>
          <p:cNvSpPr>
            <a:spLocks noGrp="1"/>
          </p:cNvSpPr>
          <p:nvPr>
            <p:ph type="title"/>
          </p:nvPr>
        </p:nvSpPr>
        <p:spPr>
          <a:xfrm>
            <a:off x="838200" y="738554"/>
            <a:ext cx="10550526" cy="457200"/>
          </a:xfrm>
        </p:spPr>
        <p:txBody>
          <a:bodyPr anchor="b">
            <a:normAutofit/>
          </a:bodyPr>
          <a:lstStyle/>
          <a:p>
            <a:r>
              <a:rPr lang="en-GB" dirty="0"/>
              <a:t>Unlawful Exclusions</a:t>
            </a:r>
          </a:p>
        </p:txBody>
      </p:sp>
      <p:sp>
        <p:nvSpPr>
          <p:cNvPr id="3" name="Content Placeholder 2">
            <a:extLst>
              <a:ext uri="{FF2B5EF4-FFF2-40B4-BE49-F238E27FC236}">
                <a16:creationId xmlns:a16="http://schemas.microsoft.com/office/drawing/2014/main" id="{EE543DEC-89EC-CBF5-D307-4FA1BBED41B1}"/>
              </a:ext>
            </a:extLst>
          </p:cNvPr>
          <p:cNvSpPr>
            <a:spLocks noGrp="1"/>
          </p:cNvSpPr>
          <p:nvPr>
            <p:ph sz="quarter" idx="13"/>
          </p:nvPr>
        </p:nvSpPr>
        <p:spPr>
          <a:xfrm>
            <a:off x="838200" y="1934308"/>
            <a:ext cx="10550526" cy="3402867"/>
          </a:xfrm>
        </p:spPr>
        <p:txBody>
          <a:bodyPr>
            <a:normAutofit/>
          </a:bodyPr>
          <a:lstStyle/>
          <a:p>
            <a:pPr marL="0" indent="0">
              <a:lnSpc>
                <a:spcPct val="90000"/>
              </a:lnSpc>
              <a:spcAft>
                <a:spcPts val="800"/>
              </a:spcAft>
              <a:buNone/>
            </a:pPr>
            <a:r>
              <a:rPr lang="en-GB" sz="1100"/>
              <a:t>“Informal” or “unofficial” exclusions, include sending a pupil home to “cool off” or putting children/ a young person on a part-time timetable.</a:t>
            </a:r>
          </a:p>
          <a:p>
            <a:pPr marL="0" indent="0">
              <a:lnSpc>
                <a:spcPct val="90000"/>
              </a:lnSpc>
              <a:spcAft>
                <a:spcPts val="800"/>
              </a:spcAft>
              <a:buNone/>
            </a:pPr>
            <a:r>
              <a:rPr lang="en-US" sz="1100"/>
              <a:t>They are very common, especially for children with SEN who are without the protection of an EHCP.</a:t>
            </a:r>
          </a:p>
          <a:p>
            <a:pPr marL="0" indent="0">
              <a:lnSpc>
                <a:spcPct val="90000"/>
              </a:lnSpc>
              <a:spcAft>
                <a:spcPts val="800"/>
              </a:spcAft>
              <a:buNone/>
            </a:pPr>
            <a:endParaRPr lang="en-GB" sz="1100"/>
          </a:p>
          <a:p>
            <a:pPr lvl="0">
              <a:lnSpc>
                <a:spcPct val="90000"/>
              </a:lnSpc>
              <a:spcAft>
                <a:spcPts val="800"/>
              </a:spcAft>
              <a:tabLst>
                <a:tab pos="457200" algn="l"/>
              </a:tabLst>
            </a:pPr>
            <a:r>
              <a:rPr lang="en-GB" sz="1100"/>
              <a:t>Schools have the power to exclude pupils either permanently or for a fixed term.</a:t>
            </a:r>
          </a:p>
          <a:p>
            <a:pPr lvl="0">
              <a:lnSpc>
                <a:spcPct val="90000"/>
              </a:lnSpc>
              <a:spcAft>
                <a:spcPts val="800"/>
              </a:spcAft>
              <a:tabLst>
                <a:tab pos="457200" algn="l"/>
              </a:tabLst>
            </a:pPr>
            <a:r>
              <a:rPr lang="en-GB" sz="1100"/>
              <a:t>Informal exclusions are unlawful.</a:t>
            </a:r>
          </a:p>
          <a:p>
            <a:pPr lvl="0">
              <a:lnSpc>
                <a:spcPct val="90000"/>
              </a:lnSpc>
              <a:spcAft>
                <a:spcPts val="800"/>
              </a:spcAft>
              <a:tabLst>
                <a:tab pos="457200" algn="l"/>
              </a:tabLst>
            </a:pPr>
            <a:endParaRPr lang="en-GB" sz="1100"/>
          </a:p>
          <a:p>
            <a:pPr lvl="0">
              <a:lnSpc>
                <a:spcPct val="90000"/>
              </a:lnSpc>
              <a:spcAft>
                <a:spcPts val="800"/>
              </a:spcAft>
              <a:tabLst>
                <a:tab pos="457200" algn="l"/>
              </a:tabLst>
            </a:pPr>
            <a:r>
              <a:rPr lang="en-GB" sz="1100"/>
              <a:t>Detailed guidance exists relating to exclusions – 2022 Statutory Guidance – Exclusion from Maintained Schools, Academies and Pupil Referral Units.</a:t>
            </a:r>
          </a:p>
          <a:p>
            <a:pPr marL="285750" lvl="0" indent="-285750">
              <a:lnSpc>
                <a:spcPct val="90000"/>
              </a:lnSpc>
              <a:spcAft>
                <a:spcPts val="800"/>
              </a:spcAft>
              <a:buFont typeface="Arial" panose="020B0604020202020204" pitchFamily="34" charset="0"/>
              <a:buChar char="•"/>
              <a:tabLst>
                <a:tab pos="457200" algn="l"/>
              </a:tabLst>
            </a:pPr>
            <a:endParaRPr lang="en-GB" sz="1100"/>
          </a:p>
          <a:p>
            <a:pPr marL="285750" lvl="0" indent="-285750">
              <a:lnSpc>
                <a:spcPct val="90000"/>
              </a:lnSpc>
              <a:spcAft>
                <a:spcPts val="800"/>
              </a:spcAft>
              <a:buFont typeface="Arial" panose="020B0604020202020204" pitchFamily="34" charset="0"/>
              <a:buChar char="•"/>
              <a:tabLst>
                <a:tab pos="457200" algn="l"/>
              </a:tabLst>
            </a:pPr>
            <a:r>
              <a:rPr lang="en-GB" sz="1100"/>
              <a:t>19 Education Act 1996 –duty to provide suitable education to children. </a:t>
            </a:r>
          </a:p>
          <a:p>
            <a:pPr marL="285750" lvl="0" indent="-285750">
              <a:lnSpc>
                <a:spcPct val="90000"/>
              </a:lnSpc>
              <a:spcAft>
                <a:spcPts val="800"/>
              </a:spcAft>
              <a:buFont typeface="Arial" panose="020B0604020202020204" pitchFamily="34" charset="0"/>
              <a:buChar char="•"/>
              <a:tabLst>
                <a:tab pos="457200" algn="l"/>
              </a:tabLst>
            </a:pPr>
            <a:r>
              <a:rPr lang="en-GB" sz="1100"/>
              <a:t>Section 51A Education Act 2002 creates the power for head teachers of maintained schools to exclude pupils.</a:t>
            </a:r>
          </a:p>
          <a:p>
            <a:pPr marL="285750" lvl="0" indent="-285750">
              <a:lnSpc>
                <a:spcPct val="90000"/>
              </a:lnSpc>
              <a:spcAft>
                <a:spcPts val="800"/>
              </a:spcAft>
              <a:buFont typeface="Arial" panose="020B0604020202020204" pitchFamily="34" charset="0"/>
              <a:buChar char="•"/>
              <a:tabLst>
                <a:tab pos="457200" algn="l"/>
              </a:tabLst>
            </a:pPr>
            <a:r>
              <a:rPr lang="en-GB" sz="1100"/>
              <a:t>Regulation 21 of the School Discipline (Pupil Exclusions and Reviews) (England) Regulations 2012 makes it clear that section 51A EA 2002 applies to academies.</a:t>
            </a:r>
          </a:p>
          <a:p>
            <a:pPr>
              <a:lnSpc>
                <a:spcPct val="90000"/>
              </a:lnSpc>
            </a:pPr>
            <a:endParaRPr lang="en-GB" sz="1100"/>
          </a:p>
        </p:txBody>
      </p:sp>
    </p:spTree>
    <p:extLst>
      <p:ext uri="{BB962C8B-B14F-4D97-AF65-F5344CB8AC3E}">
        <p14:creationId xmlns:p14="http://schemas.microsoft.com/office/powerpoint/2010/main" val="2984913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743630-939B-6141-D963-F76EA5A09A5A}"/>
              </a:ext>
            </a:extLst>
          </p:cNvPr>
          <p:cNvSpPr>
            <a:spLocks noGrp="1"/>
          </p:cNvSpPr>
          <p:nvPr>
            <p:ph type="title"/>
          </p:nvPr>
        </p:nvSpPr>
        <p:spPr>
          <a:xfrm>
            <a:off x="838200" y="738554"/>
            <a:ext cx="10550526" cy="457200"/>
          </a:xfrm>
        </p:spPr>
        <p:txBody>
          <a:bodyPr anchor="b">
            <a:normAutofit/>
          </a:bodyPr>
          <a:lstStyle/>
          <a:p>
            <a:r>
              <a:rPr lang="en-GB" dirty="0"/>
              <a:t>Unlawful Exclusions continued</a:t>
            </a:r>
          </a:p>
        </p:txBody>
      </p:sp>
      <p:sp>
        <p:nvSpPr>
          <p:cNvPr id="3" name="Content Placeholder 2">
            <a:extLst>
              <a:ext uri="{FF2B5EF4-FFF2-40B4-BE49-F238E27FC236}">
                <a16:creationId xmlns:a16="http://schemas.microsoft.com/office/drawing/2014/main" id="{1897244D-901A-7044-99D2-1218103B2CC3}"/>
              </a:ext>
            </a:extLst>
          </p:cNvPr>
          <p:cNvSpPr>
            <a:spLocks noGrp="1"/>
          </p:cNvSpPr>
          <p:nvPr>
            <p:ph sz="quarter" idx="13"/>
          </p:nvPr>
        </p:nvSpPr>
        <p:spPr>
          <a:xfrm>
            <a:off x="838200" y="1934308"/>
            <a:ext cx="10550526" cy="3402867"/>
          </a:xfrm>
        </p:spPr>
        <p:txBody>
          <a:bodyPr>
            <a:normAutofit/>
          </a:bodyPr>
          <a:lstStyle/>
          <a:p>
            <a:pPr marL="0" indent="0">
              <a:spcAft>
                <a:spcPts val="800"/>
              </a:spcAft>
              <a:buNone/>
            </a:pPr>
            <a:r>
              <a:rPr lang="en-GB"/>
              <a:t>“Informal” or “unofficial” exclusions are unlawful, regardless of whether they occur with the agreement of parents or carers.  Any exclusion of a pupil, even for a short period of time, must be formally recorded.</a:t>
            </a:r>
          </a:p>
          <a:p>
            <a:pPr marL="0" indent="0">
              <a:spcAft>
                <a:spcPts val="800"/>
              </a:spcAft>
              <a:buNone/>
            </a:pPr>
            <a:endParaRPr lang="en-GB"/>
          </a:p>
          <a:p>
            <a:pPr marL="0" indent="0">
              <a:spcAft>
                <a:spcPts val="800"/>
              </a:spcAft>
              <a:buNone/>
            </a:pPr>
            <a:r>
              <a:rPr lang="en-GB"/>
              <a:t>This is not happening.</a:t>
            </a:r>
          </a:p>
          <a:p>
            <a:pPr marL="0" indent="0">
              <a:spcAft>
                <a:spcPts val="800"/>
              </a:spcAft>
              <a:buNone/>
            </a:pPr>
            <a:endParaRPr lang="en-GB"/>
          </a:p>
          <a:p>
            <a:r>
              <a:rPr lang="en-GB"/>
              <a:t>Unlawfully excluding – JR (Judicial Review) is the appropriate and most effective remedy.</a:t>
            </a:r>
          </a:p>
          <a:p>
            <a:endParaRPr lang="en-GB" dirty="0"/>
          </a:p>
        </p:txBody>
      </p:sp>
    </p:spTree>
    <p:extLst>
      <p:ext uri="{BB962C8B-B14F-4D97-AF65-F5344CB8AC3E}">
        <p14:creationId xmlns:p14="http://schemas.microsoft.com/office/powerpoint/2010/main" val="400876378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C04E71-9938-39DE-9E0E-7123F9882EBB}"/>
              </a:ext>
            </a:extLst>
          </p:cNvPr>
          <p:cNvSpPr>
            <a:spLocks noGrp="1"/>
          </p:cNvSpPr>
          <p:nvPr>
            <p:ph type="title"/>
          </p:nvPr>
        </p:nvSpPr>
        <p:spPr>
          <a:xfrm>
            <a:off x="838200" y="738554"/>
            <a:ext cx="10550526" cy="457200"/>
          </a:xfrm>
        </p:spPr>
        <p:txBody>
          <a:bodyPr anchor="b">
            <a:normAutofit/>
          </a:bodyPr>
          <a:lstStyle/>
          <a:p>
            <a:r>
              <a:rPr lang="en-GB"/>
              <a:t>EHCPs failure to implement –an absolute duty!</a:t>
            </a:r>
            <a:endParaRPr lang="en-GB" dirty="0"/>
          </a:p>
        </p:txBody>
      </p:sp>
      <p:sp>
        <p:nvSpPr>
          <p:cNvPr id="3" name="Content Placeholder 2">
            <a:extLst>
              <a:ext uri="{FF2B5EF4-FFF2-40B4-BE49-F238E27FC236}">
                <a16:creationId xmlns:a16="http://schemas.microsoft.com/office/drawing/2014/main" id="{F273B735-8617-B7A6-10C9-4AF834AC13A4}"/>
              </a:ext>
            </a:extLst>
          </p:cNvPr>
          <p:cNvSpPr>
            <a:spLocks noGrp="1"/>
          </p:cNvSpPr>
          <p:nvPr>
            <p:ph sz="quarter" idx="13"/>
          </p:nvPr>
        </p:nvSpPr>
        <p:spPr>
          <a:xfrm>
            <a:off x="838200" y="1934308"/>
            <a:ext cx="10550526" cy="3402867"/>
          </a:xfrm>
        </p:spPr>
        <p:txBody>
          <a:bodyPr>
            <a:normAutofit/>
          </a:bodyPr>
          <a:lstStyle/>
          <a:p>
            <a:pPr marL="0" lvl="0" indent="0">
              <a:buNone/>
            </a:pPr>
            <a:r>
              <a:rPr lang="en-GB"/>
              <a:t>An EHCP is a </a:t>
            </a:r>
            <a:r>
              <a:rPr lang="en-GB" b="1"/>
              <a:t>legal document.</a:t>
            </a:r>
            <a:endParaRPr lang="en-GB"/>
          </a:p>
          <a:p>
            <a:pPr marL="0" indent="0">
              <a:spcAft>
                <a:spcPts val="0"/>
              </a:spcAft>
              <a:buNone/>
            </a:pPr>
            <a:endParaRPr lang="en-GB"/>
          </a:p>
          <a:p>
            <a:pPr lvl="0">
              <a:buFont typeface="Symbol" panose="05050102010706020507" pitchFamily="18" charset="2"/>
              <a:buChar char=""/>
            </a:pPr>
            <a:r>
              <a:rPr lang="en-GB" b="1"/>
              <a:t>Section F</a:t>
            </a:r>
            <a:r>
              <a:rPr lang="en-GB"/>
              <a:t> contains the Special Education provision specified in a child or young person’s EHCP. </a:t>
            </a:r>
          </a:p>
          <a:p>
            <a:pPr marL="114300" indent="0">
              <a:spcAft>
                <a:spcPts val="800"/>
              </a:spcAft>
              <a:buNone/>
            </a:pPr>
            <a:endParaRPr lang="en-GB"/>
          </a:p>
          <a:p>
            <a:pPr marL="0" indent="0">
              <a:spcAft>
                <a:spcPts val="0"/>
              </a:spcAft>
              <a:buNone/>
            </a:pPr>
            <a:r>
              <a:rPr lang="en-GB"/>
              <a:t>For example:</a:t>
            </a:r>
          </a:p>
          <a:p>
            <a:pPr marL="0" indent="0">
              <a:spcAft>
                <a:spcPts val="0"/>
              </a:spcAft>
              <a:buNone/>
            </a:pPr>
            <a:endParaRPr lang="en-GB"/>
          </a:p>
          <a:p>
            <a:pPr lvl="0">
              <a:buFont typeface="Symbol" panose="05050102010706020507" pitchFamily="18" charset="2"/>
              <a:buChar char=""/>
            </a:pPr>
            <a:r>
              <a:rPr lang="en-GB"/>
              <a:t>X will receive 1 hour of SLT per week delivered by a qualified HCPC registered SLT.</a:t>
            </a:r>
          </a:p>
          <a:p>
            <a:endParaRPr lang="en-GB" dirty="0"/>
          </a:p>
        </p:txBody>
      </p:sp>
    </p:spTree>
    <p:extLst>
      <p:ext uri="{BB962C8B-B14F-4D97-AF65-F5344CB8AC3E}">
        <p14:creationId xmlns:p14="http://schemas.microsoft.com/office/powerpoint/2010/main" val="42269762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DC06F1-8B48-E889-99B8-FBCE17E29813}"/>
              </a:ext>
            </a:extLst>
          </p:cNvPr>
          <p:cNvSpPr>
            <a:spLocks noGrp="1"/>
          </p:cNvSpPr>
          <p:nvPr>
            <p:ph type="title"/>
          </p:nvPr>
        </p:nvSpPr>
        <p:spPr>
          <a:xfrm>
            <a:off x="838200" y="738554"/>
            <a:ext cx="10550526" cy="457200"/>
          </a:xfrm>
        </p:spPr>
        <p:txBody>
          <a:bodyPr anchor="b">
            <a:normAutofit/>
          </a:bodyPr>
          <a:lstStyle/>
          <a:p>
            <a:r>
              <a:rPr lang="en-GB" dirty="0"/>
              <a:t>Failure to implement continued</a:t>
            </a:r>
          </a:p>
        </p:txBody>
      </p:sp>
      <p:sp>
        <p:nvSpPr>
          <p:cNvPr id="3" name="Content Placeholder 2">
            <a:extLst>
              <a:ext uri="{FF2B5EF4-FFF2-40B4-BE49-F238E27FC236}">
                <a16:creationId xmlns:a16="http://schemas.microsoft.com/office/drawing/2014/main" id="{11DF43CF-B5C3-5E8C-B53A-7114AA94ABD3}"/>
              </a:ext>
            </a:extLst>
          </p:cNvPr>
          <p:cNvSpPr>
            <a:spLocks noGrp="1"/>
          </p:cNvSpPr>
          <p:nvPr>
            <p:ph sz="quarter" idx="13"/>
          </p:nvPr>
        </p:nvSpPr>
        <p:spPr>
          <a:xfrm>
            <a:off x="838200" y="1934308"/>
            <a:ext cx="10550526" cy="3402867"/>
          </a:xfrm>
        </p:spPr>
        <p:txBody>
          <a:bodyPr>
            <a:normAutofit/>
          </a:bodyPr>
          <a:lstStyle/>
          <a:p>
            <a:pPr marL="0" indent="0">
              <a:spcAft>
                <a:spcPts val="0"/>
              </a:spcAft>
              <a:buNone/>
            </a:pPr>
            <a:r>
              <a:rPr lang="en-GB"/>
              <a:t>Section 42 (2) of the Children and Families Act 2014 states that: </a:t>
            </a:r>
          </a:p>
          <a:p>
            <a:pPr marL="0" indent="0">
              <a:spcAft>
                <a:spcPts val="0"/>
              </a:spcAft>
              <a:buNone/>
            </a:pPr>
            <a:endParaRPr lang="en-GB"/>
          </a:p>
          <a:p>
            <a:pPr marL="114300" indent="0">
              <a:spcAft>
                <a:spcPts val="0"/>
              </a:spcAft>
              <a:buNone/>
            </a:pPr>
            <a:r>
              <a:rPr lang="en-GB"/>
              <a:t>“The local authority </a:t>
            </a:r>
            <a:r>
              <a:rPr lang="en-GB" b="1" u="sng"/>
              <a:t>must secure</a:t>
            </a:r>
            <a:r>
              <a:rPr lang="en-GB"/>
              <a:t> the specified special educational provision for the child or young person.”</a:t>
            </a:r>
          </a:p>
          <a:p>
            <a:pPr marL="114300" indent="0">
              <a:spcAft>
                <a:spcPts val="0"/>
              </a:spcAft>
              <a:buNone/>
            </a:pPr>
            <a:endParaRPr lang="en-GB"/>
          </a:p>
          <a:p>
            <a:pPr marL="0" indent="0">
              <a:spcAft>
                <a:spcPts val="0"/>
              </a:spcAft>
              <a:buNone/>
            </a:pPr>
            <a:r>
              <a:rPr lang="en-GB"/>
              <a:t>Subsection 42(2) imposes a </a:t>
            </a:r>
            <a:r>
              <a:rPr lang="en-GB" b="1"/>
              <a:t>mandatory duty</a:t>
            </a:r>
            <a:r>
              <a:rPr lang="en-GB"/>
              <a:t> on a local authority to secure the special educational provision set out in a child or young person’s EHCP.  </a:t>
            </a:r>
            <a:r>
              <a:rPr lang="en-US" b="1"/>
              <a:t> </a:t>
            </a:r>
            <a:endParaRPr lang="en-GB"/>
          </a:p>
          <a:p>
            <a:pPr marL="0" indent="0">
              <a:spcAft>
                <a:spcPts val="0"/>
              </a:spcAft>
              <a:buNone/>
            </a:pPr>
            <a:r>
              <a:rPr lang="en-GB"/>
              <a:t>Any failure on the part of the LA to secure the provision specified in section F is apt to be challenged by way of </a:t>
            </a:r>
            <a:r>
              <a:rPr lang="en-GB" b="1"/>
              <a:t>judicial review.</a:t>
            </a:r>
          </a:p>
          <a:p>
            <a:pPr marL="0" indent="0">
              <a:spcAft>
                <a:spcPts val="0"/>
              </a:spcAft>
              <a:buNone/>
            </a:pPr>
            <a:endParaRPr lang="en-GB"/>
          </a:p>
          <a:p>
            <a:pPr marL="0" indent="0">
              <a:spcAft>
                <a:spcPts val="800"/>
              </a:spcAft>
              <a:buNone/>
            </a:pPr>
            <a:r>
              <a:rPr lang="en-GB"/>
              <a:t>The LA is in breach of the duty  if not all of the SEP set out in a child/ YP’s EHCP is being implemented.  </a:t>
            </a:r>
          </a:p>
          <a:p>
            <a:endParaRPr lang="en-GB" dirty="0"/>
          </a:p>
        </p:txBody>
      </p:sp>
    </p:spTree>
    <p:extLst>
      <p:ext uri="{BB962C8B-B14F-4D97-AF65-F5344CB8AC3E}">
        <p14:creationId xmlns:p14="http://schemas.microsoft.com/office/powerpoint/2010/main" val="209819646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153774-D4EE-CCD4-2C1C-358CA0B4EC5E}"/>
              </a:ext>
            </a:extLst>
          </p:cNvPr>
          <p:cNvSpPr>
            <a:spLocks noGrp="1"/>
          </p:cNvSpPr>
          <p:nvPr>
            <p:ph type="title"/>
          </p:nvPr>
        </p:nvSpPr>
        <p:spPr>
          <a:xfrm>
            <a:off x="838200" y="1122364"/>
            <a:ext cx="10244973" cy="1982884"/>
          </a:xfrm>
        </p:spPr>
        <p:txBody>
          <a:bodyPr anchor="b">
            <a:normAutofit/>
          </a:bodyPr>
          <a:lstStyle/>
          <a:p>
            <a:r>
              <a:rPr lang="en-GB" dirty="0"/>
              <a:t>Enforcing Provision</a:t>
            </a:r>
          </a:p>
        </p:txBody>
      </p:sp>
      <p:sp>
        <p:nvSpPr>
          <p:cNvPr id="3" name="Content Placeholder 2">
            <a:extLst>
              <a:ext uri="{FF2B5EF4-FFF2-40B4-BE49-F238E27FC236}">
                <a16:creationId xmlns:a16="http://schemas.microsoft.com/office/drawing/2014/main" id="{43B8533A-D72D-B508-5302-0CE0794F868E}"/>
              </a:ext>
            </a:extLst>
          </p:cNvPr>
          <p:cNvSpPr>
            <a:spLocks noGrp="1"/>
          </p:cNvSpPr>
          <p:nvPr>
            <p:ph type="body" sz="quarter" idx="13"/>
          </p:nvPr>
        </p:nvSpPr>
        <p:spPr>
          <a:xfrm>
            <a:off x="838200" y="3210660"/>
            <a:ext cx="10245600" cy="1590675"/>
          </a:xfrm>
        </p:spPr>
        <p:txBody>
          <a:bodyPr>
            <a:normAutofit/>
          </a:bodyPr>
          <a:lstStyle/>
          <a:p>
            <a:pPr lvl="0">
              <a:lnSpc>
                <a:spcPct val="90000"/>
              </a:lnSpc>
              <a:buFont typeface="Symbol" panose="05050102010706020507" pitchFamily="18" charset="2"/>
              <a:buChar char=""/>
            </a:pPr>
            <a:r>
              <a:rPr lang="en-GB" sz="1400"/>
              <a:t>As mentioned, the key mechanism for enforcing provision set out in section F of an EHCP is Judicial Review.</a:t>
            </a:r>
          </a:p>
          <a:p>
            <a:pPr lvl="0">
              <a:lnSpc>
                <a:spcPct val="90000"/>
              </a:lnSpc>
              <a:buFont typeface="Symbol" panose="05050102010706020507" pitchFamily="18" charset="2"/>
              <a:buChar char=""/>
            </a:pPr>
            <a:r>
              <a:rPr lang="en-GB" sz="1400"/>
              <a:t>However, the provision needs to be specific and quantified. (Terms such as ‘access to’ or ‘opportunities to’ are firstly, unlawful and secondly much trickier to enforce via Judicial Review process. Section F provision which states X ‘requires’/ or ‘needs’ plus the amount of provision is much clearer.) </a:t>
            </a:r>
          </a:p>
          <a:p>
            <a:pPr lvl="0">
              <a:lnSpc>
                <a:spcPct val="90000"/>
              </a:lnSpc>
              <a:spcAft>
                <a:spcPts val="800"/>
              </a:spcAft>
              <a:buFont typeface="Symbol" panose="05050102010706020507" pitchFamily="18" charset="2"/>
              <a:buChar char=""/>
            </a:pPr>
            <a:r>
              <a:rPr lang="en-GB" sz="1400"/>
              <a:t>Examples-no SLT/OT therapy in place, staff not suitably qualified, no 1:1 available etc</a:t>
            </a:r>
          </a:p>
          <a:p>
            <a:pPr>
              <a:lnSpc>
                <a:spcPct val="90000"/>
              </a:lnSpc>
            </a:pPr>
            <a:endParaRPr lang="en-GB" sz="1400"/>
          </a:p>
        </p:txBody>
      </p:sp>
    </p:spTree>
    <p:extLst>
      <p:ext uri="{BB962C8B-B14F-4D97-AF65-F5344CB8AC3E}">
        <p14:creationId xmlns:p14="http://schemas.microsoft.com/office/powerpoint/2010/main" val="135839490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3D67C6-68CF-380B-55F4-E6D935B139CA}"/>
              </a:ext>
            </a:extLst>
          </p:cNvPr>
          <p:cNvSpPr>
            <a:spLocks noGrp="1"/>
          </p:cNvSpPr>
          <p:nvPr>
            <p:ph type="title"/>
          </p:nvPr>
        </p:nvSpPr>
        <p:spPr>
          <a:xfrm>
            <a:off x="838200" y="738554"/>
            <a:ext cx="10550526" cy="457200"/>
          </a:xfrm>
        </p:spPr>
        <p:txBody>
          <a:bodyPr anchor="b">
            <a:normAutofit/>
          </a:bodyPr>
          <a:lstStyle/>
          <a:p>
            <a:r>
              <a:rPr lang="en-GB" dirty="0"/>
              <a:t>Is the onus on the school or LA?</a:t>
            </a:r>
          </a:p>
        </p:txBody>
      </p:sp>
      <p:sp>
        <p:nvSpPr>
          <p:cNvPr id="3" name="Content Placeholder 2">
            <a:extLst>
              <a:ext uri="{FF2B5EF4-FFF2-40B4-BE49-F238E27FC236}">
                <a16:creationId xmlns:a16="http://schemas.microsoft.com/office/drawing/2014/main" id="{669C5BBA-0BF1-8A5E-384C-E9C4CC639784}"/>
              </a:ext>
            </a:extLst>
          </p:cNvPr>
          <p:cNvSpPr>
            <a:spLocks noGrp="1"/>
          </p:cNvSpPr>
          <p:nvPr>
            <p:ph sz="quarter" idx="13"/>
          </p:nvPr>
        </p:nvSpPr>
        <p:spPr>
          <a:xfrm>
            <a:off x="838200" y="1934308"/>
            <a:ext cx="10550526" cy="3402867"/>
          </a:xfrm>
        </p:spPr>
        <p:txBody>
          <a:bodyPr>
            <a:normAutofit/>
          </a:bodyPr>
          <a:lstStyle/>
          <a:p>
            <a:pPr marL="0" indent="0">
              <a:spcAft>
                <a:spcPts val="800"/>
              </a:spcAft>
              <a:buNone/>
            </a:pPr>
            <a:r>
              <a:rPr lang="en-GB"/>
              <a:t>The LA cannot side-step its section 42 duty by delegating the duty to the School.  </a:t>
            </a:r>
          </a:p>
          <a:p>
            <a:pPr marL="0" indent="0">
              <a:spcAft>
                <a:spcPts val="800"/>
              </a:spcAft>
              <a:buNone/>
            </a:pPr>
            <a:r>
              <a:rPr lang="en-GB"/>
              <a:t>Of course, it must be right to say as a </a:t>
            </a:r>
            <a:r>
              <a:rPr lang="en-GB" i="1"/>
              <a:t>practical</a:t>
            </a:r>
            <a:r>
              <a:rPr lang="en-GB"/>
              <a:t> matter that much of the day-to-day responsibility for implementing a child’s SEP rests with the School.  This does not, however, change the basic legal duty which falls on the LA pursuant to section 42 (see </a:t>
            </a:r>
            <a:r>
              <a:rPr lang="en-GB" i="1"/>
              <a:t>R v Oxfordshire, ex </a:t>
            </a:r>
            <a:r>
              <a:rPr lang="en-GB" i="1" err="1"/>
              <a:t>parte</a:t>
            </a:r>
            <a:r>
              <a:rPr lang="en-GB" i="1"/>
              <a:t> C</a:t>
            </a:r>
            <a:r>
              <a:rPr lang="en-GB"/>
              <a:t> [1996] ELR 153</a:t>
            </a:r>
            <a:r>
              <a:rPr lang="en-GB" i="1"/>
              <a:t> </a:t>
            </a:r>
            <a:r>
              <a:rPr lang="en-GB"/>
              <a:t>and</a:t>
            </a:r>
            <a:r>
              <a:rPr lang="en-GB" i="1"/>
              <a:t> R v Hillingdon, ex </a:t>
            </a:r>
            <a:r>
              <a:rPr lang="en-GB" i="1" err="1"/>
              <a:t>parte</a:t>
            </a:r>
            <a:r>
              <a:rPr lang="en-GB" i="1"/>
              <a:t> </a:t>
            </a:r>
            <a:r>
              <a:rPr lang="en-GB" i="1" err="1"/>
              <a:t>Queensmead</a:t>
            </a:r>
            <a:r>
              <a:rPr lang="en-GB" i="1"/>
              <a:t> School</a:t>
            </a:r>
            <a:r>
              <a:rPr lang="en-GB"/>
              <a:t> [1997] ELR 331, which were decided under the predecessor legislation to the 2014 Act but the same principle ought to apply).  </a:t>
            </a:r>
          </a:p>
          <a:p>
            <a:pPr marL="0" indent="0">
              <a:spcAft>
                <a:spcPts val="800"/>
              </a:spcAft>
              <a:buNone/>
            </a:pPr>
            <a:r>
              <a:rPr lang="en-GB" b="1"/>
              <a:t>Thus</a:t>
            </a:r>
            <a:r>
              <a:rPr lang="en-GB"/>
              <a:t>: </a:t>
            </a:r>
            <a:r>
              <a:rPr lang="en-GB" b="1"/>
              <a:t>if for whatever reason the School cannot implement the necessary provision from its own resources then this needs to be ‘bought in’ for the child by the LA in order to ensure that it does not breach its mandatory duty. </a:t>
            </a:r>
            <a:r>
              <a:rPr lang="en-GB"/>
              <a:t> Such is the strength of the statutory obligation.</a:t>
            </a:r>
          </a:p>
          <a:p>
            <a:endParaRPr lang="en-GB" dirty="0"/>
          </a:p>
        </p:txBody>
      </p:sp>
    </p:spTree>
    <p:extLst>
      <p:ext uri="{BB962C8B-B14F-4D97-AF65-F5344CB8AC3E}">
        <p14:creationId xmlns:p14="http://schemas.microsoft.com/office/powerpoint/2010/main" val="35213798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8FE66FB-D322-73EA-0E37-0F4FF676493D}"/>
              </a:ext>
            </a:extLst>
          </p:cNvPr>
          <p:cNvSpPr>
            <a:spLocks noGrp="1"/>
          </p:cNvSpPr>
          <p:nvPr>
            <p:ph type="title"/>
          </p:nvPr>
        </p:nvSpPr>
        <p:spPr>
          <a:xfrm>
            <a:off x="762000" y="681037"/>
            <a:ext cx="10627800" cy="514163"/>
          </a:xfrm>
        </p:spPr>
        <p:txBody>
          <a:bodyPr>
            <a:normAutofit fontScale="90000"/>
          </a:bodyPr>
          <a:lstStyle/>
          <a:p>
            <a:br>
              <a:rPr lang="en-GB" sz="2400" dirty="0">
                <a:effectLst/>
                <a:latin typeface="Arial" panose="020B0604020202020204" pitchFamily="34" charset="0"/>
                <a:ea typeface="Times New Roman" panose="02020603050405020304" pitchFamily="18" charset="0"/>
              </a:rPr>
            </a:br>
            <a:br>
              <a:rPr lang="en-GB" sz="2400" dirty="0">
                <a:effectLst/>
                <a:latin typeface="Arial" panose="020B0604020202020204" pitchFamily="34" charset="0"/>
                <a:ea typeface="Times New Roman" panose="02020603050405020304" pitchFamily="18" charset="0"/>
              </a:rPr>
            </a:br>
            <a:br>
              <a:rPr lang="en-GB" sz="2400" dirty="0">
                <a:effectLst/>
                <a:latin typeface="Arial" panose="020B0604020202020204" pitchFamily="34" charset="0"/>
                <a:ea typeface="Times New Roman" panose="02020603050405020304" pitchFamily="18" charset="0"/>
              </a:rPr>
            </a:br>
            <a:br>
              <a:rPr lang="en-GB" dirty="0">
                <a:latin typeface="Arial" panose="020B0604020202020204" pitchFamily="34" charset="0"/>
                <a:ea typeface="Times New Roman" panose="02020603050405020304" pitchFamily="18" charset="0"/>
              </a:rPr>
            </a:br>
            <a:r>
              <a:rPr lang="en-GB" dirty="0">
                <a:latin typeface="Arial" panose="020B0604020202020204" pitchFamily="34" charset="0"/>
                <a:ea typeface="Times New Roman" panose="02020603050405020304" pitchFamily="18" charset="0"/>
              </a:rPr>
              <a:t>Disability Discrimination</a:t>
            </a:r>
            <a:endParaRPr lang="en-GB" dirty="0"/>
          </a:p>
        </p:txBody>
      </p:sp>
      <p:sp>
        <p:nvSpPr>
          <p:cNvPr id="3" name="Content Placeholder 2">
            <a:extLst>
              <a:ext uri="{FF2B5EF4-FFF2-40B4-BE49-F238E27FC236}">
                <a16:creationId xmlns:a16="http://schemas.microsoft.com/office/drawing/2014/main" id="{E2DC1D27-1AF5-9D4E-935F-A3953246E3F5}"/>
              </a:ext>
            </a:extLst>
          </p:cNvPr>
          <p:cNvSpPr>
            <a:spLocks noGrp="1"/>
          </p:cNvSpPr>
          <p:nvPr>
            <p:ph idx="1"/>
          </p:nvPr>
        </p:nvSpPr>
        <p:spPr/>
        <p:txBody>
          <a:bodyPr>
            <a:normAutofit fontScale="92500" lnSpcReduction="20000"/>
          </a:bodyPr>
          <a:lstStyle/>
          <a:p>
            <a:r>
              <a:rPr lang="en-GB" sz="1800" b="1" u="none" strike="noStrike" dirty="0">
                <a:effectLst/>
                <a:latin typeface="Arial" panose="020B0604020202020204" pitchFamily="34" charset="0"/>
                <a:ea typeface="Times New Roman" panose="02020603050405020304" pitchFamily="18" charset="0"/>
              </a:rPr>
              <a:t> </a:t>
            </a:r>
            <a:r>
              <a:rPr lang="en-GB" sz="1800" b="1" dirty="0">
                <a:effectLst/>
                <a:latin typeface="Arial" panose="020B0604020202020204" pitchFamily="34" charset="0"/>
                <a:ea typeface="Times New Roman" panose="02020603050405020304" pitchFamily="18" charset="0"/>
              </a:rPr>
              <a:t> </a:t>
            </a:r>
            <a:r>
              <a:rPr lang="en-GB" sz="1800" dirty="0">
                <a:effectLst/>
                <a:latin typeface="Arial" panose="020B0604020202020204" pitchFamily="34" charset="0"/>
                <a:ea typeface="Times New Roman" panose="02020603050405020304" pitchFamily="18" charset="0"/>
              </a:rPr>
              <a:t>It is important to note that any claim brought forward with regard to a Disability Discrimination claim must be done so within </a:t>
            </a:r>
            <a:r>
              <a:rPr lang="en-GB" sz="1800" b="1" dirty="0">
                <a:effectLst/>
                <a:latin typeface="Arial" panose="020B0604020202020204" pitchFamily="34" charset="0"/>
                <a:ea typeface="Times New Roman" panose="02020603050405020304" pitchFamily="18" charset="0"/>
              </a:rPr>
              <a:t>six months</a:t>
            </a:r>
            <a:r>
              <a:rPr lang="en-GB" sz="1800" dirty="0">
                <a:effectLst/>
                <a:latin typeface="Arial" panose="020B0604020202020204" pitchFamily="34" charset="0"/>
                <a:ea typeface="Times New Roman" panose="02020603050405020304" pitchFamily="18" charset="0"/>
              </a:rPr>
              <a:t> of the alleged discriminatory act, where the discriminatory conduct is ongoing then the deadline will also be ongoing. </a:t>
            </a:r>
          </a:p>
          <a:p>
            <a:pPr>
              <a:lnSpc>
                <a:spcPct val="120000"/>
              </a:lnSpc>
            </a:pPr>
            <a:r>
              <a:rPr lang="en-GB" sz="1800" b="1" u="none" strike="noStrike" dirty="0">
                <a:effectLst/>
                <a:latin typeface="Arial" panose="020B0604020202020204" pitchFamily="34" charset="0"/>
                <a:ea typeface="Times New Roman" panose="02020603050405020304" pitchFamily="18" charset="0"/>
              </a:rPr>
              <a:t>Definition</a:t>
            </a:r>
          </a:p>
          <a:p>
            <a:pPr>
              <a:lnSpc>
                <a:spcPct val="120000"/>
              </a:lnSpc>
            </a:pPr>
            <a:r>
              <a:rPr lang="en-GB" sz="1900" dirty="0">
                <a:effectLst/>
                <a:latin typeface="Arial" panose="020B0604020202020204" pitchFamily="34" charset="0"/>
                <a:ea typeface="Times New Roman" panose="02020603050405020304" pitchFamily="18" charset="0"/>
              </a:rPr>
              <a:t>The Equality Act 2010 (“The Act”) makes it unlawful to discrimination against individuals because of what is termed as “protected characteristics”. These characteristics are race, religion, gender, sexual orientation, disability and age. </a:t>
            </a:r>
          </a:p>
          <a:p>
            <a:pPr>
              <a:lnSpc>
                <a:spcPct val="120000"/>
              </a:lnSpc>
            </a:pPr>
            <a:r>
              <a:rPr lang="en-GB" sz="1900" dirty="0">
                <a:effectLst/>
                <a:latin typeface="Arial" panose="020B0604020202020204" pitchFamily="34" charset="0"/>
                <a:ea typeface="Times New Roman" panose="02020603050405020304" pitchFamily="18" charset="0"/>
              </a:rPr>
              <a:t>The Act prohibits direct and indirect discrimination, discrimination arising from disability, harassment and victimisation in education. It also puts Local Authorities and schools under a duty to make reasonable adjustments for disabled students who are placed as a substantial disadvantage because of their disability. Disability discrimination claims against schools/Local Authorities are made to the Special Educational Needs and Disability Tribunal (commonly known as SEND). </a:t>
            </a:r>
          </a:p>
          <a:p>
            <a:pPr>
              <a:lnSpc>
                <a:spcPct val="120000"/>
              </a:lnSpc>
            </a:pPr>
            <a:endParaRPr lang="en-GB" sz="2800" dirty="0">
              <a:effectLst/>
              <a:latin typeface="Arial" panose="020B0604020202020204" pitchFamily="34" charset="0"/>
              <a:ea typeface="Times New Roman" panose="02020603050405020304" pitchFamily="18" charset="0"/>
            </a:endParaRPr>
          </a:p>
          <a:p>
            <a:pPr>
              <a:lnSpc>
                <a:spcPct val="120000"/>
              </a:lnSpc>
            </a:pPr>
            <a:endParaRPr lang="en-GB" sz="2800" dirty="0">
              <a:latin typeface="Arial" panose="020B0604020202020204" pitchFamily="34" charset="0"/>
              <a:ea typeface="Times New Roman" panose="02020603050405020304" pitchFamily="18" charset="0"/>
            </a:endParaRPr>
          </a:p>
          <a:p>
            <a:pPr>
              <a:lnSpc>
                <a:spcPct val="120000"/>
              </a:lnSpc>
            </a:pPr>
            <a:endParaRPr lang="en-GB" sz="2800" dirty="0">
              <a:effectLst/>
              <a:latin typeface="Arial" panose="020B0604020202020204" pitchFamily="34" charset="0"/>
              <a:ea typeface="Times New Roman" panose="02020603050405020304" pitchFamily="18" charset="0"/>
            </a:endParaRPr>
          </a:p>
          <a:p>
            <a:endParaRPr lang="en-GB" dirty="0"/>
          </a:p>
        </p:txBody>
      </p:sp>
    </p:spTree>
    <p:extLst>
      <p:ext uri="{BB962C8B-B14F-4D97-AF65-F5344CB8AC3E}">
        <p14:creationId xmlns:p14="http://schemas.microsoft.com/office/powerpoint/2010/main" val="50832809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803C9E-DAA0-2F73-7055-8172ED79F8F5}"/>
              </a:ext>
            </a:extLst>
          </p:cNvPr>
          <p:cNvSpPr>
            <a:spLocks noGrp="1"/>
          </p:cNvSpPr>
          <p:nvPr>
            <p:ph type="title"/>
          </p:nvPr>
        </p:nvSpPr>
        <p:spPr>
          <a:xfrm>
            <a:off x="838200" y="738554"/>
            <a:ext cx="10550526" cy="457200"/>
          </a:xfrm>
        </p:spPr>
        <p:txBody>
          <a:bodyPr anchor="b">
            <a:normAutofit/>
          </a:bodyPr>
          <a:lstStyle/>
          <a:p>
            <a:r>
              <a:rPr lang="en-GB">
                <a:effectLst/>
              </a:rPr>
              <a:t>Definition of a disability continued</a:t>
            </a:r>
            <a:endParaRPr lang="en-GB" dirty="0"/>
          </a:p>
        </p:txBody>
      </p:sp>
      <p:sp>
        <p:nvSpPr>
          <p:cNvPr id="3" name="Content Placeholder 2">
            <a:extLst>
              <a:ext uri="{FF2B5EF4-FFF2-40B4-BE49-F238E27FC236}">
                <a16:creationId xmlns:a16="http://schemas.microsoft.com/office/drawing/2014/main" id="{96CD9629-5845-F6CD-F278-FAAC4161CDD6}"/>
              </a:ext>
            </a:extLst>
          </p:cNvPr>
          <p:cNvSpPr>
            <a:spLocks noGrp="1"/>
          </p:cNvSpPr>
          <p:nvPr>
            <p:ph type="body" sz="quarter" idx="14"/>
          </p:nvPr>
        </p:nvSpPr>
        <p:spPr>
          <a:xfrm>
            <a:off x="838800" y="1494000"/>
            <a:ext cx="10561637" cy="3841200"/>
          </a:xfrm>
        </p:spPr>
        <p:txBody>
          <a:bodyPr>
            <a:normAutofit/>
          </a:bodyPr>
          <a:lstStyle/>
          <a:p>
            <a:pPr>
              <a:lnSpc>
                <a:spcPct val="90000"/>
              </a:lnSpc>
            </a:pPr>
            <a:r>
              <a:rPr lang="en-GB" sz="1700">
                <a:effectLst/>
              </a:rPr>
              <a:t>To be a disabled person under The Act you must have a physical or mental impairment that has a ‘substantial’ and ‘long-term’ negative effect on a person’s ability to do normal daily activities. This definition covers people with physical (including sensory), intellectual or mental impairments.  The definition is broad and might include people with a learning difficulty, sensory impairment, dyslexia, diabetes or epilepsy, those who are incontinent, or who have severe disfigurements or progressive conditions such as muscular dystrophy.  The Act does not cover a list of what is a physical or mental impairment but “long term” means that the effect must have:</a:t>
            </a:r>
          </a:p>
          <a:p>
            <a:pPr>
              <a:lnSpc>
                <a:spcPct val="90000"/>
              </a:lnSpc>
            </a:pPr>
            <a:r>
              <a:rPr lang="en-GB" sz="1700">
                <a:effectLst/>
              </a:rPr>
              <a:t> Lasted 12 months</a:t>
            </a:r>
          </a:p>
          <a:p>
            <a:pPr marL="342900" lvl="0" indent="-342900">
              <a:lnSpc>
                <a:spcPct val="90000"/>
              </a:lnSpc>
              <a:buFont typeface="Symbol" panose="05050102010706020507" pitchFamily="18" charset="2"/>
              <a:buChar char=""/>
            </a:pPr>
            <a:r>
              <a:rPr lang="en-GB" sz="1700">
                <a:effectLst/>
              </a:rPr>
              <a:t>Be expected to last 12 months</a:t>
            </a:r>
          </a:p>
          <a:p>
            <a:pPr marL="342900" lvl="0" indent="-342900">
              <a:lnSpc>
                <a:spcPct val="90000"/>
              </a:lnSpc>
              <a:buFont typeface="Symbol" panose="05050102010706020507" pitchFamily="18" charset="2"/>
              <a:buChar char=""/>
            </a:pPr>
            <a:r>
              <a:rPr lang="en-GB" sz="1700">
                <a:effectLst/>
              </a:rPr>
              <a:t>Be expected to last for the rest of the person’s life</a:t>
            </a:r>
          </a:p>
          <a:p>
            <a:pPr>
              <a:lnSpc>
                <a:spcPct val="90000"/>
              </a:lnSpc>
            </a:pPr>
            <a:r>
              <a:rPr lang="en-GB" sz="1700">
                <a:effectLst/>
              </a:rPr>
              <a:t>“Substantial” is defined as more than “minor or trivial” and “normal day to day activities “ means normal for most people and does not mean having specialist skills. </a:t>
            </a:r>
          </a:p>
          <a:p>
            <a:pPr>
              <a:lnSpc>
                <a:spcPct val="90000"/>
              </a:lnSpc>
            </a:pPr>
            <a:endParaRPr lang="en-GB" sz="1700"/>
          </a:p>
        </p:txBody>
      </p:sp>
    </p:spTree>
    <p:extLst>
      <p:ext uri="{BB962C8B-B14F-4D97-AF65-F5344CB8AC3E}">
        <p14:creationId xmlns:p14="http://schemas.microsoft.com/office/powerpoint/2010/main" val="25557138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ACD9E7-3D93-9ED9-3EEE-98C39127A404}"/>
              </a:ext>
            </a:extLst>
          </p:cNvPr>
          <p:cNvSpPr>
            <a:spLocks noGrp="1"/>
          </p:cNvSpPr>
          <p:nvPr>
            <p:ph type="title"/>
          </p:nvPr>
        </p:nvSpPr>
        <p:spPr>
          <a:xfrm>
            <a:off x="838200" y="738554"/>
            <a:ext cx="10550526" cy="457200"/>
          </a:xfrm>
        </p:spPr>
        <p:txBody>
          <a:bodyPr anchor="b">
            <a:normAutofit/>
          </a:bodyPr>
          <a:lstStyle/>
          <a:p>
            <a:r>
              <a:rPr lang="en-GB" dirty="0"/>
              <a:t>Unlawful Discrimination</a:t>
            </a:r>
          </a:p>
        </p:txBody>
      </p:sp>
      <p:graphicFrame>
        <p:nvGraphicFramePr>
          <p:cNvPr id="5" name="Content Placeholder 2">
            <a:extLst>
              <a:ext uri="{FF2B5EF4-FFF2-40B4-BE49-F238E27FC236}">
                <a16:creationId xmlns:a16="http://schemas.microsoft.com/office/drawing/2014/main" id="{D76387C3-FD54-796C-10C0-CD4C87FF8EA7}"/>
              </a:ext>
            </a:extLst>
          </p:cNvPr>
          <p:cNvGraphicFramePr>
            <a:graphicFrameLocks noGrp="1"/>
          </p:cNvGraphicFramePr>
          <p:nvPr>
            <p:ph sz="quarter" idx="13"/>
            <p:extLst>
              <p:ext uri="{D42A27DB-BD31-4B8C-83A1-F6EECF244321}">
                <p14:modId xmlns:p14="http://schemas.microsoft.com/office/powerpoint/2010/main" val="165920126"/>
              </p:ext>
            </p:extLst>
          </p:nvPr>
        </p:nvGraphicFramePr>
        <p:xfrm>
          <a:off x="838200" y="1494692"/>
          <a:ext cx="10550526" cy="384248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19762788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A2F7E17-0264-B5CB-E7CC-8372CA893C87}"/>
              </a:ext>
            </a:extLst>
          </p:cNvPr>
          <p:cNvSpPr>
            <a:spLocks noGrp="1"/>
          </p:cNvSpPr>
          <p:nvPr>
            <p:ph type="title"/>
          </p:nvPr>
        </p:nvSpPr>
        <p:spPr>
          <a:xfrm>
            <a:off x="838200" y="738554"/>
            <a:ext cx="10550526" cy="457200"/>
          </a:xfrm>
        </p:spPr>
        <p:txBody>
          <a:bodyPr anchor="b">
            <a:normAutofit/>
          </a:bodyPr>
          <a:lstStyle/>
          <a:p>
            <a:r>
              <a:rPr lang="en-GB" dirty="0"/>
              <a:t>Remedies</a:t>
            </a:r>
          </a:p>
        </p:txBody>
      </p:sp>
      <p:sp>
        <p:nvSpPr>
          <p:cNvPr id="3" name="Content Placeholder 2">
            <a:extLst>
              <a:ext uri="{FF2B5EF4-FFF2-40B4-BE49-F238E27FC236}">
                <a16:creationId xmlns:a16="http://schemas.microsoft.com/office/drawing/2014/main" id="{A42AB23F-3D00-2405-D8B6-A5A9D7B628D9}"/>
              </a:ext>
            </a:extLst>
          </p:cNvPr>
          <p:cNvSpPr>
            <a:spLocks noGrp="1"/>
          </p:cNvSpPr>
          <p:nvPr>
            <p:ph sz="quarter" idx="13"/>
          </p:nvPr>
        </p:nvSpPr>
        <p:spPr>
          <a:xfrm>
            <a:off x="838200" y="1934308"/>
            <a:ext cx="10550526" cy="3402867"/>
          </a:xfrm>
        </p:spPr>
        <p:txBody>
          <a:bodyPr>
            <a:normAutofit/>
          </a:bodyPr>
          <a:lstStyle/>
          <a:p>
            <a:r>
              <a:rPr lang="en-GB">
                <a:effectLst/>
              </a:rPr>
              <a:t>For claims which go to the Special Educational Needs and Disability Tribunal, the likely remedies are for a declaration of discrimination to be made, for the Tribunal to direct an apology to be given or for the College staff to undergo further training or reinstatement following a permanent exclusion.  The remedies available are not limited to this, as the Tribunal has the power to make any order they see fit, however </a:t>
            </a:r>
            <a:r>
              <a:rPr lang="en-GB" u="sng">
                <a:effectLst/>
              </a:rPr>
              <a:t>they are prohibited from making any order which awards damages or financial compensation.</a:t>
            </a:r>
            <a:endParaRPr lang="en-GB">
              <a:effectLst/>
            </a:endParaRPr>
          </a:p>
          <a:p>
            <a:endParaRPr lang="en-GB" dirty="0"/>
          </a:p>
        </p:txBody>
      </p:sp>
    </p:spTree>
    <p:extLst>
      <p:ext uri="{BB962C8B-B14F-4D97-AF65-F5344CB8AC3E}">
        <p14:creationId xmlns:p14="http://schemas.microsoft.com/office/powerpoint/2010/main" val="18498249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C8F2B2-0CA6-CD35-EA5C-8CF515F3220C}"/>
              </a:ext>
            </a:extLst>
          </p:cNvPr>
          <p:cNvSpPr>
            <a:spLocks noGrp="1"/>
          </p:cNvSpPr>
          <p:nvPr>
            <p:ph type="title"/>
          </p:nvPr>
        </p:nvSpPr>
        <p:spPr>
          <a:xfrm>
            <a:off x="838200" y="738000"/>
            <a:ext cx="10551600" cy="457200"/>
          </a:xfrm>
        </p:spPr>
        <p:txBody>
          <a:bodyPr anchor="b">
            <a:normAutofit/>
          </a:bodyPr>
          <a:lstStyle/>
          <a:p>
            <a:r>
              <a:rPr lang="en-GB" dirty="0"/>
              <a:t>Additional Support for Military Families</a:t>
            </a:r>
          </a:p>
        </p:txBody>
      </p:sp>
      <p:graphicFrame>
        <p:nvGraphicFramePr>
          <p:cNvPr id="6" name="Rectangle 1">
            <a:extLst>
              <a:ext uri="{FF2B5EF4-FFF2-40B4-BE49-F238E27FC236}">
                <a16:creationId xmlns:a16="http://schemas.microsoft.com/office/drawing/2014/main" id="{5B1C52F5-C78D-A97C-C4DF-7EF768392223}"/>
              </a:ext>
            </a:extLst>
          </p:cNvPr>
          <p:cNvGraphicFramePr>
            <a:graphicFrameLocks noGrp="1"/>
          </p:cNvGraphicFramePr>
          <p:nvPr>
            <p:ph idx="1"/>
            <p:extLst>
              <p:ext uri="{D42A27DB-BD31-4B8C-83A1-F6EECF244321}">
                <p14:modId xmlns:p14="http://schemas.microsoft.com/office/powerpoint/2010/main" val="643006855"/>
              </p:ext>
            </p:extLst>
          </p:nvPr>
        </p:nvGraphicFramePr>
        <p:xfrm>
          <a:off x="838200" y="1825625"/>
          <a:ext cx="105516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659009109"/>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DD18D5-65F4-646E-F1D5-8EB965CA4641}"/>
              </a:ext>
            </a:extLst>
          </p:cNvPr>
          <p:cNvSpPr>
            <a:spLocks noGrp="1"/>
          </p:cNvSpPr>
          <p:nvPr>
            <p:ph type="title"/>
          </p:nvPr>
        </p:nvSpPr>
        <p:spPr>
          <a:xfrm>
            <a:off x="838200" y="738554"/>
            <a:ext cx="10550526" cy="457200"/>
          </a:xfrm>
        </p:spPr>
        <p:txBody>
          <a:bodyPr anchor="b">
            <a:normAutofit/>
          </a:bodyPr>
          <a:lstStyle/>
          <a:p>
            <a:r>
              <a:rPr lang="en-GB" dirty="0"/>
              <a:t>Children of UK service personnel and crown servants </a:t>
            </a:r>
          </a:p>
        </p:txBody>
      </p:sp>
      <p:graphicFrame>
        <p:nvGraphicFramePr>
          <p:cNvPr id="7" name="Content Placeholder 2">
            <a:extLst>
              <a:ext uri="{FF2B5EF4-FFF2-40B4-BE49-F238E27FC236}">
                <a16:creationId xmlns:a16="http://schemas.microsoft.com/office/drawing/2014/main" id="{0690AB92-138E-766F-C130-D01F6F5C3AF1}"/>
              </a:ext>
            </a:extLst>
          </p:cNvPr>
          <p:cNvGraphicFramePr>
            <a:graphicFrameLocks noGrp="1"/>
          </p:cNvGraphicFramePr>
          <p:nvPr>
            <p:ph sz="quarter" idx="13"/>
            <p:extLst>
              <p:ext uri="{D42A27DB-BD31-4B8C-83A1-F6EECF244321}">
                <p14:modId xmlns:p14="http://schemas.microsoft.com/office/powerpoint/2010/main" val="1461161513"/>
              </p:ext>
            </p:extLst>
          </p:nvPr>
        </p:nvGraphicFramePr>
        <p:xfrm>
          <a:off x="838200" y="1494692"/>
          <a:ext cx="10550526" cy="384248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0206772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sz="quarter" idx="13"/>
          </p:nvPr>
        </p:nvSpPr>
        <p:spPr>
          <a:xfrm>
            <a:off x="1114646" y="807702"/>
            <a:ext cx="10245600" cy="1590675"/>
          </a:xfrm>
        </p:spPr>
        <p:txBody>
          <a:bodyPr/>
          <a:lstStyle/>
          <a:p>
            <a:pPr algn="ctr"/>
            <a:r>
              <a:rPr lang="en-US" dirty="0"/>
              <a:t>Any Questions?</a:t>
            </a:r>
            <a:endParaRPr lang="en-GB" dirty="0"/>
          </a:p>
        </p:txBody>
      </p:sp>
      <p:sp>
        <p:nvSpPr>
          <p:cNvPr id="2" name="Rectangle 1"/>
          <p:cNvSpPr/>
          <p:nvPr/>
        </p:nvSpPr>
        <p:spPr>
          <a:xfrm>
            <a:off x="2074235" y="2438162"/>
            <a:ext cx="7793665" cy="1877437"/>
          </a:xfrm>
          <a:prstGeom prst="rect">
            <a:avLst/>
          </a:prstGeom>
        </p:spPr>
        <p:txBody>
          <a:bodyPr wrap="square">
            <a:spAutoFit/>
          </a:bodyPr>
          <a:lstStyle/>
          <a:p>
            <a:pPr lvl="1"/>
            <a:endParaRPr lang="en-US" sz="3200" dirty="0">
              <a:solidFill>
                <a:schemeClr val="bg1"/>
              </a:solidFill>
            </a:endParaRPr>
          </a:p>
          <a:p>
            <a:pPr lvl="1" algn="ctr"/>
            <a:r>
              <a:rPr lang="en-US" sz="3200" dirty="0">
                <a:solidFill>
                  <a:schemeClr val="bg1"/>
                </a:solidFill>
              </a:rPr>
              <a:t>All future enquiries:</a:t>
            </a:r>
          </a:p>
          <a:p>
            <a:pPr algn="ctr"/>
            <a:r>
              <a:rPr lang="en-US" sz="2800" dirty="0"/>
              <a:t> </a:t>
            </a:r>
          </a:p>
          <a:p>
            <a:pPr algn="ctr"/>
            <a:r>
              <a:rPr lang="en-GB" sz="2400" u="sng" dirty="0">
                <a:solidFill>
                  <a:srgbClr val="1F497D"/>
                </a:solidFill>
                <a:latin typeface="Arial" panose="020B0604020202020204" pitchFamily="34" charset="0"/>
                <a:ea typeface="Calibri" panose="020F0502020204030204" pitchFamily="34" charset="0"/>
                <a:hlinkClick r:id="rId2"/>
              </a:rPr>
              <a:t>PLHREducationNewEnquiries@IrwinMitchell.com</a:t>
            </a:r>
            <a:endParaRPr lang="en-GB" sz="2400" dirty="0">
              <a:latin typeface="Calibri" panose="020F0502020204030204" pitchFamily="34" charset="0"/>
              <a:ea typeface="Calibri" panose="020F0502020204030204" pitchFamily="34" charset="0"/>
            </a:endParaRPr>
          </a:p>
        </p:txBody>
      </p:sp>
    </p:spTree>
    <p:extLst>
      <p:ext uri="{BB962C8B-B14F-4D97-AF65-F5344CB8AC3E}">
        <p14:creationId xmlns:p14="http://schemas.microsoft.com/office/powerpoint/2010/main" val="382195934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tags/tag1.xml><?xml version="1.0" encoding="utf-8"?>
<p:tagLst xmlns:a="http://schemas.openxmlformats.org/drawingml/2006/main" xmlns:r="http://schemas.openxmlformats.org/officeDocument/2006/relationships" xmlns:p="http://schemas.openxmlformats.org/presentationml/2006/main">
  <p:tag name="TMS_OFFICEID" val="Sheffield"/>
  <p:tag name="TMS_CULTUREID" val="en-GB"/>
  <p:tag name="TMS_BUSINESSUNITID" val=""/>
  <p:tag name="TMS_TEMPLATE_ID" val="Widescreen"/>
  <p:tag name="DOCUMENTREFERENCE" val="26734388 "/>
  <p:tag name="DOCUMENTREFERENCEVERSION" val="26734388-2"/>
  <p:tag name="CLIENTMATTER" val="BLS-OPSMGT"/>
  <p:tag name="CLIENTNAME" val="Business Legal Services"/>
  <p:tag name="MATTERNAME" val="Operations Management"/>
</p:tagLst>
</file>

<file path=ppt/theme/theme1.xml><?xml version="1.0" encoding="utf-8"?>
<a:theme xmlns:a="http://schemas.openxmlformats.org/drawingml/2006/main" name="Irwin Mitchell 16x9">
  <a:themeElements>
    <a:clrScheme name="Irwin Mitchell 4">
      <a:dk1>
        <a:srgbClr val="293063"/>
      </a:dk1>
      <a:lt1>
        <a:sysClr val="window" lastClr="FFFFFF"/>
      </a:lt1>
      <a:dk2>
        <a:srgbClr val="A11B67"/>
      </a:dk2>
      <a:lt2>
        <a:srgbClr val="FFFFFF"/>
      </a:lt2>
      <a:accent1>
        <a:srgbClr val="293063"/>
      </a:accent1>
      <a:accent2>
        <a:srgbClr val="A11B67"/>
      </a:accent2>
      <a:accent3>
        <a:srgbClr val="ECA12D"/>
      </a:accent3>
      <a:accent4>
        <a:srgbClr val="17B3B4"/>
      </a:accent4>
      <a:accent5>
        <a:srgbClr val="FFBDD6"/>
      </a:accent5>
      <a:accent6>
        <a:srgbClr val="2C95D7"/>
      </a:accent6>
      <a:hlink>
        <a:srgbClr val="17B3B4"/>
      </a:hlink>
      <a:folHlink>
        <a:srgbClr val="17B3B4"/>
      </a:folHlink>
    </a:clrScheme>
    <a:fontScheme name="Irwin Mitchell 2">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ln>
          <a:noFill/>
        </a:ln>
      </a:spPr>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defPPr marL="285750" indent="-285750">
          <a:lnSpc>
            <a:spcPct val="90000"/>
          </a:lnSpc>
          <a:spcAft>
            <a:spcPts val="400"/>
          </a:spcAft>
          <a:buFont typeface="Arial" panose="020B0604020202020204" pitchFamily="34" charset="0"/>
          <a:buChar char="•"/>
          <a:defRPr dirty="0" err="1" smtClean="0"/>
        </a:defPPr>
      </a:lstStyle>
      <a:style>
        <a:lnRef idx="2">
          <a:schemeClr val="accent1">
            <a:shade val="50000"/>
          </a:schemeClr>
        </a:lnRef>
        <a:fillRef idx="1">
          <a:schemeClr val="accent1"/>
        </a:fillRef>
        <a:effectRef idx="0">
          <a:schemeClr val="accent1"/>
        </a:effectRef>
        <a:fontRef idx="minor">
          <a:schemeClr val="lt1"/>
        </a:fontRef>
      </a:style>
    </a:spDef>
    <a:lnDef>
      <a:spPr/>
      <a:bodyPr/>
      <a:lstStyle/>
      <a:style>
        <a:lnRef idx="1">
          <a:schemeClr val="accent1"/>
        </a:lnRef>
        <a:fillRef idx="0">
          <a:schemeClr val="accent1"/>
        </a:fillRef>
        <a:effectRef idx="0">
          <a:schemeClr val="accent1"/>
        </a:effectRef>
        <a:fontRef idx="minor">
          <a:schemeClr val="tx1"/>
        </a:fontRef>
      </a:style>
    </a:lnDef>
    <a:txDef>
      <a:spPr>
        <a:noFill/>
      </a:spPr>
      <a:bodyPr wrap="square" rtlCol="0">
        <a:spAutoFit/>
      </a:bodyPr>
      <a:lstStyle>
        <a:defPPr marL="285750" indent="-285750">
          <a:lnSpc>
            <a:spcPct val="90000"/>
          </a:lnSpc>
          <a:spcAft>
            <a:spcPts val="400"/>
          </a:spcAft>
          <a:buFont typeface="Arial" panose="020B0604020202020204" pitchFamily="34" charset="0"/>
          <a:buChar char="•"/>
          <a:defRPr dirty="0" smtClean="0"/>
        </a:defPPr>
      </a:lstStyle>
    </a:txDef>
  </a:objectDefaults>
  <a:extraClrSchemeLst/>
  <a:extLst>
    <a:ext uri="{05A4C25C-085E-4340-85A3-A5531E510DB2}">
      <thm15:themeFamily xmlns:thm15="http://schemas.microsoft.com/office/thememl/2012/main" name="Irwin Mitchell template 16x9 ntv12" id="{AB1C015F-884C-4557-8650-C70A16C30114}" vid="{DA4A8CD3-6EC5-4AC2-8999-EA2CC890D7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258F086CBDE1EA41BD52AB79D5A4C5A6" ma:contentTypeVersion="10" ma:contentTypeDescription="Create a new document." ma:contentTypeScope="" ma:versionID="729f0af460b1dc1bb3175e925adba7d2">
  <xsd:schema xmlns:xsd="http://www.w3.org/2001/XMLSchema" xmlns:xs="http://www.w3.org/2001/XMLSchema" xmlns:p="http://schemas.microsoft.com/office/2006/metadata/properties" xmlns:ns2="38dd97a8-2ff6-42df-8e47-7b09ae463d26" xmlns:ns3="17a25397-5abd-45aa-b850-4bc4a1cb8e30" targetNamespace="http://schemas.microsoft.com/office/2006/metadata/properties" ma:root="true" ma:fieldsID="8317e93d014a974ab774262f2bfd8bf4" ns2:_="" ns3:_="">
    <xsd:import namespace="38dd97a8-2ff6-42df-8e47-7b09ae463d26"/>
    <xsd:import namespace="17a25397-5abd-45aa-b850-4bc4a1cb8e30"/>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2:MediaServiceGenerationTime" minOccurs="0"/>
                <xsd:element ref="ns2:MediaServiceEventHashCode" minOccurs="0"/>
                <xsd:element ref="ns2:lcf76f155ced4ddcb4097134ff3c332f" minOccurs="0"/>
                <xsd:element ref="ns3:TaxCatchAll" minOccurs="0"/>
                <xsd:element ref="ns2:MediaServiceOCR"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38dd97a8-2ff6-42df-8e47-7b09ae463d26"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ServiceGenerationTime" ma:index="12" nillable="true" ma:displayName="MediaServiceGenerationTime" ma:hidden="true" ma:internalName="MediaServiceGenerationTime" ma:readOnly="true">
      <xsd:simpleType>
        <xsd:restriction base="dms:Text"/>
      </xsd:simpleType>
    </xsd:element>
    <xsd:element name="MediaServiceEventHashCode" ma:index="13" nillable="true" ma:displayName="MediaServiceEventHashCode" ma:hidden="true" ma:internalName="MediaServiceEventHashCode" ma:readOnly="true">
      <xsd:simpleType>
        <xsd:restriction base="dms:Text"/>
      </xsd:simpleType>
    </xsd:element>
    <xsd:element name="lcf76f155ced4ddcb4097134ff3c332f" ma:index="15" nillable="true" ma:taxonomy="true" ma:internalName="lcf76f155ced4ddcb4097134ff3c332f" ma:taxonomyFieldName="MediaServiceImageTags" ma:displayName="Image Tags" ma:readOnly="false" ma:fieldId="{5cf76f15-5ced-4ddc-b409-7134ff3c332f}" ma:taxonomyMulti="true" ma:sspId="ddf8eb6a-b688-4df1-a9a0-b4a692217334" ma:termSetId="09814cd3-568e-fe90-9814-8d621ff8fb84" ma:anchorId="fba54fb3-c3e1-fe81-a776-ca4b69148c4d" ma:open="true" ma:isKeyword="false">
      <xsd:complexType>
        <xsd:sequence>
          <xsd:element ref="pc:Terms" minOccurs="0" maxOccurs="1"/>
        </xsd:sequence>
      </xsd:complexType>
    </xsd:element>
    <xsd:element name="MediaServiceOCR" ma:index="17" nillable="true" ma:displayName="Extracted Text" ma:internalName="MediaServiceOCR"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17a25397-5abd-45aa-b850-4bc4a1cb8e30" elementFormDefault="qualified">
    <xsd:import namespace="http://schemas.microsoft.com/office/2006/documentManagement/types"/>
    <xsd:import namespace="http://schemas.microsoft.com/office/infopath/2007/PartnerControls"/>
    <xsd:element name="TaxCatchAll" ma:index="16" nillable="true" ma:displayName="Taxonomy Catch All Column" ma:hidden="true" ma:list="{84ebd863-46c2-46ef-9f73-b27319a0d010}" ma:internalName="TaxCatchAll" ma:showField="CatchAllData" ma:web="17a25397-5abd-45aa-b850-4bc4a1cb8e30">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BB8DDA3B-1CDB-46C2-97EE-68E6540A7B85}">
  <ds:schemaRefs>
    <ds:schemaRef ds:uri="http://schemas.microsoft.com/sharepoint/v3/contenttype/forms"/>
  </ds:schemaRefs>
</ds:datastoreItem>
</file>

<file path=customXml/itemProps2.xml><?xml version="1.0" encoding="utf-8"?>
<ds:datastoreItem xmlns:ds="http://schemas.openxmlformats.org/officeDocument/2006/customXml" ds:itemID="{51D2B932-10AF-4D63-9371-11326167CCC1}">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38dd97a8-2ff6-42df-8e47-7b09ae463d26"/>
    <ds:schemaRef ds:uri="17a25397-5abd-45aa-b850-4bc4a1cb8e30"/>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otalTime>12050</TotalTime>
  <Words>5644</Words>
  <Application>Microsoft Office PowerPoint</Application>
  <PresentationFormat>Widescreen</PresentationFormat>
  <Paragraphs>327</Paragraphs>
  <Slides>45</Slides>
  <Notes>1</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45</vt:i4>
      </vt:variant>
    </vt:vector>
  </HeadingPairs>
  <TitlesOfParts>
    <vt:vector size="52" baseType="lpstr">
      <vt:lpstr>Arial</vt:lpstr>
      <vt:lpstr>Calibri</vt:lpstr>
      <vt:lpstr>Courier New</vt:lpstr>
      <vt:lpstr>Symbol</vt:lpstr>
      <vt:lpstr>Verdana</vt:lpstr>
      <vt:lpstr>Wingdings</vt:lpstr>
      <vt:lpstr>Irwin Mitchell 16x9</vt:lpstr>
      <vt:lpstr>PowerPoint Presentation</vt:lpstr>
      <vt:lpstr>Introduction to presenter</vt:lpstr>
      <vt:lpstr>What I will cover </vt:lpstr>
      <vt:lpstr>Legislation &amp; Resources</vt:lpstr>
      <vt:lpstr>The UN Convention on the Rights of the Child (UNICEF, 1989)</vt:lpstr>
      <vt:lpstr>Key risks for military families with SEN</vt:lpstr>
      <vt:lpstr>So, what can go wrong?!</vt:lpstr>
      <vt:lpstr>What is an EHCP anyway?</vt:lpstr>
      <vt:lpstr>Requesting an EHCP: The Law </vt:lpstr>
      <vt:lpstr>SEND Code of Practice (CoP) Para 9.14 </vt:lpstr>
      <vt:lpstr>Conclusion</vt:lpstr>
      <vt:lpstr>Tips</vt:lpstr>
      <vt:lpstr>Getting an EHCP issued: The Law</vt:lpstr>
      <vt:lpstr>SEND Code of Practice 2014 </vt:lpstr>
      <vt:lpstr>Conclusion </vt:lpstr>
      <vt:lpstr> Tips</vt:lpstr>
      <vt:lpstr>EHCP Process – An overview </vt:lpstr>
      <vt:lpstr>Why is an EHCP important?</vt:lpstr>
      <vt:lpstr>Format of an EHCP</vt:lpstr>
      <vt:lpstr>Placement in an EHCP (Section I)</vt:lpstr>
      <vt:lpstr>Requests for a particular school</vt:lpstr>
      <vt:lpstr>Requests for a particular school</vt:lpstr>
      <vt:lpstr>Myth or Fact?</vt:lpstr>
      <vt:lpstr>Annual Reviews of an EHCP</vt:lpstr>
      <vt:lpstr>After the Annual Review</vt:lpstr>
      <vt:lpstr>Maintaining the EHCP</vt:lpstr>
      <vt:lpstr>FTT: SEND Tribunal </vt:lpstr>
      <vt:lpstr>Action to take in respect of Service children with SEN </vt:lpstr>
      <vt:lpstr>Action to take continued</vt:lpstr>
      <vt:lpstr>Transferring EHCPs</vt:lpstr>
      <vt:lpstr>Potential Breaches &amp; Legal Remedies</vt:lpstr>
      <vt:lpstr>Children out of school</vt:lpstr>
      <vt:lpstr>Unlawful Exclusions</vt:lpstr>
      <vt:lpstr>Unlawful Exclusions continued</vt:lpstr>
      <vt:lpstr>EHCPs failure to implement –an absolute duty!</vt:lpstr>
      <vt:lpstr>Failure to implement continued</vt:lpstr>
      <vt:lpstr>Enforcing Provision</vt:lpstr>
      <vt:lpstr>Is the onus on the school or LA?</vt:lpstr>
      <vt:lpstr>    Disability Discrimination</vt:lpstr>
      <vt:lpstr>Definition of a disability continued</vt:lpstr>
      <vt:lpstr>Unlawful Discrimination</vt:lpstr>
      <vt:lpstr>Remedies</vt:lpstr>
      <vt:lpstr>Additional Support for Military Families</vt:lpstr>
      <vt:lpstr>Children of UK service personnel and crown servants </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Insight Report - CPI</dc:title>
  <dc:creator>Fran Hall</dc:creator>
  <cp:lastModifiedBy>Frances Robinson</cp:lastModifiedBy>
  <cp:revision>748</cp:revision>
  <dcterms:modified xsi:type="dcterms:W3CDTF">2023-06-07T08:12:05Z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DocumentReference">
    <vt:lpwstr>26734388 </vt:lpwstr>
  </property>
  <property fmtid="{D5CDD505-2E9C-101B-9397-08002B2CF9AE}" pid="3" name="DocumentReferenceVersion">
    <vt:lpwstr>26734388-2</vt:lpwstr>
  </property>
  <property fmtid="{D5CDD505-2E9C-101B-9397-08002B2CF9AE}" pid="4" name="ClientMatter">
    <vt:lpwstr>BLS-OPSMGT</vt:lpwstr>
  </property>
  <property fmtid="{D5CDD505-2E9C-101B-9397-08002B2CF9AE}" pid="5" name="ClientName">
    <vt:lpwstr>Business Legal Services</vt:lpwstr>
  </property>
  <property fmtid="{D5CDD505-2E9C-101B-9397-08002B2CF9AE}" pid="6" name="MatterName">
    <vt:lpwstr>Operations Management</vt:lpwstr>
  </property>
</Properties>
</file>